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avi" ContentType="video/x-msvide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95" r:id="rId5"/>
  </p:sldMasterIdLst>
  <p:notesMasterIdLst>
    <p:notesMasterId r:id="rId31"/>
  </p:notesMasterIdLst>
  <p:sldIdLst>
    <p:sldId id="257" r:id="rId6"/>
    <p:sldId id="371" r:id="rId7"/>
    <p:sldId id="370" r:id="rId8"/>
    <p:sldId id="372" r:id="rId9"/>
    <p:sldId id="343" r:id="rId10"/>
    <p:sldId id="345" r:id="rId11"/>
    <p:sldId id="369" r:id="rId12"/>
    <p:sldId id="349" r:id="rId13"/>
    <p:sldId id="329" r:id="rId14"/>
    <p:sldId id="367" r:id="rId15"/>
    <p:sldId id="373" r:id="rId16"/>
    <p:sldId id="262" r:id="rId17"/>
    <p:sldId id="265" r:id="rId18"/>
    <p:sldId id="319" r:id="rId19"/>
    <p:sldId id="320" r:id="rId20"/>
    <p:sldId id="321" r:id="rId21"/>
    <p:sldId id="374" r:id="rId22"/>
    <p:sldId id="375" r:id="rId23"/>
    <p:sldId id="376" r:id="rId24"/>
    <p:sldId id="315" r:id="rId25"/>
    <p:sldId id="331" r:id="rId26"/>
    <p:sldId id="332" r:id="rId27"/>
    <p:sldId id="330" r:id="rId28"/>
    <p:sldId id="260"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Holt" initials="CH" lastIdx="19" clrIdx="1">
    <p:extLst>
      <p:ext uri="{19B8F6BF-5375-455C-9EA6-DF929625EA0E}">
        <p15:presenceInfo xmlns:p15="http://schemas.microsoft.com/office/powerpoint/2012/main" userId="S-1-5-21-2591575159-122297216-2430563085-2736" providerId="AD"/>
      </p:ext>
    </p:extLst>
  </p:cmAuthor>
  <p:cmAuthor id="2" name="Mary Page" initials="MP" lastIdx="19" clrIdx="0">
    <p:extLst>
      <p:ext uri="{19B8F6BF-5375-455C-9EA6-DF929625EA0E}">
        <p15:presenceInfo xmlns:p15="http://schemas.microsoft.com/office/powerpoint/2012/main" userId="S-1-5-21-2591575159-122297216-2430563085-12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24" autoAdjust="0"/>
    <p:restoredTop sz="71047" autoAdjust="0"/>
  </p:normalViewPr>
  <p:slideViewPr>
    <p:cSldViewPr snapToGrid="0">
      <p:cViewPr varScale="1">
        <p:scale>
          <a:sx n="76" d="100"/>
          <a:sy n="76" d="100"/>
        </p:scale>
        <p:origin x="3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ncc.local\Data\Users\s.astwood\My%20Documents\Technology%20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cc.local\Data\Users\s.astwood\My%20Documents\Technology%20Comparis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cc.local\Data\Users\s.astwood\My%20Documents\Technology%20Comparis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Visual Comparison</a:t>
            </a:r>
            <a:r>
              <a:rPr lang="en-GB" baseline="0"/>
              <a:t> of Composite Technologies</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11422013585482"/>
          <c:y val="0.10408782899246097"/>
          <c:w val="0.87074421570299587"/>
          <c:h val="0.65137187191883639"/>
        </c:manualLayout>
      </c:layout>
      <c:bubbleChart>
        <c:varyColors val="0"/>
        <c:ser>
          <c:idx val="10"/>
          <c:order val="0"/>
          <c:tx>
            <c:strRef>
              <c:f>'Sheet1 (2)'!$D$8</c:f>
              <c:strCache>
                <c:ptCount val="1"/>
                <c:pt idx="0">
                  <c:v>Holy Grail</c:v>
                </c:pt>
              </c:strCache>
            </c:strRef>
          </c:tx>
          <c:spPr>
            <a:solidFill>
              <a:schemeClr val="accent5">
                <a:lumMod val="60000"/>
                <a:alpha val="75000"/>
              </a:schemeClr>
            </a:solidFill>
            <a:ln w="25400">
              <a:noFill/>
            </a:ln>
            <a:effectLst/>
          </c:spPr>
          <c:invertIfNegative val="0"/>
          <c:xVal>
            <c:numRef>
              <c:f>'Sheet1 (2)'!$E$8</c:f>
              <c:numCache>
                <c:formatCode>General</c:formatCode>
                <c:ptCount val="1"/>
                <c:pt idx="0">
                  <c:v>10</c:v>
                </c:pt>
              </c:numCache>
            </c:numRef>
          </c:xVal>
          <c:yVal>
            <c:numRef>
              <c:f>'Sheet1 (2)'!$F$8</c:f>
              <c:numCache>
                <c:formatCode>General</c:formatCode>
                <c:ptCount val="1"/>
                <c:pt idx="0">
                  <c:v>10</c:v>
                </c:pt>
              </c:numCache>
            </c:numRef>
          </c:yVal>
          <c:bubbleSize>
            <c:numRef>
              <c:f>'Sheet1 (2)'!$G$8</c:f>
              <c:numCache>
                <c:formatCode>General</c:formatCode>
                <c:ptCount val="1"/>
                <c:pt idx="0">
                  <c:v>10</c:v>
                </c:pt>
              </c:numCache>
            </c:numRef>
          </c:bubbleSize>
          <c:bubble3D val="1"/>
          <c:extLst>
            <c:ext xmlns:c16="http://schemas.microsoft.com/office/drawing/2014/chart" uri="{C3380CC4-5D6E-409C-BE32-E72D297353CC}">
              <c16:uniqueId val="{00000000-CE48-425B-AE91-9555273692D6}"/>
            </c:ext>
          </c:extLst>
        </c:ser>
        <c:ser>
          <c:idx val="0"/>
          <c:order val="1"/>
          <c:tx>
            <c:strRef>
              <c:f>'Sheet1 (2)'!$D$7</c:f>
              <c:strCache>
                <c:ptCount val="1"/>
                <c:pt idx="0">
                  <c:v>Pre-preg Hand Layup</c:v>
                </c:pt>
              </c:strCache>
            </c:strRef>
          </c:tx>
          <c:spPr>
            <a:solidFill>
              <a:srgbClr val="FF0000"/>
            </a:solidFill>
            <a:ln w="25400">
              <a:noFill/>
            </a:ln>
            <a:effectLst/>
          </c:spPr>
          <c:invertIfNegative val="0"/>
          <c:xVal>
            <c:numRef>
              <c:f>'Sheet1 (2)'!$E$7</c:f>
              <c:numCache>
                <c:formatCode>General</c:formatCode>
                <c:ptCount val="1"/>
                <c:pt idx="0">
                  <c:v>3</c:v>
                </c:pt>
              </c:numCache>
            </c:numRef>
          </c:xVal>
          <c:yVal>
            <c:numRef>
              <c:f>'Sheet1 (2)'!$F$7</c:f>
              <c:numCache>
                <c:formatCode>General</c:formatCode>
                <c:ptCount val="1"/>
                <c:pt idx="0">
                  <c:v>5</c:v>
                </c:pt>
              </c:numCache>
            </c:numRef>
          </c:yVal>
          <c:bubbleSize>
            <c:numRef>
              <c:f>'Sheet1 (2)'!$G$7</c:f>
              <c:numCache>
                <c:formatCode>General</c:formatCode>
                <c:ptCount val="1"/>
                <c:pt idx="0">
                  <c:v>10</c:v>
                </c:pt>
              </c:numCache>
            </c:numRef>
          </c:bubbleSize>
          <c:bubble3D val="1"/>
          <c:extLst>
            <c:ext xmlns:c16="http://schemas.microsoft.com/office/drawing/2014/chart" uri="{C3380CC4-5D6E-409C-BE32-E72D297353CC}">
              <c16:uniqueId val="{00000001-CE48-425B-AE91-9555273692D6}"/>
            </c:ext>
          </c:extLst>
        </c:ser>
        <c:dLbls>
          <c:showLegendKey val="0"/>
          <c:showVal val="0"/>
          <c:showCatName val="0"/>
          <c:showSerName val="0"/>
          <c:showPercent val="0"/>
          <c:showBubbleSize val="0"/>
        </c:dLbls>
        <c:bubbleScale val="100"/>
        <c:showNegBubbles val="0"/>
        <c:axId val="336754368"/>
        <c:axId val="336755936"/>
        <c:extLst>
          <c:ext xmlns:c15="http://schemas.microsoft.com/office/drawing/2012/chart" uri="{02D57815-91ED-43cb-92C2-25804820EDAC}">
            <c15:filteredBubbleSeries>
              <c15:ser>
                <c:idx val="1"/>
                <c:order val="2"/>
                <c:tx>
                  <c:strRef>
                    <c:extLst>
                      <c:ext uri="{02D57815-91ED-43cb-92C2-25804820EDAC}">
                        <c15:formulaRef>
                          <c15:sqref>'Sheet1 (2)'!#REF!</c15:sqref>
                        </c15:formulaRef>
                      </c:ext>
                    </c:extLst>
                    <c:strCache>
                      <c:ptCount val="1"/>
                      <c:pt idx="0">
                        <c:v>#REF!</c:v>
                      </c:pt>
                    </c:strCache>
                  </c:strRef>
                </c:tx>
                <c:spPr>
                  <a:solidFill>
                    <a:schemeClr val="accent2">
                      <a:alpha val="75000"/>
                    </a:schemeClr>
                  </a:solidFill>
                  <a:ln w="25400">
                    <a:noFill/>
                  </a:ln>
                  <a:effectLst/>
                </c:spPr>
                <c:invertIfNegative val="0"/>
                <c:xVal>
                  <c:numRef>
                    <c:extLst>
                      <c:ext uri="{02D57815-91ED-43cb-92C2-25804820EDAC}">
                        <c15:formulaRef>
                          <c15:sqref>'Sheet1 (2)'!#REF!</c15:sqref>
                        </c15:formulaRef>
                      </c:ext>
                    </c:extLst>
                  </c:numRef>
                </c:xVal>
                <c:yVal>
                  <c:numRef>
                    <c:extLst>
                      <c:ext uri="{02D57815-91ED-43cb-92C2-25804820EDAC}">
                        <c15:formulaRef>
                          <c15:sqref>'Sheet1 (2)'!#REF!</c15:sqref>
                        </c15:formulaRef>
                      </c:ext>
                    </c:extLst>
                    <c:numCache>
                      <c:formatCode>General</c:formatCode>
                      <c:ptCount val="1"/>
                      <c:pt idx="0">
                        <c:v>1</c:v>
                      </c:pt>
                    </c:numCache>
                  </c:numRef>
                </c:yVal>
                <c:bubbleSize>
                  <c:numRef>
                    <c:extLst>
                      <c:ext uri="{02D57815-91ED-43cb-92C2-25804820EDAC}">
                        <c15:formulaRef>
                          <c15:sqref>'Sheet1 (2)'!#REF!</c15:sqref>
                        </c15:formulaRef>
                      </c:ext>
                    </c:extLst>
                    <c:numCache>
                      <c:formatCode>General</c:formatCode>
                      <c:ptCount val="1"/>
                      <c:pt idx="0">
                        <c:v>1</c:v>
                      </c:pt>
                    </c:numCache>
                  </c:numRef>
                </c:bubbleSize>
                <c:bubble3D val="1"/>
                <c:extLst>
                  <c:ext xmlns:c16="http://schemas.microsoft.com/office/drawing/2014/chart" uri="{C3380CC4-5D6E-409C-BE32-E72D297353CC}">
                    <c16:uniqueId val="{00000002-CE48-425B-AE91-9555273692D6}"/>
                  </c:ext>
                </c:extLst>
              </c15:ser>
            </c15:filteredBubbleSeries>
            <c15:filteredBubbleSeries>
              <c15:ser>
                <c:idx val="2"/>
                <c:order val="3"/>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3">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3-CE48-425B-AE91-9555273692D6}"/>
                  </c:ext>
                </c:extLst>
              </c15:ser>
            </c15:filteredBubbleSeries>
            <c15:filteredBubbleSeries>
              <c15:ser>
                <c:idx val="9"/>
                <c:order val="4"/>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4">
                      <a:lumMod val="60000"/>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4-CE48-425B-AE91-9555273692D6}"/>
                  </c:ext>
                </c:extLst>
              </c15:ser>
            </c15:filteredBubbleSeries>
            <c15:filteredBubbleSeries>
              <c15:ser>
                <c:idx val="4"/>
                <c:order val="5"/>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5">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5-CE48-425B-AE91-9555273692D6}"/>
                  </c:ext>
                </c:extLst>
              </c15:ser>
            </c15:filteredBubbleSeries>
            <c15:filteredBubbleSeries>
              <c15:ser>
                <c:idx val="3"/>
                <c:order val="6"/>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4">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6-CE48-425B-AE91-9555273692D6}"/>
                  </c:ext>
                </c:extLst>
              </c15:ser>
            </c15:filteredBubbleSeries>
            <c15:filteredBubbleSeries>
              <c15:ser>
                <c:idx val="5"/>
                <c:order val="7"/>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6">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7-CE48-425B-AE91-9555273692D6}"/>
                  </c:ext>
                </c:extLst>
              </c15:ser>
            </c15:filteredBubbleSeries>
            <c15:filteredBubbleSeries>
              <c15:ser>
                <c:idx val="6"/>
                <c:order val="8"/>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1">
                      <a:lumMod val="60000"/>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8-CE48-425B-AE91-9555273692D6}"/>
                  </c:ext>
                </c:extLst>
              </c15:ser>
            </c15:filteredBubbleSeries>
            <c15:filteredBubbleSeries>
              <c15:ser>
                <c:idx val="8"/>
                <c:order val="9"/>
                <c:tx>
                  <c:strRef>
                    <c:extLst xmlns:c15="http://schemas.microsoft.com/office/drawing/2012/chart">
                      <c:ext xmlns:c15="http://schemas.microsoft.com/office/drawing/2012/chart" uri="{02D57815-91ED-43cb-92C2-25804820EDAC}">
                        <c15:formulaRef>
                          <c15:sqref>'Sheet1 (2)'!#REF!</c15:sqref>
                        </c15:formulaRef>
                      </c:ext>
                    </c:extLst>
                    <c:strCache>
                      <c:ptCount val="1"/>
                      <c:pt idx="0">
                        <c:v>#REF!</c:v>
                      </c:pt>
                    </c:strCache>
                  </c:strRef>
                </c:tx>
                <c:spPr>
                  <a:solidFill>
                    <a:schemeClr val="accent3">
                      <a:lumMod val="60000"/>
                      <a:alpha val="75000"/>
                    </a:schemeClr>
                  </a:solidFill>
                  <a:ln w="25400">
                    <a:noFill/>
                  </a:ln>
                  <a:effectLst/>
                </c:spPr>
                <c:invertIfNegative val="0"/>
                <c:xVal>
                  <c:numRef>
                    <c:extLst xmlns:c15="http://schemas.microsoft.com/office/drawing/2012/chart">
                      <c:ext xmlns:c15="http://schemas.microsoft.com/office/drawing/2012/chart" uri="{02D57815-91ED-43cb-92C2-25804820EDAC}">
                        <c15:formulaRef>
                          <c15:sqref>'Sheet1 (2)'!#REF!</c15:sqref>
                        </c15:formulaRef>
                      </c:ext>
                    </c:extLst>
                  </c:numRef>
                </c:xVal>
                <c:yVal>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yVal>
                <c:bubbleSize>
                  <c:numRef>
                    <c:extLst xmlns:c15="http://schemas.microsoft.com/office/drawing/2012/chart">
                      <c:ext xmlns:c15="http://schemas.microsoft.com/office/drawing/2012/chart" uri="{02D57815-91ED-43cb-92C2-25804820EDAC}">
                        <c15:formulaRef>
                          <c15:sqref>'Sheet1 (2)'!#REF!</c15:sqref>
                        </c15:formulaRef>
                      </c:ext>
                    </c:extLst>
                    <c:numCache>
                      <c:formatCode>General</c:formatCode>
                      <c:ptCount val="1"/>
                      <c:pt idx="0">
                        <c:v>1</c:v>
                      </c:pt>
                    </c:numCache>
                  </c:numRef>
                </c:bubbleSize>
                <c:bubble3D val="1"/>
                <c:extLst xmlns:c15="http://schemas.microsoft.com/office/drawing/2012/chart">
                  <c:ext xmlns:c16="http://schemas.microsoft.com/office/drawing/2014/chart" uri="{C3380CC4-5D6E-409C-BE32-E72D297353CC}">
                    <c16:uniqueId val="{00000009-CE48-425B-AE91-9555273692D6}"/>
                  </c:ext>
                </c:extLst>
              </c15:ser>
            </c15:filteredBubbleSeries>
          </c:ext>
        </c:extLst>
      </c:bubbleChart>
      <c:valAx>
        <c:axId val="336754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Process</a:t>
                </a:r>
                <a:r>
                  <a:rPr lang="en-GB" baseline="0" dirty="0"/>
                  <a:t> </a:t>
                </a:r>
                <a:r>
                  <a:rPr lang="en-GB" baseline="0" dirty="0" smtClean="0"/>
                  <a:t>Repeatability</a:t>
                </a:r>
                <a:endParaRPr lang="en-GB"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6755936"/>
        <c:crosses val="autoZero"/>
        <c:crossBetween val="midCat"/>
      </c:valAx>
      <c:valAx>
        <c:axId val="336755936"/>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Process </a:t>
                </a:r>
                <a:r>
                  <a:rPr lang="en-GB" dirty="0" smtClean="0"/>
                  <a:t>Speed</a:t>
                </a:r>
                <a:endParaRPr lang="en-GB" dirty="0"/>
              </a:p>
            </c:rich>
          </c:tx>
          <c:layout>
            <c:manualLayout>
              <c:xMode val="edge"/>
              <c:yMode val="edge"/>
              <c:x val="2.6480389290913556E-3"/>
              <c:y val="0.2663652372438614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33675436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Visual Comparison</a:t>
            </a:r>
            <a:r>
              <a:rPr lang="en-GB" baseline="0"/>
              <a:t> of Composite Technologies</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626857265159446E-2"/>
          <c:y val="8.6992016778609127E-2"/>
          <c:w val="0.91311277077489772"/>
          <c:h val="0.65137187191883639"/>
        </c:manualLayout>
      </c:layout>
      <c:bubbleChart>
        <c:varyColors val="0"/>
        <c:ser>
          <c:idx val="10"/>
          <c:order val="0"/>
          <c:tx>
            <c:strRef>
              <c:f>'Sheet1 (3)'!$D$17</c:f>
              <c:strCache>
                <c:ptCount val="1"/>
                <c:pt idx="0">
                  <c:v>Holy Grail</c:v>
                </c:pt>
              </c:strCache>
            </c:strRef>
          </c:tx>
          <c:spPr>
            <a:solidFill>
              <a:schemeClr val="accent5">
                <a:lumMod val="60000"/>
                <a:alpha val="75000"/>
              </a:schemeClr>
            </a:solidFill>
            <a:ln w="25400">
              <a:noFill/>
            </a:ln>
            <a:effectLst/>
          </c:spPr>
          <c:invertIfNegative val="0"/>
          <c:xVal>
            <c:numRef>
              <c:f>'Sheet1 (3)'!$E$17</c:f>
              <c:numCache>
                <c:formatCode>General</c:formatCode>
                <c:ptCount val="1"/>
                <c:pt idx="0">
                  <c:v>10</c:v>
                </c:pt>
              </c:numCache>
            </c:numRef>
          </c:xVal>
          <c:yVal>
            <c:numRef>
              <c:f>'Sheet1 (3)'!$F$17</c:f>
              <c:numCache>
                <c:formatCode>General</c:formatCode>
                <c:ptCount val="1"/>
                <c:pt idx="0">
                  <c:v>10</c:v>
                </c:pt>
              </c:numCache>
            </c:numRef>
          </c:yVal>
          <c:bubbleSize>
            <c:numRef>
              <c:f>'Sheet1 (3)'!$G$17</c:f>
              <c:numCache>
                <c:formatCode>General</c:formatCode>
                <c:ptCount val="1"/>
                <c:pt idx="0">
                  <c:v>10</c:v>
                </c:pt>
              </c:numCache>
            </c:numRef>
          </c:bubbleSize>
          <c:bubble3D val="1"/>
          <c:extLst>
            <c:ext xmlns:c16="http://schemas.microsoft.com/office/drawing/2014/chart" uri="{C3380CC4-5D6E-409C-BE32-E72D297353CC}">
              <c16:uniqueId val="{00000000-12E2-488D-9A3D-9DE19DD368FC}"/>
            </c:ext>
          </c:extLst>
        </c:ser>
        <c:ser>
          <c:idx val="0"/>
          <c:order val="1"/>
          <c:tx>
            <c:strRef>
              <c:f>'Sheet1 (3)'!$D$7</c:f>
              <c:strCache>
                <c:ptCount val="1"/>
                <c:pt idx="0">
                  <c:v>Pre-preg Hand Layup</c:v>
                </c:pt>
              </c:strCache>
            </c:strRef>
          </c:tx>
          <c:spPr>
            <a:solidFill>
              <a:srgbClr val="FF0000"/>
            </a:solidFill>
            <a:ln w="25400">
              <a:noFill/>
            </a:ln>
            <a:effectLst/>
          </c:spPr>
          <c:invertIfNegative val="0"/>
          <c:xVal>
            <c:numRef>
              <c:f>'Sheet1 (3)'!$E$7</c:f>
              <c:numCache>
                <c:formatCode>General</c:formatCode>
                <c:ptCount val="1"/>
                <c:pt idx="0">
                  <c:v>3</c:v>
                </c:pt>
              </c:numCache>
            </c:numRef>
          </c:xVal>
          <c:yVal>
            <c:numRef>
              <c:f>'Sheet1 (3)'!$F$7</c:f>
              <c:numCache>
                <c:formatCode>General</c:formatCode>
                <c:ptCount val="1"/>
                <c:pt idx="0">
                  <c:v>5</c:v>
                </c:pt>
              </c:numCache>
            </c:numRef>
          </c:yVal>
          <c:bubbleSize>
            <c:numRef>
              <c:f>'Sheet1 (3)'!$G$7</c:f>
              <c:numCache>
                <c:formatCode>General</c:formatCode>
                <c:ptCount val="1"/>
                <c:pt idx="0">
                  <c:v>10</c:v>
                </c:pt>
              </c:numCache>
            </c:numRef>
          </c:bubbleSize>
          <c:bubble3D val="1"/>
          <c:extLst>
            <c:ext xmlns:c16="http://schemas.microsoft.com/office/drawing/2014/chart" uri="{C3380CC4-5D6E-409C-BE32-E72D297353CC}">
              <c16:uniqueId val="{00000001-12E2-488D-9A3D-9DE19DD368FC}"/>
            </c:ext>
          </c:extLst>
        </c:ser>
        <c:ser>
          <c:idx val="7"/>
          <c:order val="2"/>
          <c:tx>
            <c:strRef>
              <c:f>'Sheet1 (3)'!$D$14</c:f>
              <c:strCache>
                <c:ptCount val="1"/>
                <c:pt idx="0">
                  <c:v>Preforming</c:v>
                </c:pt>
              </c:strCache>
            </c:strRef>
          </c:tx>
          <c:spPr>
            <a:solidFill>
              <a:schemeClr val="accent2">
                <a:lumMod val="60000"/>
                <a:alpha val="75000"/>
              </a:schemeClr>
            </a:solidFill>
            <a:ln w="25400">
              <a:noFill/>
            </a:ln>
            <a:effectLst/>
          </c:spPr>
          <c:invertIfNegative val="0"/>
          <c:xVal>
            <c:numRef>
              <c:f>'Sheet1 (3)'!$E$14</c:f>
              <c:numCache>
                <c:formatCode>General</c:formatCode>
                <c:ptCount val="1"/>
                <c:pt idx="0">
                  <c:v>4</c:v>
                </c:pt>
              </c:numCache>
            </c:numRef>
          </c:xVal>
          <c:yVal>
            <c:numRef>
              <c:f>'Sheet1 (3)'!$F$14</c:f>
              <c:numCache>
                <c:formatCode>General</c:formatCode>
                <c:ptCount val="1"/>
                <c:pt idx="0">
                  <c:v>6</c:v>
                </c:pt>
              </c:numCache>
            </c:numRef>
          </c:yVal>
          <c:bubbleSize>
            <c:numRef>
              <c:f>'Sheet1 (3)'!$G$14</c:f>
              <c:numCache>
                <c:formatCode>General</c:formatCode>
                <c:ptCount val="1"/>
                <c:pt idx="0">
                  <c:v>5</c:v>
                </c:pt>
              </c:numCache>
            </c:numRef>
          </c:bubbleSize>
          <c:bubble3D val="1"/>
          <c:extLst>
            <c:ext xmlns:c16="http://schemas.microsoft.com/office/drawing/2014/chart" uri="{C3380CC4-5D6E-409C-BE32-E72D297353CC}">
              <c16:uniqueId val="{00000002-12E2-488D-9A3D-9DE19DD368FC}"/>
            </c:ext>
          </c:extLst>
        </c:ser>
        <c:ser>
          <c:idx val="1"/>
          <c:order val="3"/>
          <c:tx>
            <c:strRef>
              <c:f>'Sheet1 (3)'!$D$8</c:f>
              <c:strCache>
                <c:ptCount val="1"/>
                <c:pt idx="0">
                  <c:v>Automated Tape Laying</c:v>
                </c:pt>
              </c:strCache>
            </c:strRef>
          </c:tx>
          <c:spPr>
            <a:solidFill>
              <a:schemeClr val="accent2">
                <a:alpha val="75000"/>
              </a:schemeClr>
            </a:solidFill>
            <a:ln w="25400">
              <a:noFill/>
            </a:ln>
            <a:effectLst/>
          </c:spPr>
          <c:invertIfNegative val="0"/>
          <c:xVal>
            <c:numRef>
              <c:f>'Sheet1 (3)'!$E$8</c:f>
              <c:numCache>
                <c:formatCode>General</c:formatCode>
                <c:ptCount val="1"/>
                <c:pt idx="0">
                  <c:v>10</c:v>
                </c:pt>
              </c:numCache>
            </c:numRef>
          </c:xVal>
          <c:yVal>
            <c:numRef>
              <c:f>'Sheet1 (3)'!$F$8</c:f>
              <c:numCache>
                <c:formatCode>General</c:formatCode>
                <c:ptCount val="1"/>
                <c:pt idx="0">
                  <c:v>6</c:v>
                </c:pt>
              </c:numCache>
            </c:numRef>
          </c:yVal>
          <c:bubbleSize>
            <c:numRef>
              <c:f>'Sheet1 (3)'!$G$8</c:f>
              <c:numCache>
                <c:formatCode>General</c:formatCode>
                <c:ptCount val="1"/>
                <c:pt idx="0">
                  <c:v>3</c:v>
                </c:pt>
              </c:numCache>
            </c:numRef>
          </c:bubbleSize>
          <c:bubble3D val="1"/>
          <c:extLst>
            <c:ext xmlns:c16="http://schemas.microsoft.com/office/drawing/2014/chart" uri="{C3380CC4-5D6E-409C-BE32-E72D297353CC}">
              <c16:uniqueId val="{00000003-12E2-488D-9A3D-9DE19DD368FC}"/>
            </c:ext>
          </c:extLst>
        </c:ser>
        <c:ser>
          <c:idx val="2"/>
          <c:order val="4"/>
          <c:tx>
            <c:strRef>
              <c:f>'Sheet1 (3)'!$D$9</c:f>
              <c:strCache>
                <c:ptCount val="1"/>
                <c:pt idx="0">
                  <c:v>Automated Fibre Placement</c:v>
                </c:pt>
              </c:strCache>
            </c:strRef>
          </c:tx>
          <c:spPr>
            <a:solidFill>
              <a:schemeClr val="accent3">
                <a:alpha val="75000"/>
              </a:schemeClr>
            </a:solidFill>
            <a:ln w="25400">
              <a:noFill/>
            </a:ln>
            <a:effectLst/>
          </c:spPr>
          <c:invertIfNegative val="0"/>
          <c:xVal>
            <c:numRef>
              <c:f>'Sheet1 (3)'!$E$9</c:f>
              <c:numCache>
                <c:formatCode>General</c:formatCode>
                <c:ptCount val="1"/>
                <c:pt idx="0">
                  <c:v>10</c:v>
                </c:pt>
              </c:numCache>
            </c:numRef>
          </c:xVal>
          <c:yVal>
            <c:numRef>
              <c:f>'Sheet1 (3)'!$F$9</c:f>
              <c:numCache>
                <c:formatCode>General</c:formatCode>
                <c:ptCount val="1"/>
                <c:pt idx="0">
                  <c:v>5</c:v>
                </c:pt>
              </c:numCache>
            </c:numRef>
          </c:yVal>
          <c:bubbleSize>
            <c:numRef>
              <c:f>'Sheet1 (3)'!$G$9</c:f>
              <c:numCache>
                <c:formatCode>General</c:formatCode>
                <c:ptCount val="1"/>
                <c:pt idx="0">
                  <c:v>5</c:v>
                </c:pt>
              </c:numCache>
            </c:numRef>
          </c:bubbleSize>
          <c:bubble3D val="1"/>
          <c:extLst>
            <c:ext xmlns:c16="http://schemas.microsoft.com/office/drawing/2014/chart" uri="{C3380CC4-5D6E-409C-BE32-E72D297353CC}">
              <c16:uniqueId val="{00000004-12E2-488D-9A3D-9DE19DD368FC}"/>
            </c:ext>
          </c:extLst>
        </c:ser>
        <c:ser>
          <c:idx val="9"/>
          <c:order val="5"/>
          <c:tx>
            <c:strRef>
              <c:f>'Sheet1 (3)'!$D$16</c:f>
              <c:strCache>
                <c:ptCount val="1"/>
                <c:pt idx="0">
                  <c:v>Braiding</c:v>
                </c:pt>
              </c:strCache>
            </c:strRef>
          </c:tx>
          <c:spPr>
            <a:solidFill>
              <a:schemeClr val="accent4">
                <a:lumMod val="60000"/>
                <a:alpha val="75000"/>
              </a:schemeClr>
            </a:solidFill>
            <a:ln w="25400">
              <a:noFill/>
            </a:ln>
            <a:effectLst/>
          </c:spPr>
          <c:invertIfNegative val="0"/>
          <c:xVal>
            <c:numRef>
              <c:f>'Sheet1 (3)'!$E$16</c:f>
              <c:numCache>
                <c:formatCode>General</c:formatCode>
                <c:ptCount val="1"/>
                <c:pt idx="0">
                  <c:v>7</c:v>
                </c:pt>
              </c:numCache>
            </c:numRef>
          </c:xVal>
          <c:yVal>
            <c:numRef>
              <c:f>'Sheet1 (3)'!$F$16</c:f>
              <c:numCache>
                <c:formatCode>General</c:formatCode>
                <c:ptCount val="1"/>
                <c:pt idx="0">
                  <c:v>5</c:v>
                </c:pt>
              </c:numCache>
            </c:numRef>
          </c:yVal>
          <c:bubbleSize>
            <c:numRef>
              <c:f>'Sheet1 (3)'!$G$16</c:f>
              <c:numCache>
                <c:formatCode>General</c:formatCode>
                <c:ptCount val="1"/>
                <c:pt idx="0">
                  <c:v>6</c:v>
                </c:pt>
              </c:numCache>
            </c:numRef>
          </c:bubbleSize>
          <c:bubble3D val="1"/>
          <c:extLst>
            <c:ext xmlns:c16="http://schemas.microsoft.com/office/drawing/2014/chart" uri="{C3380CC4-5D6E-409C-BE32-E72D297353CC}">
              <c16:uniqueId val="{00000005-12E2-488D-9A3D-9DE19DD368FC}"/>
            </c:ext>
          </c:extLst>
        </c:ser>
        <c:ser>
          <c:idx val="4"/>
          <c:order val="6"/>
          <c:tx>
            <c:strRef>
              <c:f>'Sheet1 (3)'!$D$11</c:f>
              <c:strCache>
                <c:ptCount val="1"/>
                <c:pt idx="0">
                  <c:v>Resin Transfer Moulding</c:v>
                </c:pt>
              </c:strCache>
            </c:strRef>
          </c:tx>
          <c:spPr>
            <a:solidFill>
              <a:schemeClr val="accent5">
                <a:alpha val="75000"/>
              </a:schemeClr>
            </a:solidFill>
            <a:ln w="25400">
              <a:noFill/>
            </a:ln>
            <a:effectLst/>
          </c:spPr>
          <c:invertIfNegative val="0"/>
          <c:xVal>
            <c:numRef>
              <c:f>'Sheet1 (3)'!$E$11</c:f>
              <c:numCache>
                <c:formatCode>General</c:formatCode>
                <c:ptCount val="1"/>
                <c:pt idx="0">
                  <c:v>6</c:v>
                </c:pt>
              </c:numCache>
            </c:numRef>
          </c:xVal>
          <c:yVal>
            <c:numRef>
              <c:f>'Sheet1 (3)'!$F$11</c:f>
              <c:numCache>
                <c:formatCode>General</c:formatCode>
                <c:ptCount val="1"/>
                <c:pt idx="0">
                  <c:v>5</c:v>
                </c:pt>
              </c:numCache>
            </c:numRef>
          </c:yVal>
          <c:bubbleSize>
            <c:numRef>
              <c:f>'Sheet1 (3)'!$G$11</c:f>
              <c:numCache>
                <c:formatCode>General</c:formatCode>
                <c:ptCount val="1"/>
                <c:pt idx="0">
                  <c:v>7</c:v>
                </c:pt>
              </c:numCache>
            </c:numRef>
          </c:bubbleSize>
          <c:bubble3D val="1"/>
          <c:extLst>
            <c:ext xmlns:c16="http://schemas.microsoft.com/office/drawing/2014/chart" uri="{C3380CC4-5D6E-409C-BE32-E72D297353CC}">
              <c16:uniqueId val="{00000006-12E2-488D-9A3D-9DE19DD368FC}"/>
            </c:ext>
          </c:extLst>
        </c:ser>
        <c:ser>
          <c:idx val="3"/>
          <c:order val="7"/>
          <c:tx>
            <c:strRef>
              <c:f>'Sheet1 (3)'!$D$10</c:f>
              <c:strCache>
                <c:ptCount val="1"/>
                <c:pt idx="0">
                  <c:v>Liquid Resin Infusion</c:v>
                </c:pt>
              </c:strCache>
            </c:strRef>
          </c:tx>
          <c:spPr>
            <a:solidFill>
              <a:schemeClr val="accent4">
                <a:alpha val="75000"/>
              </a:schemeClr>
            </a:solidFill>
            <a:ln w="25400">
              <a:noFill/>
            </a:ln>
            <a:effectLst/>
          </c:spPr>
          <c:invertIfNegative val="0"/>
          <c:xVal>
            <c:numRef>
              <c:f>'Sheet1 (3)'!$E$10</c:f>
              <c:numCache>
                <c:formatCode>General</c:formatCode>
                <c:ptCount val="1"/>
                <c:pt idx="0">
                  <c:v>2</c:v>
                </c:pt>
              </c:numCache>
            </c:numRef>
          </c:xVal>
          <c:yVal>
            <c:numRef>
              <c:f>'Sheet1 (3)'!$F$10</c:f>
              <c:numCache>
                <c:formatCode>General</c:formatCode>
                <c:ptCount val="1"/>
                <c:pt idx="0">
                  <c:v>3</c:v>
                </c:pt>
              </c:numCache>
            </c:numRef>
          </c:yVal>
          <c:bubbleSize>
            <c:numRef>
              <c:f>'Sheet1 (3)'!$G$10</c:f>
              <c:numCache>
                <c:formatCode>General</c:formatCode>
                <c:ptCount val="1"/>
                <c:pt idx="0">
                  <c:v>8</c:v>
                </c:pt>
              </c:numCache>
            </c:numRef>
          </c:bubbleSize>
          <c:bubble3D val="1"/>
          <c:extLst>
            <c:ext xmlns:c16="http://schemas.microsoft.com/office/drawing/2014/chart" uri="{C3380CC4-5D6E-409C-BE32-E72D297353CC}">
              <c16:uniqueId val="{00000007-12E2-488D-9A3D-9DE19DD368FC}"/>
            </c:ext>
          </c:extLst>
        </c:ser>
        <c:ser>
          <c:idx val="5"/>
          <c:order val="8"/>
          <c:tx>
            <c:strRef>
              <c:f>'Sheet1 (3)'!$D$12</c:f>
              <c:strCache>
                <c:ptCount val="1"/>
                <c:pt idx="0">
                  <c:v>High Pressure RTM</c:v>
                </c:pt>
              </c:strCache>
            </c:strRef>
          </c:tx>
          <c:spPr>
            <a:solidFill>
              <a:schemeClr val="accent6">
                <a:alpha val="75000"/>
              </a:schemeClr>
            </a:solidFill>
            <a:ln w="25400">
              <a:noFill/>
            </a:ln>
            <a:effectLst/>
          </c:spPr>
          <c:invertIfNegative val="0"/>
          <c:xVal>
            <c:numRef>
              <c:f>'Sheet1 (3)'!$E$12</c:f>
              <c:numCache>
                <c:formatCode>General</c:formatCode>
                <c:ptCount val="1"/>
                <c:pt idx="0">
                  <c:v>5</c:v>
                </c:pt>
              </c:numCache>
            </c:numRef>
          </c:xVal>
          <c:yVal>
            <c:numRef>
              <c:f>'Sheet1 (3)'!$F$12</c:f>
              <c:numCache>
                <c:formatCode>General</c:formatCode>
                <c:ptCount val="1"/>
                <c:pt idx="0">
                  <c:v>9</c:v>
                </c:pt>
              </c:numCache>
            </c:numRef>
          </c:yVal>
          <c:bubbleSize>
            <c:numRef>
              <c:f>'Sheet1 (3)'!$G$12</c:f>
              <c:numCache>
                <c:formatCode>General</c:formatCode>
                <c:ptCount val="1"/>
                <c:pt idx="0">
                  <c:v>7</c:v>
                </c:pt>
              </c:numCache>
            </c:numRef>
          </c:bubbleSize>
          <c:bubble3D val="1"/>
          <c:extLst>
            <c:ext xmlns:c16="http://schemas.microsoft.com/office/drawing/2014/chart" uri="{C3380CC4-5D6E-409C-BE32-E72D297353CC}">
              <c16:uniqueId val="{00000008-12E2-488D-9A3D-9DE19DD368FC}"/>
            </c:ext>
          </c:extLst>
        </c:ser>
        <c:ser>
          <c:idx val="6"/>
          <c:order val="9"/>
          <c:tx>
            <c:strRef>
              <c:f>'Sheet1 (3)'!$D$13</c:f>
              <c:strCache>
                <c:ptCount val="1"/>
                <c:pt idx="0">
                  <c:v>Compression Moulding</c:v>
                </c:pt>
              </c:strCache>
            </c:strRef>
          </c:tx>
          <c:spPr>
            <a:solidFill>
              <a:schemeClr val="accent1">
                <a:lumMod val="60000"/>
                <a:alpha val="75000"/>
              </a:schemeClr>
            </a:solidFill>
            <a:ln w="25400">
              <a:noFill/>
            </a:ln>
            <a:effectLst/>
          </c:spPr>
          <c:invertIfNegative val="0"/>
          <c:xVal>
            <c:numRef>
              <c:f>'Sheet1 (3)'!$E$13</c:f>
              <c:numCache>
                <c:formatCode>General</c:formatCode>
                <c:ptCount val="1"/>
                <c:pt idx="0">
                  <c:v>4</c:v>
                </c:pt>
              </c:numCache>
            </c:numRef>
          </c:xVal>
          <c:yVal>
            <c:numRef>
              <c:f>'Sheet1 (3)'!$F$13</c:f>
              <c:numCache>
                <c:formatCode>General</c:formatCode>
                <c:ptCount val="1"/>
                <c:pt idx="0">
                  <c:v>9</c:v>
                </c:pt>
              </c:numCache>
            </c:numRef>
          </c:yVal>
          <c:bubbleSize>
            <c:numRef>
              <c:f>'Sheet1 (3)'!$G$13</c:f>
              <c:numCache>
                <c:formatCode>General</c:formatCode>
                <c:ptCount val="1"/>
                <c:pt idx="0">
                  <c:v>6</c:v>
                </c:pt>
              </c:numCache>
            </c:numRef>
          </c:bubbleSize>
          <c:bubble3D val="1"/>
          <c:extLst>
            <c:ext xmlns:c16="http://schemas.microsoft.com/office/drawing/2014/chart" uri="{C3380CC4-5D6E-409C-BE32-E72D297353CC}">
              <c16:uniqueId val="{00000009-12E2-488D-9A3D-9DE19DD368FC}"/>
            </c:ext>
          </c:extLst>
        </c:ser>
        <c:ser>
          <c:idx val="8"/>
          <c:order val="10"/>
          <c:tx>
            <c:strRef>
              <c:f>'Sheet1 (3)'!$D$15</c:f>
              <c:strCache>
                <c:ptCount val="1"/>
                <c:pt idx="0">
                  <c:v>Injection Overmouding</c:v>
                </c:pt>
              </c:strCache>
            </c:strRef>
          </c:tx>
          <c:spPr>
            <a:solidFill>
              <a:schemeClr val="accent3">
                <a:lumMod val="60000"/>
                <a:alpha val="75000"/>
              </a:schemeClr>
            </a:solidFill>
            <a:ln w="25400">
              <a:noFill/>
            </a:ln>
            <a:effectLst/>
          </c:spPr>
          <c:invertIfNegative val="0"/>
          <c:xVal>
            <c:numRef>
              <c:f>'Sheet1 (3)'!$E$15</c:f>
              <c:numCache>
                <c:formatCode>General</c:formatCode>
                <c:ptCount val="1"/>
                <c:pt idx="0">
                  <c:v>5</c:v>
                </c:pt>
              </c:numCache>
            </c:numRef>
          </c:xVal>
          <c:yVal>
            <c:numRef>
              <c:f>'Sheet1 (3)'!$F$15</c:f>
              <c:numCache>
                <c:formatCode>General</c:formatCode>
                <c:ptCount val="1"/>
                <c:pt idx="0">
                  <c:v>10</c:v>
                </c:pt>
              </c:numCache>
            </c:numRef>
          </c:yVal>
          <c:bubbleSize>
            <c:numRef>
              <c:f>'Sheet1 (3)'!$G$15</c:f>
              <c:numCache>
                <c:formatCode>General</c:formatCode>
                <c:ptCount val="1"/>
                <c:pt idx="0">
                  <c:v>7</c:v>
                </c:pt>
              </c:numCache>
            </c:numRef>
          </c:bubbleSize>
          <c:bubble3D val="1"/>
          <c:extLst>
            <c:ext xmlns:c16="http://schemas.microsoft.com/office/drawing/2014/chart" uri="{C3380CC4-5D6E-409C-BE32-E72D297353CC}">
              <c16:uniqueId val="{0000000A-12E2-488D-9A3D-9DE19DD368FC}"/>
            </c:ext>
          </c:extLst>
        </c:ser>
        <c:dLbls>
          <c:showLegendKey val="0"/>
          <c:showVal val="0"/>
          <c:showCatName val="0"/>
          <c:showSerName val="0"/>
          <c:showPercent val="0"/>
          <c:showBubbleSize val="0"/>
        </c:dLbls>
        <c:bubbleScale val="100"/>
        <c:showNegBubbles val="0"/>
        <c:axId val="336753584"/>
        <c:axId val="337418520"/>
      </c:bubbleChart>
      <c:valAx>
        <c:axId val="3367535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Process</a:t>
                </a:r>
                <a:r>
                  <a:rPr lang="en-GB" baseline="0" dirty="0"/>
                  <a:t> </a:t>
                </a:r>
                <a:r>
                  <a:rPr lang="en-GB" baseline="0" dirty="0" smtClean="0"/>
                  <a:t>Repeatability</a:t>
                </a:r>
                <a:endParaRPr lang="en-GB"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418520"/>
        <c:crosses val="autoZero"/>
        <c:crossBetween val="midCat"/>
      </c:valAx>
      <c:valAx>
        <c:axId val="337418520"/>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Process </a:t>
                </a:r>
                <a:r>
                  <a:rPr lang="en-GB" dirty="0" smtClean="0"/>
                  <a:t>Speed</a:t>
                </a:r>
                <a:endParaRPr lang="en-GB"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33675358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Visual Comparison</a:t>
            </a:r>
            <a:r>
              <a:rPr lang="en-GB" baseline="0"/>
              <a:t> of Composite Technologies</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626857265159446E-2"/>
          <c:y val="8.6992016778609127E-2"/>
          <c:w val="0.91311277077489772"/>
          <c:h val="0.65137187191883639"/>
        </c:manualLayout>
      </c:layout>
      <c:bubbleChart>
        <c:varyColors val="0"/>
        <c:ser>
          <c:idx val="10"/>
          <c:order val="0"/>
          <c:tx>
            <c:strRef>
              <c:f>'Sheet1 (4)'!$D$17</c:f>
              <c:strCache>
                <c:ptCount val="1"/>
                <c:pt idx="0">
                  <c:v>Holy Grail</c:v>
                </c:pt>
              </c:strCache>
            </c:strRef>
          </c:tx>
          <c:spPr>
            <a:solidFill>
              <a:schemeClr val="accent5">
                <a:lumMod val="60000"/>
                <a:alpha val="75000"/>
              </a:schemeClr>
            </a:solidFill>
            <a:ln w="25400">
              <a:noFill/>
            </a:ln>
            <a:effectLst/>
          </c:spPr>
          <c:invertIfNegative val="0"/>
          <c:xVal>
            <c:numRef>
              <c:f>'Sheet1 (4)'!$E$17</c:f>
              <c:numCache>
                <c:formatCode>General</c:formatCode>
                <c:ptCount val="1"/>
                <c:pt idx="0">
                  <c:v>10</c:v>
                </c:pt>
              </c:numCache>
            </c:numRef>
          </c:xVal>
          <c:yVal>
            <c:numRef>
              <c:f>'Sheet1 (4)'!$F$17</c:f>
              <c:numCache>
                <c:formatCode>General</c:formatCode>
                <c:ptCount val="1"/>
                <c:pt idx="0">
                  <c:v>10</c:v>
                </c:pt>
              </c:numCache>
            </c:numRef>
          </c:yVal>
          <c:bubbleSize>
            <c:numRef>
              <c:f>'Sheet1 (4)'!$G$17</c:f>
              <c:numCache>
                <c:formatCode>General</c:formatCode>
                <c:ptCount val="1"/>
                <c:pt idx="0">
                  <c:v>10</c:v>
                </c:pt>
              </c:numCache>
            </c:numRef>
          </c:bubbleSize>
          <c:bubble3D val="1"/>
          <c:extLst>
            <c:ext xmlns:c16="http://schemas.microsoft.com/office/drawing/2014/chart" uri="{C3380CC4-5D6E-409C-BE32-E72D297353CC}">
              <c16:uniqueId val="{00000000-5909-4853-B615-96DECB13BF51}"/>
            </c:ext>
          </c:extLst>
        </c:ser>
        <c:ser>
          <c:idx val="0"/>
          <c:order val="1"/>
          <c:tx>
            <c:strRef>
              <c:f>'Sheet1 (4)'!$D$7</c:f>
              <c:strCache>
                <c:ptCount val="1"/>
                <c:pt idx="0">
                  <c:v>Pre-preg Hand Layup</c:v>
                </c:pt>
              </c:strCache>
            </c:strRef>
          </c:tx>
          <c:spPr>
            <a:solidFill>
              <a:srgbClr val="FF0000"/>
            </a:solidFill>
            <a:ln w="25400">
              <a:noFill/>
            </a:ln>
            <a:effectLst/>
          </c:spPr>
          <c:invertIfNegative val="0"/>
          <c:xVal>
            <c:numRef>
              <c:f>'Sheet1 (4)'!$E$7</c:f>
              <c:numCache>
                <c:formatCode>General</c:formatCode>
                <c:ptCount val="1"/>
                <c:pt idx="0">
                  <c:v>3</c:v>
                </c:pt>
              </c:numCache>
            </c:numRef>
          </c:xVal>
          <c:yVal>
            <c:numRef>
              <c:f>'Sheet1 (4)'!$F$7</c:f>
              <c:numCache>
                <c:formatCode>General</c:formatCode>
                <c:ptCount val="1"/>
                <c:pt idx="0">
                  <c:v>5</c:v>
                </c:pt>
              </c:numCache>
            </c:numRef>
          </c:yVal>
          <c:bubbleSize>
            <c:numRef>
              <c:f>'Sheet1 (4)'!$G$7</c:f>
              <c:numCache>
                <c:formatCode>General</c:formatCode>
                <c:ptCount val="1"/>
                <c:pt idx="0">
                  <c:v>10</c:v>
                </c:pt>
              </c:numCache>
            </c:numRef>
          </c:bubbleSize>
          <c:bubble3D val="1"/>
          <c:extLst>
            <c:ext xmlns:c16="http://schemas.microsoft.com/office/drawing/2014/chart" uri="{C3380CC4-5D6E-409C-BE32-E72D297353CC}">
              <c16:uniqueId val="{00000001-5909-4853-B615-96DECB13BF51}"/>
            </c:ext>
          </c:extLst>
        </c:ser>
        <c:ser>
          <c:idx val="7"/>
          <c:order val="2"/>
          <c:tx>
            <c:strRef>
              <c:f>'Sheet1 (4)'!$D$14</c:f>
              <c:strCache>
                <c:ptCount val="1"/>
                <c:pt idx="0">
                  <c:v>Preforming</c:v>
                </c:pt>
              </c:strCache>
            </c:strRef>
          </c:tx>
          <c:spPr>
            <a:solidFill>
              <a:schemeClr val="accent2">
                <a:lumMod val="60000"/>
                <a:alpha val="75000"/>
              </a:schemeClr>
            </a:solidFill>
            <a:ln w="25400">
              <a:noFill/>
            </a:ln>
            <a:effectLst/>
          </c:spPr>
          <c:invertIfNegative val="0"/>
          <c:xVal>
            <c:numRef>
              <c:f>'Sheet1 (4)'!$E$14</c:f>
              <c:numCache>
                <c:formatCode>General</c:formatCode>
                <c:ptCount val="1"/>
                <c:pt idx="0">
                  <c:v>4</c:v>
                </c:pt>
              </c:numCache>
            </c:numRef>
          </c:xVal>
          <c:yVal>
            <c:numRef>
              <c:f>'Sheet1 (4)'!$F$14</c:f>
              <c:numCache>
                <c:formatCode>General</c:formatCode>
                <c:ptCount val="1"/>
                <c:pt idx="0">
                  <c:v>6</c:v>
                </c:pt>
              </c:numCache>
            </c:numRef>
          </c:yVal>
          <c:bubbleSize>
            <c:numRef>
              <c:f>'Sheet1 (4)'!$G$14</c:f>
              <c:numCache>
                <c:formatCode>General</c:formatCode>
                <c:ptCount val="1"/>
                <c:pt idx="0">
                  <c:v>5</c:v>
                </c:pt>
              </c:numCache>
            </c:numRef>
          </c:bubbleSize>
          <c:bubble3D val="1"/>
          <c:extLst>
            <c:ext xmlns:c16="http://schemas.microsoft.com/office/drawing/2014/chart" uri="{C3380CC4-5D6E-409C-BE32-E72D297353CC}">
              <c16:uniqueId val="{00000002-5909-4853-B615-96DECB13BF51}"/>
            </c:ext>
          </c:extLst>
        </c:ser>
        <c:ser>
          <c:idx val="1"/>
          <c:order val="3"/>
          <c:tx>
            <c:strRef>
              <c:f>'Sheet1 (4)'!$D$8</c:f>
              <c:strCache>
                <c:ptCount val="1"/>
                <c:pt idx="0">
                  <c:v>Automated Tape Laying</c:v>
                </c:pt>
              </c:strCache>
            </c:strRef>
          </c:tx>
          <c:spPr>
            <a:solidFill>
              <a:schemeClr val="accent2">
                <a:alpha val="75000"/>
              </a:schemeClr>
            </a:solidFill>
            <a:ln w="25400">
              <a:noFill/>
            </a:ln>
            <a:effectLst/>
          </c:spPr>
          <c:invertIfNegative val="0"/>
          <c:xVal>
            <c:numRef>
              <c:f>'Sheet1 (4)'!$E$8</c:f>
              <c:numCache>
                <c:formatCode>General</c:formatCode>
                <c:ptCount val="1"/>
                <c:pt idx="0">
                  <c:v>10</c:v>
                </c:pt>
              </c:numCache>
            </c:numRef>
          </c:xVal>
          <c:yVal>
            <c:numRef>
              <c:f>'Sheet1 (4)'!$F$8</c:f>
              <c:numCache>
                <c:formatCode>General</c:formatCode>
                <c:ptCount val="1"/>
                <c:pt idx="0">
                  <c:v>6</c:v>
                </c:pt>
              </c:numCache>
            </c:numRef>
          </c:yVal>
          <c:bubbleSize>
            <c:numRef>
              <c:f>'Sheet1 (4)'!$G$8</c:f>
              <c:numCache>
                <c:formatCode>General</c:formatCode>
                <c:ptCount val="1"/>
                <c:pt idx="0">
                  <c:v>3</c:v>
                </c:pt>
              </c:numCache>
            </c:numRef>
          </c:bubbleSize>
          <c:bubble3D val="1"/>
          <c:extLst>
            <c:ext xmlns:c16="http://schemas.microsoft.com/office/drawing/2014/chart" uri="{C3380CC4-5D6E-409C-BE32-E72D297353CC}">
              <c16:uniqueId val="{00000003-5909-4853-B615-96DECB13BF51}"/>
            </c:ext>
          </c:extLst>
        </c:ser>
        <c:ser>
          <c:idx val="2"/>
          <c:order val="4"/>
          <c:tx>
            <c:strRef>
              <c:f>'Sheet1 (4)'!$D$9</c:f>
              <c:strCache>
                <c:ptCount val="1"/>
                <c:pt idx="0">
                  <c:v>Automated Fibre Placement</c:v>
                </c:pt>
              </c:strCache>
            </c:strRef>
          </c:tx>
          <c:spPr>
            <a:solidFill>
              <a:schemeClr val="accent3">
                <a:alpha val="75000"/>
              </a:schemeClr>
            </a:solidFill>
            <a:ln w="25400">
              <a:noFill/>
            </a:ln>
            <a:effectLst/>
          </c:spPr>
          <c:invertIfNegative val="0"/>
          <c:xVal>
            <c:numRef>
              <c:f>'Sheet1 (4)'!$E$9</c:f>
              <c:numCache>
                <c:formatCode>General</c:formatCode>
                <c:ptCount val="1"/>
                <c:pt idx="0">
                  <c:v>10</c:v>
                </c:pt>
              </c:numCache>
            </c:numRef>
          </c:xVal>
          <c:yVal>
            <c:numRef>
              <c:f>'Sheet1 (4)'!$F$9</c:f>
              <c:numCache>
                <c:formatCode>General</c:formatCode>
                <c:ptCount val="1"/>
                <c:pt idx="0">
                  <c:v>5</c:v>
                </c:pt>
              </c:numCache>
            </c:numRef>
          </c:yVal>
          <c:bubbleSize>
            <c:numRef>
              <c:f>'Sheet1 (4)'!$G$9</c:f>
              <c:numCache>
                <c:formatCode>General</c:formatCode>
                <c:ptCount val="1"/>
                <c:pt idx="0">
                  <c:v>5</c:v>
                </c:pt>
              </c:numCache>
            </c:numRef>
          </c:bubbleSize>
          <c:bubble3D val="1"/>
          <c:extLst>
            <c:ext xmlns:c16="http://schemas.microsoft.com/office/drawing/2014/chart" uri="{C3380CC4-5D6E-409C-BE32-E72D297353CC}">
              <c16:uniqueId val="{00000004-5909-4853-B615-96DECB13BF51}"/>
            </c:ext>
          </c:extLst>
        </c:ser>
        <c:ser>
          <c:idx val="9"/>
          <c:order val="5"/>
          <c:tx>
            <c:strRef>
              <c:f>'Sheet1 (4)'!$D$16</c:f>
              <c:strCache>
                <c:ptCount val="1"/>
                <c:pt idx="0">
                  <c:v>Braiding</c:v>
                </c:pt>
              </c:strCache>
            </c:strRef>
          </c:tx>
          <c:spPr>
            <a:solidFill>
              <a:schemeClr val="accent4">
                <a:lumMod val="60000"/>
                <a:alpha val="75000"/>
              </a:schemeClr>
            </a:solidFill>
            <a:ln w="25400">
              <a:noFill/>
            </a:ln>
            <a:effectLst/>
          </c:spPr>
          <c:invertIfNegative val="0"/>
          <c:xVal>
            <c:numRef>
              <c:f>'Sheet1 (4)'!$E$16</c:f>
              <c:numCache>
                <c:formatCode>General</c:formatCode>
                <c:ptCount val="1"/>
                <c:pt idx="0">
                  <c:v>7</c:v>
                </c:pt>
              </c:numCache>
            </c:numRef>
          </c:xVal>
          <c:yVal>
            <c:numRef>
              <c:f>'Sheet1 (4)'!$F$16</c:f>
              <c:numCache>
                <c:formatCode>General</c:formatCode>
                <c:ptCount val="1"/>
                <c:pt idx="0">
                  <c:v>5</c:v>
                </c:pt>
              </c:numCache>
            </c:numRef>
          </c:yVal>
          <c:bubbleSize>
            <c:numRef>
              <c:f>'Sheet1 (4)'!$G$16</c:f>
              <c:numCache>
                <c:formatCode>General</c:formatCode>
                <c:ptCount val="1"/>
                <c:pt idx="0">
                  <c:v>6</c:v>
                </c:pt>
              </c:numCache>
            </c:numRef>
          </c:bubbleSize>
          <c:bubble3D val="1"/>
          <c:extLst>
            <c:ext xmlns:c16="http://schemas.microsoft.com/office/drawing/2014/chart" uri="{C3380CC4-5D6E-409C-BE32-E72D297353CC}">
              <c16:uniqueId val="{00000005-5909-4853-B615-96DECB13BF51}"/>
            </c:ext>
          </c:extLst>
        </c:ser>
        <c:ser>
          <c:idx val="4"/>
          <c:order val="6"/>
          <c:tx>
            <c:strRef>
              <c:f>'Sheet1 (4)'!$D$11</c:f>
              <c:strCache>
                <c:ptCount val="1"/>
                <c:pt idx="0">
                  <c:v>Resin Transfer Moulding</c:v>
                </c:pt>
              </c:strCache>
            </c:strRef>
          </c:tx>
          <c:spPr>
            <a:solidFill>
              <a:schemeClr val="accent5">
                <a:alpha val="75000"/>
              </a:schemeClr>
            </a:solidFill>
            <a:ln w="25400">
              <a:noFill/>
            </a:ln>
            <a:effectLst/>
          </c:spPr>
          <c:invertIfNegative val="0"/>
          <c:xVal>
            <c:numRef>
              <c:f>'Sheet1 (4)'!$E$11</c:f>
              <c:numCache>
                <c:formatCode>General</c:formatCode>
                <c:ptCount val="1"/>
                <c:pt idx="0">
                  <c:v>4</c:v>
                </c:pt>
              </c:numCache>
            </c:numRef>
          </c:xVal>
          <c:yVal>
            <c:numRef>
              <c:f>'Sheet1 (4)'!$F$11</c:f>
              <c:numCache>
                <c:formatCode>General</c:formatCode>
                <c:ptCount val="1"/>
                <c:pt idx="0">
                  <c:v>6</c:v>
                </c:pt>
              </c:numCache>
            </c:numRef>
          </c:yVal>
          <c:bubbleSize>
            <c:numRef>
              <c:f>'Sheet1 (4)'!$G$11</c:f>
              <c:numCache>
                <c:formatCode>General</c:formatCode>
                <c:ptCount val="1"/>
                <c:pt idx="0">
                  <c:v>5</c:v>
                </c:pt>
              </c:numCache>
            </c:numRef>
          </c:bubbleSize>
          <c:bubble3D val="1"/>
          <c:extLst>
            <c:ext xmlns:c16="http://schemas.microsoft.com/office/drawing/2014/chart" uri="{C3380CC4-5D6E-409C-BE32-E72D297353CC}">
              <c16:uniqueId val="{00000006-5909-4853-B615-96DECB13BF51}"/>
            </c:ext>
          </c:extLst>
        </c:ser>
        <c:ser>
          <c:idx val="3"/>
          <c:order val="7"/>
          <c:tx>
            <c:strRef>
              <c:f>'Sheet1 (4)'!$D$10</c:f>
              <c:strCache>
                <c:ptCount val="1"/>
                <c:pt idx="0">
                  <c:v>Liquid Resin Infusion</c:v>
                </c:pt>
              </c:strCache>
            </c:strRef>
          </c:tx>
          <c:spPr>
            <a:solidFill>
              <a:schemeClr val="accent4">
                <a:alpha val="75000"/>
              </a:schemeClr>
            </a:solidFill>
            <a:ln w="25400">
              <a:noFill/>
            </a:ln>
            <a:effectLst/>
          </c:spPr>
          <c:invertIfNegative val="0"/>
          <c:xVal>
            <c:numRef>
              <c:f>'Sheet1 (4)'!$E$10</c:f>
              <c:numCache>
                <c:formatCode>General</c:formatCode>
                <c:ptCount val="1"/>
                <c:pt idx="0">
                  <c:v>4</c:v>
                </c:pt>
              </c:numCache>
            </c:numRef>
          </c:xVal>
          <c:yVal>
            <c:numRef>
              <c:f>'Sheet1 (4)'!$F$10</c:f>
              <c:numCache>
                <c:formatCode>General</c:formatCode>
                <c:ptCount val="1"/>
                <c:pt idx="0">
                  <c:v>6</c:v>
                </c:pt>
              </c:numCache>
            </c:numRef>
          </c:yVal>
          <c:bubbleSize>
            <c:numRef>
              <c:f>'Sheet1 (4)'!$G$10</c:f>
              <c:numCache>
                <c:formatCode>General</c:formatCode>
                <c:ptCount val="1"/>
                <c:pt idx="0">
                  <c:v>5</c:v>
                </c:pt>
              </c:numCache>
            </c:numRef>
          </c:bubbleSize>
          <c:bubble3D val="1"/>
          <c:extLst>
            <c:ext xmlns:c16="http://schemas.microsoft.com/office/drawing/2014/chart" uri="{C3380CC4-5D6E-409C-BE32-E72D297353CC}">
              <c16:uniqueId val="{00000007-5909-4853-B615-96DECB13BF51}"/>
            </c:ext>
          </c:extLst>
        </c:ser>
        <c:ser>
          <c:idx val="5"/>
          <c:order val="8"/>
          <c:tx>
            <c:strRef>
              <c:f>'Sheet1 (4)'!$D$12</c:f>
              <c:strCache>
                <c:ptCount val="1"/>
                <c:pt idx="0">
                  <c:v>High Pressure RTM</c:v>
                </c:pt>
              </c:strCache>
            </c:strRef>
          </c:tx>
          <c:spPr>
            <a:solidFill>
              <a:schemeClr val="accent6">
                <a:alpha val="75000"/>
              </a:schemeClr>
            </a:solidFill>
            <a:ln w="25400">
              <a:noFill/>
            </a:ln>
            <a:effectLst/>
          </c:spPr>
          <c:invertIfNegative val="0"/>
          <c:xVal>
            <c:numRef>
              <c:f>'Sheet1 (4)'!$E$12</c:f>
              <c:numCache>
                <c:formatCode>General</c:formatCode>
                <c:ptCount val="1"/>
                <c:pt idx="0">
                  <c:v>4</c:v>
                </c:pt>
              </c:numCache>
            </c:numRef>
          </c:xVal>
          <c:yVal>
            <c:numRef>
              <c:f>'Sheet1 (4)'!$F$12</c:f>
              <c:numCache>
                <c:formatCode>General</c:formatCode>
                <c:ptCount val="1"/>
                <c:pt idx="0">
                  <c:v>6</c:v>
                </c:pt>
              </c:numCache>
            </c:numRef>
          </c:yVal>
          <c:bubbleSize>
            <c:numRef>
              <c:f>'Sheet1 (4)'!$G$12</c:f>
              <c:numCache>
                <c:formatCode>General</c:formatCode>
                <c:ptCount val="1"/>
                <c:pt idx="0">
                  <c:v>5</c:v>
                </c:pt>
              </c:numCache>
            </c:numRef>
          </c:bubbleSize>
          <c:bubble3D val="1"/>
          <c:extLst>
            <c:ext xmlns:c16="http://schemas.microsoft.com/office/drawing/2014/chart" uri="{C3380CC4-5D6E-409C-BE32-E72D297353CC}">
              <c16:uniqueId val="{00000008-5909-4853-B615-96DECB13BF51}"/>
            </c:ext>
          </c:extLst>
        </c:ser>
        <c:ser>
          <c:idx val="6"/>
          <c:order val="9"/>
          <c:tx>
            <c:strRef>
              <c:f>'Sheet1 (4)'!$D$13</c:f>
              <c:strCache>
                <c:ptCount val="1"/>
                <c:pt idx="0">
                  <c:v>Compression Moulding</c:v>
                </c:pt>
              </c:strCache>
            </c:strRef>
          </c:tx>
          <c:spPr>
            <a:solidFill>
              <a:schemeClr val="accent1">
                <a:lumMod val="60000"/>
                <a:alpha val="75000"/>
              </a:schemeClr>
            </a:solidFill>
            <a:ln w="25400">
              <a:noFill/>
            </a:ln>
            <a:effectLst/>
          </c:spPr>
          <c:invertIfNegative val="0"/>
          <c:xVal>
            <c:numRef>
              <c:f>'Sheet1 (4)'!$E$13</c:f>
              <c:numCache>
                <c:formatCode>General</c:formatCode>
                <c:ptCount val="1"/>
                <c:pt idx="0">
                  <c:v>4</c:v>
                </c:pt>
              </c:numCache>
            </c:numRef>
          </c:xVal>
          <c:yVal>
            <c:numRef>
              <c:f>'Sheet1 (4)'!$F$13</c:f>
              <c:numCache>
                <c:formatCode>General</c:formatCode>
                <c:ptCount val="1"/>
                <c:pt idx="0">
                  <c:v>6</c:v>
                </c:pt>
              </c:numCache>
            </c:numRef>
          </c:yVal>
          <c:bubbleSize>
            <c:numRef>
              <c:f>'Sheet1 (4)'!$G$13</c:f>
              <c:numCache>
                <c:formatCode>General</c:formatCode>
                <c:ptCount val="1"/>
                <c:pt idx="0">
                  <c:v>5</c:v>
                </c:pt>
              </c:numCache>
            </c:numRef>
          </c:bubbleSize>
          <c:bubble3D val="1"/>
          <c:extLst>
            <c:ext xmlns:c16="http://schemas.microsoft.com/office/drawing/2014/chart" uri="{C3380CC4-5D6E-409C-BE32-E72D297353CC}">
              <c16:uniqueId val="{00000009-5909-4853-B615-96DECB13BF51}"/>
            </c:ext>
          </c:extLst>
        </c:ser>
        <c:ser>
          <c:idx val="8"/>
          <c:order val="10"/>
          <c:tx>
            <c:strRef>
              <c:f>'Sheet1 (4)'!$D$15</c:f>
              <c:strCache>
                <c:ptCount val="1"/>
                <c:pt idx="0">
                  <c:v>Injection Overmouding</c:v>
                </c:pt>
              </c:strCache>
            </c:strRef>
          </c:tx>
          <c:spPr>
            <a:solidFill>
              <a:schemeClr val="accent3">
                <a:lumMod val="60000"/>
                <a:alpha val="75000"/>
              </a:schemeClr>
            </a:solidFill>
            <a:ln w="25400">
              <a:noFill/>
            </a:ln>
            <a:effectLst/>
          </c:spPr>
          <c:invertIfNegative val="0"/>
          <c:xVal>
            <c:numRef>
              <c:f>'Sheet1 (4)'!$E$15</c:f>
              <c:numCache>
                <c:formatCode>General</c:formatCode>
                <c:ptCount val="1"/>
                <c:pt idx="0">
                  <c:v>4</c:v>
                </c:pt>
              </c:numCache>
            </c:numRef>
          </c:xVal>
          <c:yVal>
            <c:numRef>
              <c:f>'Sheet1 (4)'!$F$15</c:f>
              <c:numCache>
                <c:formatCode>General</c:formatCode>
                <c:ptCount val="1"/>
                <c:pt idx="0">
                  <c:v>6</c:v>
                </c:pt>
              </c:numCache>
            </c:numRef>
          </c:yVal>
          <c:bubbleSize>
            <c:numRef>
              <c:f>'Sheet1 (4)'!$G$15</c:f>
              <c:numCache>
                <c:formatCode>General</c:formatCode>
                <c:ptCount val="1"/>
                <c:pt idx="0">
                  <c:v>5</c:v>
                </c:pt>
              </c:numCache>
            </c:numRef>
          </c:bubbleSize>
          <c:bubble3D val="1"/>
          <c:extLst>
            <c:ext xmlns:c16="http://schemas.microsoft.com/office/drawing/2014/chart" uri="{C3380CC4-5D6E-409C-BE32-E72D297353CC}">
              <c16:uniqueId val="{0000000A-5909-4853-B615-96DECB13BF51}"/>
            </c:ext>
          </c:extLst>
        </c:ser>
        <c:dLbls>
          <c:showLegendKey val="0"/>
          <c:showVal val="0"/>
          <c:showCatName val="0"/>
          <c:showSerName val="0"/>
          <c:showPercent val="0"/>
          <c:showBubbleSize val="0"/>
        </c:dLbls>
        <c:bubbleScale val="100"/>
        <c:showNegBubbles val="0"/>
        <c:axId val="343150920"/>
        <c:axId val="343151312"/>
      </c:bubbleChart>
      <c:valAx>
        <c:axId val="3431509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Process</a:t>
                </a:r>
                <a:r>
                  <a:rPr lang="en-GB" baseline="0" dirty="0"/>
                  <a:t> </a:t>
                </a:r>
                <a:r>
                  <a:rPr lang="en-GB" baseline="0" dirty="0" smtClean="0"/>
                  <a:t>Repeatability</a:t>
                </a:r>
                <a:endParaRPr lang="en-GB"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151312"/>
        <c:crosses val="autoZero"/>
        <c:crossBetween val="midCat"/>
      </c:valAx>
      <c:valAx>
        <c:axId val="343151312"/>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Process </a:t>
                </a:r>
                <a:r>
                  <a:rPr lang="en-GB" dirty="0" smtClean="0"/>
                  <a:t>Speed</a:t>
                </a:r>
                <a:endParaRPr lang="en-GB"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343150920"/>
        <c:crosses val="autoZero"/>
        <c:crossBetween val="midCat"/>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FEA6A-47D2-48AB-81B4-38DF23059965}" type="doc">
      <dgm:prSet loTypeId="urn:microsoft.com/office/officeart/2005/8/layout/venn1" loCatId="relationship" qsTypeId="urn:microsoft.com/office/officeart/2005/8/quickstyle/simple1" qsCatId="simple" csTypeId="urn:microsoft.com/office/officeart/2005/8/colors/accent5_2" csCatId="accent5" phldr="1"/>
      <dgm:spPr/>
    </dgm:pt>
    <dgm:pt modelId="{17F42560-7D9D-4F48-A884-B58DD51762BC}">
      <dgm:prSet phldrT="[Text]"/>
      <dgm:spPr>
        <a:solidFill>
          <a:srgbClr val="002060">
            <a:alpha val="50000"/>
          </a:srgbClr>
        </a:solidFill>
      </dgm:spPr>
      <dgm:t>
        <a:bodyPr/>
        <a:lstStyle/>
        <a:p>
          <a:r>
            <a:rPr lang="en-GB" dirty="0" smtClean="0">
              <a:solidFill>
                <a:schemeClr val="bg1"/>
              </a:solidFill>
              <a:latin typeface="Calibri" panose="020F0502020204030204" pitchFamily="34" charset="0"/>
            </a:rPr>
            <a:t>Process Intelligence</a:t>
          </a:r>
          <a:endParaRPr lang="en-GB" dirty="0">
            <a:solidFill>
              <a:schemeClr val="bg1"/>
            </a:solidFill>
            <a:latin typeface="Calibri" panose="020F0502020204030204" pitchFamily="34" charset="0"/>
          </a:endParaRPr>
        </a:p>
      </dgm:t>
    </dgm:pt>
    <dgm:pt modelId="{166E76DD-71D6-47B0-8C3D-BF90423FAA56}" type="parTrans" cxnId="{A0E69770-2C7A-430E-88FD-103F06D4CD9C}">
      <dgm:prSet/>
      <dgm:spPr/>
      <dgm:t>
        <a:bodyPr/>
        <a:lstStyle/>
        <a:p>
          <a:endParaRPr lang="en-GB"/>
        </a:p>
      </dgm:t>
    </dgm:pt>
    <dgm:pt modelId="{23F65F25-BBFD-42CD-BC55-64925FD48063}" type="sibTrans" cxnId="{A0E69770-2C7A-430E-88FD-103F06D4CD9C}">
      <dgm:prSet/>
      <dgm:spPr/>
      <dgm:t>
        <a:bodyPr/>
        <a:lstStyle/>
        <a:p>
          <a:endParaRPr lang="en-GB"/>
        </a:p>
      </dgm:t>
    </dgm:pt>
    <dgm:pt modelId="{980D5A25-F467-4068-8D4C-9F722456B093}">
      <dgm:prSet phldrT="[Text]"/>
      <dgm:spPr>
        <a:solidFill>
          <a:srgbClr val="002060">
            <a:alpha val="50000"/>
          </a:srgbClr>
        </a:solidFill>
      </dgm:spPr>
      <dgm:t>
        <a:bodyPr/>
        <a:lstStyle/>
        <a:p>
          <a:r>
            <a:rPr lang="en-GB" dirty="0" smtClean="0">
              <a:solidFill>
                <a:schemeClr val="bg1"/>
              </a:solidFill>
              <a:latin typeface="Calibri" panose="020F0502020204030204" pitchFamily="34" charset="0"/>
            </a:rPr>
            <a:t>Data Handling</a:t>
          </a:r>
          <a:endParaRPr lang="en-GB" dirty="0">
            <a:solidFill>
              <a:schemeClr val="bg1"/>
            </a:solidFill>
            <a:latin typeface="Calibri" panose="020F0502020204030204" pitchFamily="34" charset="0"/>
          </a:endParaRPr>
        </a:p>
      </dgm:t>
    </dgm:pt>
    <dgm:pt modelId="{F570961E-4A99-476D-88EE-F69ACB953D96}" type="parTrans" cxnId="{563E94CF-0385-4302-A396-C525446489BC}">
      <dgm:prSet/>
      <dgm:spPr/>
      <dgm:t>
        <a:bodyPr/>
        <a:lstStyle/>
        <a:p>
          <a:endParaRPr lang="en-GB"/>
        </a:p>
      </dgm:t>
    </dgm:pt>
    <dgm:pt modelId="{0CC298A7-FE24-4656-ACA9-AB4FDE961F3A}" type="sibTrans" cxnId="{563E94CF-0385-4302-A396-C525446489BC}">
      <dgm:prSet/>
      <dgm:spPr/>
      <dgm:t>
        <a:bodyPr/>
        <a:lstStyle/>
        <a:p>
          <a:endParaRPr lang="en-GB"/>
        </a:p>
      </dgm:t>
    </dgm:pt>
    <dgm:pt modelId="{B9989CC5-1C62-4819-898D-C2C73A5A212A}">
      <dgm:prSet phldrT="[Text]"/>
      <dgm:spPr>
        <a:solidFill>
          <a:srgbClr val="002060">
            <a:alpha val="50000"/>
          </a:srgbClr>
        </a:solidFill>
      </dgm:spPr>
      <dgm:t>
        <a:bodyPr/>
        <a:lstStyle/>
        <a:p>
          <a:r>
            <a:rPr lang="en-GB" dirty="0" smtClean="0">
              <a:solidFill>
                <a:schemeClr val="bg1"/>
              </a:solidFill>
              <a:latin typeface="Calibri" panose="020F0502020204030204" pitchFamily="34" charset="0"/>
            </a:rPr>
            <a:t>Connected Systems</a:t>
          </a:r>
          <a:endParaRPr lang="en-GB" dirty="0">
            <a:solidFill>
              <a:schemeClr val="bg1"/>
            </a:solidFill>
            <a:latin typeface="Calibri" panose="020F0502020204030204" pitchFamily="34" charset="0"/>
          </a:endParaRPr>
        </a:p>
      </dgm:t>
    </dgm:pt>
    <dgm:pt modelId="{48EC6DF0-A774-459D-AE51-14BE2ABA8D63}" type="parTrans" cxnId="{62D28752-3B48-4CDE-8FE7-87D2A8C7B968}">
      <dgm:prSet/>
      <dgm:spPr/>
      <dgm:t>
        <a:bodyPr/>
        <a:lstStyle/>
        <a:p>
          <a:endParaRPr lang="en-GB"/>
        </a:p>
      </dgm:t>
    </dgm:pt>
    <dgm:pt modelId="{304AF7DB-FFB1-44EB-A9C9-6D3694EB104B}" type="sibTrans" cxnId="{62D28752-3B48-4CDE-8FE7-87D2A8C7B968}">
      <dgm:prSet/>
      <dgm:spPr/>
      <dgm:t>
        <a:bodyPr/>
        <a:lstStyle/>
        <a:p>
          <a:endParaRPr lang="en-GB"/>
        </a:p>
      </dgm:t>
    </dgm:pt>
    <dgm:pt modelId="{6518014F-F204-45A6-8405-99A896B04473}" type="pres">
      <dgm:prSet presAssocID="{72CFEA6A-47D2-48AB-81B4-38DF23059965}" presName="compositeShape" presStyleCnt="0">
        <dgm:presLayoutVars>
          <dgm:chMax val="7"/>
          <dgm:dir/>
          <dgm:resizeHandles val="exact"/>
        </dgm:presLayoutVars>
      </dgm:prSet>
      <dgm:spPr/>
    </dgm:pt>
    <dgm:pt modelId="{3ED6F4D8-1302-4E18-A852-81A3556F94B7}" type="pres">
      <dgm:prSet presAssocID="{17F42560-7D9D-4F48-A884-B58DD51762BC}" presName="circ1" presStyleLbl="vennNode1" presStyleIdx="0" presStyleCnt="3"/>
      <dgm:spPr/>
      <dgm:t>
        <a:bodyPr/>
        <a:lstStyle/>
        <a:p>
          <a:endParaRPr lang="en-GB"/>
        </a:p>
      </dgm:t>
    </dgm:pt>
    <dgm:pt modelId="{A73A7008-DC38-498B-AE1F-80364EBF2109}" type="pres">
      <dgm:prSet presAssocID="{17F42560-7D9D-4F48-A884-B58DD51762BC}" presName="circ1Tx" presStyleLbl="revTx" presStyleIdx="0" presStyleCnt="0">
        <dgm:presLayoutVars>
          <dgm:chMax val="0"/>
          <dgm:chPref val="0"/>
          <dgm:bulletEnabled val="1"/>
        </dgm:presLayoutVars>
      </dgm:prSet>
      <dgm:spPr/>
      <dgm:t>
        <a:bodyPr/>
        <a:lstStyle/>
        <a:p>
          <a:endParaRPr lang="en-GB"/>
        </a:p>
      </dgm:t>
    </dgm:pt>
    <dgm:pt modelId="{43F89C60-3408-4CE4-A482-C79A4AB195E8}" type="pres">
      <dgm:prSet presAssocID="{980D5A25-F467-4068-8D4C-9F722456B093}" presName="circ2" presStyleLbl="vennNode1" presStyleIdx="1" presStyleCnt="3"/>
      <dgm:spPr/>
      <dgm:t>
        <a:bodyPr/>
        <a:lstStyle/>
        <a:p>
          <a:endParaRPr lang="en-GB"/>
        </a:p>
      </dgm:t>
    </dgm:pt>
    <dgm:pt modelId="{8C33E6FA-BC5E-4D4A-9C70-0965294EA51F}" type="pres">
      <dgm:prSet presAssocID="{980D5A25-F467-4068-8D4C-9F722456B093}" presName="circ2Tx" presStyleLbl="revTx" presStyleIdx="0" presStyleCnt="0">
        <dgm:presLayoutVars>
          <dgm:chMax val="0"/>
          <dgm:chPref val="0"/>
          <dgm:bulletEnabled val="1"/>
        </dgm:presLayoutVars>
      </dgm:prSet>
      <dgm:spPr/>
      <dgm:t>
        <a:bodyPr/>
        <a:lstStyle/>
        <a:p>
          <a:endParaRPr lang="en-GB"/>
        </a:p>
      </dgm:t>
    </dgm:pt>
    <dgm:pt modelId="{C592B7DA-2543-4AFF-9DA4-B52706C98B8E}" type="pres">
      <dgm:prSet presAssocID="{B9989CC5-1C62-4819-898D-C2C73A5A212A}" presName="circ3" presStyleLbl="vennNode1" presStyleIdx="2" presStyleCnt="3"/>
      <dgm:spPr/>
      <dgm:t>
        <a:bodyPr/>
        <a:lstStyle/>
        <a:p>
          <a:endParaRPr lang="en-GB"/>
        </a:p>
      </dgm:t>
    </dgm:pt>
    <dgm:pt modelId="{20E532FF-69D8-413F-ABF1-2C6BBF5C9057}" type="pres">
      <dgm:prSet presAssocID="{B9989CC5-1C62-4819-898D-C2C73A5A212A}" presName="circ3Tx" presStyleLbl="revTx" presStyleIdx="0" presStyleCnt="0">
        <dgm:presLayoutVars>
          <dgm:chMax val="0"/>
          <dgm:chPref val="0"/>
          <dgm:bulletEnabled val="1"/>
        </dgm:presLayoutVars>
      </dgm:prSet>
      <dgm:spPr/>
      <dgm:t>
        <a:bodyPr/>
        <a:lstStyle/>
        <a:p>
          <a:endParaRPr lang="en-GB"/>
        </a:p>
      </dgm:t>
    </dgm:pt>
  </dgm:ptLst>
  <dgm:cxnLst>
    <dgm:cxn modelId="{47CABBEC-9A02-4E71-96EF-47046E3EDA86}" type="presOf" srcId="{17F42560-7D9D-4F48-A884-B58DD51762BC}" destId="{A73A7008-DC38-498B-AE1F-80364EBF2109}" srcOrd="1" destOrd="0" presId="urn:microsoft.com/office/officeart/2005/8/layout/venn1"/>
    <dgm:cxn modelId="{62D28752-3B48-4CDE-8FE7-87D2A8C7B968}" srcId="{72CFEA6A-47D2-48AB-81B4-38DF23059965}" destId="{B9989CC5-1C62-4819-898D-C2C73A5A212A}" srcOrd="2" destOrd="0" parTransId="{48EC6DF0-A774-459D-AE51-14BE2ABA8D63}" sibTransId="{304AF7DB-FFB1-44EB-A9C9-6D3694EB104B}"/>
    <dgm:cxn modelId="{563E94CF-0385-4302-A396-C525446489BC}" srcId="{72CFEA6A-47D2-48AB-81B4-38DF23059965}" destId="{980D5A25-F467-4068-8D4C-9F722456B093}" srcOrd="1" destOrd="0" parTransId="{F570961E-4A99-476D-88EE-F69ACB953D96}" sibTransId="{0CC298A7-FE24-4656-ACA9-AB4FDE961F3A}"/>
    <dgm:cxn modelId="{A0E69770-2C7A-430E-88FD-103F06D4CD9C}" srcId="{72CFEA6A-47D2-48AB-81B4-38DF23059965}" destId="{17F42560-7D9D-4F48-A884-B58DD51762BC}" srcOrd="0" destOrd="0" parTransId="{166E76DD-71D6-47B0-8C3D-BF90423FAA56}" sibTransId="{23F65F25-BBFD-42CD-BC55-64925FD48063}"/>
    <dgm:cxn modelId="{1C364632-B338-483A-AAFF-7205FFFBFC0D}" type="presOf" srcId="{B9989CC5-1C62-4819-898D-C2C73A5A212A}" destId="{C592B7DA-2543-4AFF-9DA4-B52706C98B8E}" srcOrd="0" destOrd="0" presId="urn:microsoft.com/office/officeart/2005/8/layout/venn1"/>
    <dgm:cxn modelId="{12F37B90-04C9-40DF-854E-660D321C8F28}" type="presOf" srcId="{980D5A25-F467-4068-8D4C-9F722456B093}" destId="{43F89C60-3408-4CE4-A482-C79A4AB195E8}" srcOrd="0" destOrd="0" presId="urn:microsoft.com/office/officeart/2005/8/layout/venn1"/>
    <dgm:cxn modelId="{78401A97-AC8E-4528-B0AC-879A29C90DEF}" type="presOf" srcId="{17F42560-7D9D-4F48-A884-B58DD51762BC}" destId="{3ED6F4D8-1302-4E18-A852-81A3556F94B7}" srcOrd="0" destOrd="0" presId="urn:microsoft.com/office/officeart/2005/8/layout/venn1"/>
    <dgm:cxn modelId="{E69C3C95-15E5-4587-ADF0-F2DEB21A7997}" type="presOf" srcId="{B9989CC5-1C62-4819-898D-C2C73A5A212A}" destId="{20E532FF-69D8-413F-ABF1-2C6BBF5C9057}" srcOrd="1" destOrd="0" presId="urn:microsoft.com/office/officeart/2005/8/layout/venn1"/>
    <dgm:cxn modelId="{82A4A14E-FB54-4A94-9CF5-FD01A0BF53EB}" type="presOf" srcId="{72CFEA6A-47D2-48AB-81B4-38DF23059965}" destId="{6518014F-F204-45A6-8405-99A896B04473}" srcOrd="0" destOrd="0" presId="urn:microsoft.com/office/officeart/2005/8/layout/venn1"/>
    <dgm:cxn modelId="{725AEB42-E611-45EC-958D-EE3B4347DA0F}" type="presOf" srcId="{980D5A25-F467-4068-8D4C-9F722456B093}" destId="{8C33E6FA-BC5E-4D4A-9C70-0965294EA51F}" srcOrd="1" destOrd="0" presId="urn:microsoft.com/office/officeart/2005/8/layout/venn1"/>
    <dgm:cxn modelId="{0FD8F480-0FC7-45E0-BBEA-9118E9153106}" type="presParOf" srcId="{6518014F-F204-45A6-8405-99A896B04473}" destId="{3ED6F4D8-1302-4E18-A852-81A3556F94B7}" srcOrd="0" destOrd="0" presId="urn:microsoft.com/office/officeart/2005/8/layout/venn1"/>
    <dgm:cxn modelId="{3A16FE19-B894-47AB-B8FC-D991C498D917}" type="presParOf" srcId="{6518014F-F204-45A6-8405-99A896B04473}" destId="{A73A7008-DC38-498B-AE1F-80364EBF2109}" srcOrd="1" destOrd="0" presId="urn:microsoft.com/office/officeart/2005/8/layout/venn1"/>
    <dgm:cxn modelId="{B73F4B3E-90ED-4709-8500-1FE566408A2F}" type="presParOf" srcId="{6518014F-F204-45A6-8405-99A896B04473}" destId="{43F89C60-3408-4CE4-A482-C79A4AB195E8}" srcOrd="2" destOrd="0" presId="urn:microsoft.com/office/officeart/2005/8/layout/venn1"/>
    <dgm:cxn modelId="{BC781730-51BD-4982-A48E-2D2CA21933C8}" type="presParOf" srcId="{6518014F-F204-45A6-8405-99A896B04473}" destId="{8C33E6FA-BC5E-4D4A-9C70-0965294EA51F}" srcOrd="3" destOrd="0" presId="urn:microsoft.com/office/officeart/2005/8/layout/venn1"/>
    <dgm:cxn modelId="{F9BF6B78-28A4-4499-B808-F4E851B9E265}" type="presParOf" srcId="{6518014F-F204-45A6-8405-99A896B04473}" destId="{C592B7DA-2543-4AFF-9DA4-B52706C98B8E}" srcOrd="4" destOrd="0" presId="urn:microsoft.com/office/officeart/2005/8/layout/venn1"/>
    <dgm:cxn modelId="{20DF60CC-0FE8-4713-B784-0ED43D6DA4EE}" type="presParOf" srcId="{6518014F-F204-45A6-8405-99A896B04473}" destId="{20E532FF-69D8-413F-ABF1-2C6BBF5C9057}"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CFEA6A-47D2-48AB-81B4-38DF23059965}" type="doc">
      <dgm:prSet loTypeId="urn:microsoft.com/office/officeart/2005/8/layout/venn1" loCatId="relationship" qsTypeId="urn:microsoft.com/office/officeart/2005/8/quickstyle/simple1" qsCatId="simple" csTypeId="urn:microsoft.com/office/officeart/2005/8/colors/accent5_2" csCatId="accent5" phldr="1"/>
      <dgm:spPr/>
    </dgm:pt>
    <dgm:pt modelId="{17F42560-7D9D-4F48-A884-B58DD51762BC}">
      <dgm:prSet phldrT="[Text]"/>
      <dgm:spPr>
        <a:solidFill>
          <a:schemeClr val="accent2">
            <a:alpha val="50000"/>
          </a:schemeClr>
        </a:solidFill>
        <a:ln>
          <a:solidFill>
            <a:schemeClr val="bg1"/>
          </a:solidFill>
        </a:ln>
      </dgm:spPr>
      <dgm:t>
        <a:bodyPr/>
        <a:lstStyle/>
        <a:p>
          <a:r>
            <a:rPr lang="en-GB" dirty="0" smtClean="0">
              <a:solidFill>
                <a:schemeClr val="bg1"/>
              </a:solidFill>
              <a:latin typeface="Calibri" panose="020F0502020204030204" pitchFamily="34" charset="0"/>
            </a:rPr>
            <a:t>Process Intelligence</a:t>
          </a:r>
          <a:endParaRPr lang="en-GB" dirty="0">
            <a:solidFill>
              <a:schemeClr val="bg1"/>
            </a:solidFill>
            <a:latin typeface="Calibri" panose="020F0502020204030204" pitchFamily="34" charset="0"/>
          </a:endParaRPr>
        </a:p>
      </dgm:t>
    </dgm:pt>
    <dgm:pt modelId="{166E76DD-71D6-47B0-8C3D-BF90423FAA56}" type="parTrans" cxnId="{A0E69770-2C7A-430E-88FD-103F06D4CD9C}">
      <dgm:prSet/>
      <dgm:spPr/>
      <dgm:t>
        <a:bodyPr/>
        <a:lstStyle/>
        <a:p>
          <a:endParaRPr lang="en-GB"/>
        </a:p>
      </dgm:t>
    </dgm:pt>
    <dgm:pt modelId="{23F65F25-BBFD-42CD-BC55-64925FD48063}" type="sibTrans" cxnId="{A0E69770-2C7A-430E-88FD-103F06D4CD9C}">
      <dgm:prSet/>
      <dgm:spPr/>
      <dgm:t>
        <a:bodyPr/>
        <a:lstStyle/>
        <a:p>
          <a:endParaRPr lang="en-GB"/>
        </a:p>
      </dgm:t>
    </dgm:pt>
    <dgm:pt modelId="{980D5A25-F467-4068-8D4C-9F722456B093}">
      <dgm:prSet phldrT="[Text]"/>
      <dgm:spPr>
        <a:solidFill>
          <a:srgbClr val="002060">
            <a:alpha val="50000"/>
          </a:srgbClr>
        </a:solidFill>
      </dgm:spPr>
      <dgm:t>
        <a:bodyPr/>
        <a:lstStyle/>
        <a:p>
          <a:r>
            <a:rPr lang="en-GB" dirty="0" smtClean="0">
              <a:solidFill>
                <a:schemeClr val="bg1"/>
              </a:solidFill>
              <a:latin typeface="Calibri" panose="020F0502020204030204" pitchFamily="34" charset="0"/>
            </a:rPr>
            <a:t>Data Handling</a:t>
          </a:r>
          <a:endParaRPr lang="en-GB" dirty="0">
            <a:solidFill>
              <a:schemeClr val="bg1"/>
            </a:solidFill>
            <a:latin typeface="Calibri" panose="020F0502020204030204" pitchFamily="34" charset="0"/>
          </a:endParaRPr>
        </a:p>
      </dgm:t>
    </dgm:pt>
    <dgm:pt modelId="{F570961E-4A99-476D-88EE-F69ACB953D96}" type="parTrans" cxnId="{563E94CF-0385-4302-A396-C525446489BC}">
      <dgm:prSet/>
      <dgm:spPr/>
      <dgm:t>
        <a:bodyPr/>
        <a:lstStyle/>
        <a:p>
          <a:endParaRPr lang="en-GB"/>
        </a:p>
      </dgm:t>
    </dgm:pt>
    <dgm:pt modelId="{0CC298A7-FE24-4656-ACA9-AB4FDE961F3A}" type="sibTrans" cxnId="{563E94CF-0385-4302-A396-C525446489BC}">
      <dgm:prSet/>
      <dgm:spPr/>
      <dgm:t>
        <a:bodyPr/>
        <a:lstStyle/>
        <a:p>
          <a:endParaRPr lang="en-GB"/>
        </a:p>
      </dgm:t>
    </dgm:pt>
    <dgm:pt modelId="{B9989CC5-1C62-4819-898D-C2C73A5A212A}">
      <dgm:prSet phldrT="[Text]"/>
      <dgm:spPr>
        <a:solidFill>
          <a:srgbClr val="002060">
            <a:alpha val="50000"/>
          </a:srgbClr>
        </a:solidFill>
      </dgm:spPr>
      <dgm:t>
        <a:bodyPr/>
        <a:lstStyle/>
        <a:p>
          <a:r>
            <a:rPr lang="en-GB" dirty="0" smtClean="0">
              <a:solidFill>
                <a:schemeClr val="bg1"/>
              </a:solidFill>
              <a:latin typeface="Calibri" panose="020F0502020204030204" pitchFamily="34" charset="0"/>
            </a:rPr>
            <a:t>Connected Systems</a:t>
          </a:r>
          <a:endParaRPr lang="en-GB" dirty="0">
            <a:solidFill>
              <a:schemeClr val="bg1"/>
            </a:solidFill>
            <a:latin typeface="Calibri" panose="020F0502020204030204" pitchFamily="34" charset="0"/>
          </a:endParaRPr>
        </a:p>
      </dgm:t>
    </dgm:pt>
    <dgm:pt modelId="{48EC6DF0-A774-459D-AE51-14BE2ABA8D63}" type="parTrans" cxnId="{62D28752-3B48-4CDE-8FE7-87D2A8C7B968}">
      <dgm:prSet/>
      <dgm:spPr/>
      <dgm:t>
        <a:bodyPr/>
        <a:lstStyle/>
        <a:p>
          <a:endParaRPr lang="en-GB"/>
        </a:p>
      </dgm:t>
    </dgm:pt>
    <dgm:pt modelId="{304AF7DB-FFB1-44EB-A9C9-6D3694EB104B}" type="sibTrans" cxnId="{62D28752-3B48-4CDE-8FE7-87D2A8C7B968}">
      <dgm:prSet/>
      <dgm:spPr/>
      <dgm:t>
        <a:bodyPr/>
        <a:lstStyle/>
        <a:p>
          <a:endParaRPr lang="en-GB"/>
        </a:p>
      </dgm:t>
    </dgm:pt>
    <dgm:pt modelId="{6518014F-F204-45A6-8405-99A896B04473}" type="pres">
      <dgm:prSet presAssocID="{72CFEA6A-47D2-48AB-81B4-38DF23059965}" presName="compositeShape" presStyleCnt="0">
        <dgm:presLayoutVars>
          <dgm:chMax val="7"/>
          <dgm:dir/>
          <dgm:resizeHandles val="exact"/>
        </dgm:presLayoutVars>
      </dgm:prSet>
      <dgm:spPr/>
    </dgm:pt>
    <dgm:pt modelId="{3ED6F4D8-1302-4E18-A852-81A3556F94B7}" type="pres">
      <dgm:prSet presAssocID="{17F42560-7D9D-4F48-A884-B58DD51762BC}" presName="circ1" presStyleLbl="vennNode1" presStyleIdx="0" presStyleCnt="3"/>
      <dgm:spPr/>
      <dgm:t>
        <a:bodyPr/>
        <a:lstStyle/>
        <a:p>
          <a:endParaRPr lang="en-GB"/>
        </a:p>
      </dgm:t>
    </dgm:pt>
    <dgm:pt modelId="{A73A7008-DC38-498B-AE1F-80364EBF2109}" type="pres">
      <dgm:prSet presAssocID="{17F42560-7D9D-4F48-A884-B58DD51762BC}" presName="circ1Tx" presStyleLbl="revTx" presStyleIdx="0" presStyleCnt="0">
        <dgm:presLayoutVars>
          <dgm:chMax val="0"/>
          <dgm:chPref val="0"/>
          <dgm:bulletEnabled val="1"/>
        </dgm:presLayoutVars>
      </dgm:prSet>
      <dgm:spPr/>
      <dgm:t>
        <a:bodyPr/>
        <a:lstStyle/>
        <a:p>
          <a:endParaRPr lang="en-GB"/>
        </a:p>
      </dgm:t>
    </dgm:pt>
    <dgm:pt modelId="{43F89C60-3408-4CE4-A482-C79A4AB195E8}" type="pres">
      <dgm:prSet presAssocID="{980D5A25-F467-4068-8D4C-9F722456B093}" presName="circ2" presStyleLbl="vennNode1" presStyleIdx="1" presStyleCnt="3"/>
      <dgm:spPr/>
      <dgm:t>
        <a:bodyPr/>
        <a:lstStyle/>
        <a:p>
          <a:endParaRPr lang="en-GB"/>
        </a:p>
      </dgm:t>
    </dgm:pt>
    <dgm:pt modelId="{8C33E6FA-BC5E-4D4A-9C70-0965294EA51F}" type="pres">
      <dgm:prSet presAssocID="{980D5A25-F467-4068-8D4C-9F722456B093}" presName="circ2Tx" presStyleLbl="revTx" presStyleIdx="0" presStyleCnt="0">
        <dgm:presLayoutVars>
          <dgm:chMax val="0"/>
          <dgm:chPref val="0"/>
          <dgm:bulletEnabled val="1"/>
        </dgm:presLayoutVars>
      </dgm:prSet>
      <dgm:spPr/>
      <dgm:t>
        <a:bodyPr/>
        <a:lstStyle/>
        <a:p>
          <a:endParaRPr lang="en-GB"/>
        </a:p>
      </dgm:t>
    </dgm:pt>
    <dgm:pt modelId="{C592B7DA-2543-4AFF-9DA4-B52706C98B8E}" type="pres">
      <dgm:prSet presAssocID="{B9989CC5-1C62-4819-898D-C2C73A5A212A}" presName="circ3" presStyleLbl="vennNode1" presStyleIdx="2" presStyleCnt="3"/>
      <dgm:spPr/>
      <dgm:t>
        <a:bodyPr/>
        <a:lstStyle/>
        <a:p>
          <a:endParaRPr lang="en-GB"/>
        </a:p>
      </dgm:t>
    </dgm:pt>
    <dgm:pt modelId="{20E532FF-69D8-413F-ABF1-2C6BBF5C9057}" type="pres">
      <dgm:prSet presAssocID="{B9989CC5-1C62-4819-898D-C2C73A5A212A}" presName="circ3Tx" presStyleLbl="revTx" presStyleIdx="0" presStyleCnt="0">
        <dgm:presLayoutVars>
          <dgm:chMax val="0"/>
          <dgm:chPref val="0"/>
          <dgm:bulletEnabled val="1"/>
        </dgm:presLayoutVars>
      </dgm:prSet>
      <dgm:spPr/>
      <dgm:t>
        <a:bodyPr/>
        <a:lstStyle/>
        <a:p>
          <a:endParaRPr lang="en-GB"/>
        </a:p>
      </dgm:t>
    </dgm:pt>
  </dgm:ptLst>
  <dgm:cxnLst>
    <dgm:cxn modelId="{47CABBEC-9A02-4E71-96EF-47046E3EDA86}" type="presOf" srcId="{17F42560-7D9D-4F48-A884-B58DD51762BC}" destId="{A73A7008-DC38-498B-AE1F-80364EBF2109}" srcOrd="1" destOrd="0" presId="urn:microsoft.com/office/officeart/2005/8/layout/venn1"/>
    <dgm:cxn modelId="{62D28752-3B48-4CDE-8FE7-87D2A8C7B968}" srcId="{72CFEA6A-47D2-48AB-81B4-38DF23059965}" destId="{B9989CC5-1C62-4819-898D-C2C73A5A212A}" srcOrd="2" destOrd="0" parTransId="{48EC6DF0-A774-459D-AE51-14BE2ABA8D63}" sibTransId="{304AF7DB-FFB1-44EB-A9C9-6D3694EB104B}"/>
    <dgm:cxn modelId="{563E94CF-0385-4302-A396-C525446489BC}" srcId="{72CFEA6A-47D2-48AB-81B4-38DF23059965}" destId="{980D5A25-F467-4068-8D4C-9F722456B093}" srcOrd="1" destOrd="0" parTransId="{F570961E-4A99-476D-88EE-F69ACB953D96}" sibTransId="{0CC298A7-FE24-4656-ACA9-AB4FDE961F3A}"/>
    <dgm:cxn modelId="{A0E69770-2C7A-430E-88FD-103F06D4CD9C}" srcId="{72CFEA6A-47D2-48AB-81B4-38DF23059965}" destId="{17F42560-7D9D-4F48-A884-B58DD51762BC}" srcOrd="0" destOrd="0" parTransId="{166E76DD-71D6-47B0-8C3D-BF90423FAA56}" sibTransId="{23F65F25-BBFD-42CD-BC55-64925FD48063}"/>
    <dgm:cxn modelId="{1C364632-B338-483A-AAFF-7205FFFBFC0D}" type="presOf" srcId="{B9989CC5-1C62-4819-898D-C2C73A5A212A}" destId="{C592B7DA-2543-4AFF-9DA4-B52706C98B8E}" srcOrd="0" destOrd="0" presId="urn:microsoft.com/office/officeart/2005/8/layout/venn1"/>
    <dgm:cxn modelId="{12F37B90-04C9-40DF-854E-660D321C8F28}" type="presOf" srcId="{980D5A25-F467-4068-8D4C-9F722456B093}" destId="{43F89C60-3408-4CE4-A482-C79A4AB195E8}" srcOrd="0" destOrd="0" presId="urn:microsoft.com/office/officeart/2005/8/layout/venn1"/>
    <dgm:cxn modelId="{78401A97-AC8E-4528-B0AC-879A29C90DEF}" type="presOf" srcId="{17F42560-7D9D-4F48-A884-B58DD51762BC}" destId="{3ED6F4D8-1302-4E18-A852-81A3556F94B7}" srcOrd="0" destOrd="0" presId="urn:microsoft.com/office/officeart/2005/8/layout/venn1"/>
    <dgm:cxn modelId="{E69C3C95-15E5-4587-ADF0-F2DEB21A7997}" type="presOf" srcId="{B9989CC5-1C62-4819-898D-C2C73A5A212A}" destId="{20E532FF-69D8-413F-ABF1-2C6BBF5C9057}" srcOrd="1" destOrd="0" presId="urn:microsoft.com/office/officeart/2005/8/layout/venn1"/>
    <dgm:cxn modelId="{82A4A14E-FB54-4A94-9CF5-FD01A0BF53EB}" type="presOf" srcId="{72CFEA6A-47D2-48AB-81B4-38DF23059965}" destId="{6518014F-F204-45A6-8405-99A896B04473}" srcOrd="0" destOrd="0" presId="urn:microsoft.com/office/officeart/2005/8/layout/venn1"/>
    <dgm:cxn modelId="{725AEB42-E611-45EC-958D-EE3B4347DA0F}" type="presOf" srcId="{980D5A25-F467-4068-8D4C-9F722456B093}" destId="{8C33E6FA-BC5E-4D4A-9C70-0965294EA51F}" srcOrd="1" destOrd="0" presId="urn:microsoft.com/office/officeart/2005/8/layout/venn1"/>
    <dgm:cxn modelId="{0FD8F480-0FC7-45E0-BBEA-9118E9153106}" type="presParOf" srcId="{6518014F-F204-45A6-8405-99A896B04473}" destId="{3ED6F4D8-1302-4E18-A852-81A3556F94B7}" srcOrd="0" destOrd="0" presId="urn:microsoft.com/office/officeart/2005/8/layout/venn1"/>
    <dgm:cxn modelId="{3A16FE19-B894-47AB-B8FC-D991C498D917}" type="presParOf" srcId="{6518014F-F204-45A6-8405-99A896B04473}" destId="{A73A7008-DC38-498B-AE1F-80364EBF2109}" srcOrd="1" destOrd="0" presId="urn:microsoft.com/office/officeart/2005/8/layout/venn1"/>
    <dgm:cxn modelId="{B73F4B3E-90ED-4709-8500-1FE566408A2F}" type="presParOf" srcId="{6518014F-F204-45A6-8405-99A896B04473}" destId="{43F89C60-3408-4CE4-A482-C79A4AB195E8}" srcOrd="2" destOrd="0" presId="urn:microsoft.com/office/officeart/2005/8/layout/venn1"/>
    <dgm:cxn modelId="{BC781730-51BD-4982-A48E-2D2CA21933C8}" type="presParOf" srcId="{6518014F-F204-45A6-8405-99A896B04473}" destId="{8C33E6FA-BC5E-4D4A-9C70-0965294EA51F}" srcOrd="3" destOrd="0" presId="urn:microsoft.com/office/officeart/2005/8/layout/venn1"/>
    <dgm:cxn modelId="{F9BF6B78-28A4-4499-B808-F4E851B9E265}" type="presParOf" srcId="{6518014F-F204-45A6-8405-99A896B04473}" destId="{C592B7DA-2543-4AFF-9DA4-B52706C98B8E}" srcOrd="4" destOrd="0" presId="urn:microsoft.com/office/officeart/2005/8/layout/venn1"/>
    <dgm:cxn modelId="{20DF60CC-0FE8-4713-B784-0ED43D6DA4EE}" type="presParOf" srcId="{6518014F-F204-45A6-8405-99A896B04473}" destId="{20E532FF-69D8-413F-ABF1-2C6BBF5C9057}"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5F5EDE-964F-48F4-9156-069220D70C33}" type="doc">
      <dgm:prSet loTypeId="urn:microsoft.com/office/officeart/2005/8/layout/cycle8" loCatId="cycle" qsTypeId="urn:microsoft.com/office/officeart/2005/8/quickstyle/simple4" qsCatId="simple" csTypeId="urn:microsoft.com/office/officeart/2005/8/colors/colorful2" csCatId="colorful" phldr="1"/>
      <dgm:spPr/>
    </dgm:pt>
    <dgm:pt modelId="{18EB1977-8B8B-4C40-A42A-6193E08A2614}">
      <dgm:prSet phldrT="[Text]" custT="1"/>
      <dgm:spPr/>
      <dgm:t>
        <a:bodyPr/>
        <a:lstStyle/>
        <a:p>
          <a:r>
            <a:rPr lang="en-GB" sz="1700" dirty="0" smtClean="0"/>
            <a:t>Learn</a:t>
          </a:r>
          <a:endParaRPr lang="en-GB" sz="1700" dirty="0"/>
        </a:p>
      </dgm:t>
    </dgm:pt>
    <dgm:pt modelId="{FEAB1D74-8838-4221-B842-81B789F12DB5}" type="parTrans" cxnId="{297C5380-FBA6-4607-BA58-86D491E6D28A}">
      <dgm:prSet/>
      <dgm:spPr/>
      <dgm:t>
        <a:bodyPr/>
        <a:lstStyle/>
        <a:p>
          <a:endParaRPr lang="en-GB" sz="1700"/>
        </a:p>
      </dgm:t>
    </dgm:pt>
    <dgm:pt modelId="{46CB6859-5D0D-4891-B2AE-DEE9AD58237C}" type="sibTrans" cxnId="{297C5380-FBA6-4607-BA58-86D491E6D28A}">
      <dgm:prSet/>
      <dgm:spPr/>
      <dgm:t>
        <a:bodyPr/>
        <a:lstStyle/>
        <a:p>
          <a:endParaRPr lang="en-GB" sz="1700"/>
        </a:p>
      </dgm:t>
    </dgm:pt>
    <dgm:pt modelId="{78B1D7C3-27C9-478E-86E4-283AF2AFB948}">
      <dgm:prSet phldrT="[Text]" custT="1"/>
      <dgm:spPr/>
      <dgm:t>
        <a:bodyPr/>
        <a:lstStyle/>
        <a:p>
          <a:r>
            <a:rPr lang="en-GB" sz="1700" dirty="0" smtClean="0"/>
            <a:t>Teach</a:t>
          </a:r>
          <a:endParaRPr lang="en-GB" sz="1700" dirty="0"/>
        </a:p>
      </dgm:t>
    </dgm:pt>
    <dgm:pt modelId="{2F7DAC09-C885-4421-92DC-2015AE9E6148}" type="parTrans" cxnId="{09EA3F2A-1F13-4F71-A928-AD18ACD7158F}">
      <dgm:prSet/>
      <dgm:spPr/>
      <dgm:t>
        <a:bodyPr/>
        <a:lstStyle/>
        <a:p>
          <a:endParaRPr lang="en-GB" sz="1700"/>
        </a:p>
      </dgm:t>
    </dgm:pt>
    <dgm:pt modelId="{889AC244-5639-443D-9DEF-EE0F46111310}" type="sibTrans" cxnId="{09EA3F2A-1F13-4F71-A928-AD18ACD7158F}">
      <dgm:prSet/>
      <dgm:spPr/>
      <dgm:t>
        <a:bodyPr/>
        <a:lstStyle/>
        <a:p>
          <a:endParaRPr lang="en-GB" sz="1700"/>
        </a:p>
      </dgm:t>
    </dgm:pt>
    <dgm:pt modelId="{4F9C5F77-B181-4C32-ADC4-CC3B6AE95452}">
      <dgm:prSet phldrT="[Text]" custT="1"/>
      <dgm:spPr/>
      <dgm:t>
        <a:bodyPr/>
        <a:lstStyle/>
        <a:p>
          <a:r>
            <a:rPr lang="en-GB" sz="1700" dirty="0" smtClean="0"/>
            <a:t>Capture</a:t>
          </a:r>
          <a:endParaRPr lang="en-GB" sz="1700" dirty="0"/>
        </a:p>
      </dgm:t>
    </dgm:pt>
    <dgm:pt modelId="{AEED2557-A6E5-4A01-B539-652665E7AF84}" type="parTrans" cxnId="{F68CDBDD-E630-4B69-985B-A71349655FE0}">
      <dgm:prSet/>
      <dgm:spPr/>
      <dgm:t>
        <a:bodyPr/>
        <a:lstStyle/>
        <a:p>
          <a:endParaRPr lang="en-GB" sz="1700"/>
        </a:p>
      </dgm:t>
    </dgm:pt>
    <dgm:pt modelId="{1CF6A339-B675-40FA-8B17-013C2FA448EA}" type="sibTrans" cxnId="{F68CDBDD-E630-4B69-985B-A71349655FE0}">
      <dgm:prSet/>
      <dgm:spPr/>
      <dgm:t>
        <a:bodyPr/>
        <a:lstStyle/>
        <a:p>
          <a:endParaRPr lang="en-GB" sz="1700"/>
        </a:p>
      </dgm:t>
    </dgm:pt>
    <dgm:pt modelId="{3A1650DC-8C9B-42DF-B696-06ED54757365}" type="pres">
      <dgm:prSet presAssocID="{6C5F5EDE-964F-48F4-9156-069220D70C33}" presName="compositeShape" presStyleCnt="0">
        <dgm:presLayoutVars>
          <dgm:chMax val="7"/>
          <dgm:dir/>
          <dgm:resizeHandles val="exact"/>
        </dgm:presLayoutVars>
      </dgm:prSet>
      <dgm:spPr/>
    </dgm:pt>
    <dgm:pt modelId="{7F0816EC-18D7-466F-AEEF-5B37D0F4A4CA}" type="pres">
      <dgm:prSet presAssocID="{6C5F5EDE-964F-48F4-9156-069220D70C33}" presName="wedge1" presStyleLbl="node1" presStyleIdx="0" presStyleCnt="3"/>
      <dgm:spPr/>
      <dgm:t>
        <a:bodyPr/>
        <a:lstStyle/>
        <a:p>
          <a:endParaRPr lang="en-GB"/>
        </a:p>
      </dgm:t>
    </dgm:pt>
    <dgm:pt modelId="{EF3DA7C9-2A7C-4E32-9A36-2A6835CF366D}" type="pres">
      <dgm:prSet presAssocID="{6C5F5EDE-964F-48F4-9156-069220D70C33}" presName="dummy1a" presStyleCnt="0"/>
      <dgm:spPr/>
    </dgm:pt>
    <dgm:pt modelId="{0F371953-D224-485B-B321-3BC550E0B0B8}" type="pres">
      <dgm:prSet presAssocID="{6C5F5EDE-964F-48F4-9156-069220D70C33}" presName="dummy1b" presStyleCnt="0"/>
      <dgm:spPr/>
    </dgm:pt>
    <dgm:pt modelId="{DC43BC1B-23E4-458B-ABDF-4FE0D5D2CF4C}" type="pres">
      <dgm:prSet presAssocID="{6C5F5EDE-964F-48F4-9156-069220D70C33}" presName="wedge1Tx" presStyleLbl="node1" presStyleIdx="0" presStyleCnt="3">
        <dgm:presLayoutVars>
          <dgm:chMax val="0"/>
          <dgm:chPref val="0"/>
          <dgm:bulletEnabled val="1"/>
        </dgm:presLayoutVars>
      </dgm:prSet>
      <dgm:spPr/>
      <dgm:t>
        <a:bodyPr/>
        <a:lstStyle/>
        <a:p>
          <a:endParaRPr lang="en-GB"/>
        </a:p>
      </dgm:t>
    </dgm:pt>
    <dgm:pt modelId="{BC421553-FB3F-4DD8-88AC-E52177B2EE3C}" type="pres">
      <dgm:prSet presAssocID="{6C5F5EDE-964F-48F4-9156-069220D70C33}" presName="wedge2" presStyleLbl="node1" presStyleIdx="1" presStyleCnt="3"/>
      <dgm:spPr/>
      <dgm:t>
        <a:bodyPr/>
        <a:lstStyle/>
        <a:p>
          <a:endParaRPr lang="en-GB"/>
        </a:p>
      </dgm:t>
    </dgm:pt>
    <dgm:pt modelId="{721A5C88-13E6-4A72-823E-9597DD0A6808}" type="pres">
      <dgm:prSet presAssocID="{6C5F5EDE-964F-48F4-9156-069220D70C33}" presName="dummy2a" presStyleCnt="0"/>
      <dgm:spPr/>
    </dgm:pt>
    <dgm:pt modelId="{1F03CFA9-5F8C-4C50-ACF7-165730207A5E}" type="pres">
      <dgm:prSet presAssocID="{6C5F5EDE-964F-48F4-9156-069220D70C33}" presName="dummy2b" presStyleCnt="0"/>
      <dgm:spPr/>
    </dgm:pt>
    <dgm:pt modelId="{BF435B3A-9E03-412F-BB60-B52301E084CC}" type="pres">
      <dgm:prSet presAssocID="{6C5F5EDE-964F-48F4-9156-069220D70C33}" presName="wedge2Tx" presStyleLbl="node1" presStyleIdx="1" presStyleCnt="3">
        <dgm:presLayoutVars>
          <dgm:chMax val="0"/>
          <dgm:chPref val="0"/>
          <dgm:bulletEnabled val="1"/>
        </dgm:presLayoutVars>
      </dgm:prSet>
      <dgm:spPr/>
      <dgm:t>
        <a:bodyPr/>
        <a:lstStyle/>
        <a:p>
          <a:endParaRPr lang="en-GB"/>
        </a:p>
      </dgm:t>
    </dgm:pt>
    <dgm:pt modelId="{C0BAD378-C51D-46DC-A8D8-E26ABFEB2629}" type="pres">
      <dgm:prSet presAssocID="{6C5F5EDE-964F-48F4-9156-069220D70C33}" presName="wedge3" presStyleLbl="node1" presStyleIdx="2" presStyleCnt="3" custScaleX="101295" custScaleY="101295"/>
      <dgm:spPr/>
      <dgm:t>
        <a:bodyPr/>
        <a:lstStyle/>
        <a:p>
          <a:endParaRPr lang="en-GB"/>
        </a:p>
      </dgm:t>
    </dgm:pt>
    <dgm:pt modelId="{CC3FAC97-6151-47FB-9936-C2996022ADF6}" type="pres">
      <dgm:prSet presAssocID="{6C5F5EDE-964F-48F4-9156-069220D70C33}" presName="dummy3a" presStyleCnt="0"/>
      <dgm:spPr/>
    </dgm:pt>
    <dgm:pt modelId="{A85E587D-A6DA-4B24-98B0-F925ECC217E1}" type="pres">
      <dgm:prSet presAssocID="{6C5F5EDE-964F-48F4-9156-069220D70C33}" presName="dummy3b" presStyleCnt="0"/>
      <dgm:spPr/>
    </dgm:pt>
    <dgm:pt modelId="{F02E71D6-0AD3-4EE4-8E82-50FE844A8174}" type="pres">
      <dgm:prSet presAssocID="{6C5F5EDE-964F-48F4-9156-069220D70C33}" presName="wedge3Tx" presStyleLbl="node1" presStyleIdx="2" presStyleCnt="3">
        <dgm:presLayoutVars>
          <dgm:chMax val="0"/>
          <dgm:chPref val="0"/>
          <dgm:bulletEnabled val="1"/>
        </dgm:presLayoutVars>
      </dgm:prSet>
      <dgm:spPr/>
      <dgm:t>
        <a:bodyPr/>
        <a:lstStyle/>
        <a:p>
          <a:endParaRPr lang="en-GB"/>
        </a:p>
      </dgm:t>
    </dgm:pt>
    <dgm:pt modelId="{DE4331CF-6B67-4015-AFD1-C43B60915B9B}" type="pres">
      <dgm:prSet presAssocID="{46CB6859-5D0D-4891-B2AE-DEE9AD58237C}" presName="arrowWedge1" presStyleLbl="fgSibTrans2D1" presStyleIdx="0" presStyleCnt="3"/>
      <dgm:spPr/>
    </dgm:pt>
    <dgm:pt modelId="{D0A880FD-F032-4A4F-8EE2-278D63950884}" type="pres">
      <dgm:prSet presAssocID="{889AC244-5639-443D-9DEF-EE0F46111310}" presName="arrowWedge2" presStyleLbl="fgSibTrans2D1" presStyleIdx="1" presStyleCnt="3"/>
      <dgm:spPr/>
    </dgm:pt>
    <dgm:pt modelId="{B976C7E2-2EA9-442F-81B0-ACABD98B0FD5}" type="pres">
      <dgm:prSet presAssocID="{1CF6A339-B675-40FA-8B17-013C2FA448EA}" presName="arrowWedge3" presStyleLbl="fgSibTrans2D1" presStyleIdx="2" presStyleCnt="3"/>
      <dgm:spPr/>
    </dgm:pt>
  </dgm:ptLst>
  <dgm:cxnLst>
    <dgm:cxn modelId="{297C5380-FBA6-4607-BA58-86D491E6D28A}" srcId="{6C5F5EDE-964F-48F4-9156-069220D70C33}" destId="{18EB1977-8B8B-4C40-A42A-6193E08A2614}" srcOrd="0" destOrd="0" parTransId="{FEAB1D74-8838-4221-B842-81B789F12DB5}" sibTransId="{46CB6859-5D0D-4891-B2AE-DEE9AD58237C}"/>
    <dgm:cxn modelId="{09EA3F2A-1F13-4F71-A928-AD18ACD7158F}" srcId="{6C5F5EDE-964F-48F4-9156-069220D70C33}" destId="{78B1D7C3-27C9-478E-86E4-283AF2AFB948}" srcOrd="1" destOrd="0" parTransId="{2F7DAC09-C885-4421-92DC-2015AE9E6148}" sibTransId="{889AC244-5639-443D-9DEF-EE0F46111310}"/>
    <dgm:cxn modelId="{F68CDBDD-E630-4B69-985B-A71349655FE0}" srcId="{6C5F5EDE-964F-48F4-9156-069220D70C33}" destId="{4F9C5F77-B181-4C32-ADC4-CC3B6AE95452}" srcOrd="2" destOrd="0" parTransId="{AEED2557-A6E5-4A01-B539-652665E7AF84}" sibTransId="{1CF6A339-B675-40FA-8B17-013C2FA448EA}"/>
    <dgm:cxn modelId="{F1568662-36D8-4F5F-A35B-1300CF72F9FF}" type="presOf" srcId="{18EB1977-8B8B-4C40-A42A-6193E08A2614}" destId="{7F0816EC-18D7-466F-AEEF-5B37D0F4A4CA}" srcOrd="0" destOrd="0" presId="urn:microsoft.com/office/officeart/2005/8/layout/cycle8"/>
    <dgm:cxn modelId="{C4079734-2C24-43C1-8175-D37EA9B56182}" type="presOf" srcId="{6C5F5EDE-964F-48F4-9156-069220D70C33}" destId="{3A1650DC-8C9B-42DF-B696-06ED54757365}" srcOrd="0" destOrd="0" presId="urn:microsoft.com/office/officeart/2005/8/layout/cycle8"/>
    <dgm:cxn modelId="{016B4A5B-FCF5-465A-B28F-35A2CEED2879}" type="presOf" srcId="{18EB1977-8B8B-4C40-A42A-6193E08A2614}" destId="{DC43BC1B-23E4-458B-ABDF-4FE0D5D2CF4C}" srcOrd="1" destOrd="0" presId="urn:microsoft.com/office/officeart/2005/8/layout/cycle8"/>
    <dgm:cxn modelId="{B246BA22-DF72-45A5-ABCA-E24D36E4C0F2}" type="presOf" srcId="{78B1D7C3-27C9-478E-86E4-283AF2AFB948}" destId="{BF435B3A-9E03-412F-BB60-B52301E084CC}" srcOrd="1" destOrd="0" presId="urn:microsoft.com/office/officeart/2005/8/layout/cycle8"/>
    <dgm:cxn modelId="{D77AA6FE-2C5E-4B37-825E-601535A989E1}" type="presOf" srcId="{78B1D7C3-27C9-478E-86E4-283AF2AFB948}" destId="{BC421553-FB3F-4DD8-88AC-E52177B2EE3C}" srcOrd="0" destOrd="0" presId="urn:microsoft.com/office/officeart/2005/8/layout/cycle8"/>
    <dgm:cxn modelId="{DA712CCB-6516-4EB3-BA51-943DC7170F43}" type="presOf" srcId="{4F9C5F77-B181-4C32-ADC4-CC3B6AE95452}" destId="{F02E71D6-0AD3-4EE4-8E82-50FE844A8174}" srcOrd="1" destOrd="0" presId="urn:microsoft.com/office/officeart/2005/8/layout/cycle8"/>
    <dgm:cxn modelId="{DC461C48-2CEF-4E99-8E4A-9892E1653673}" type="presOf" srcId="{4F9C5F77-B181-4C32-ADC4-CC3B6AE95452}" destId="{C0BAD378-C51D-46DC-A8D8-E26ABFEB2629}" srcOrd="0" destOrd="0" presId="urn:microsoft.com/office/officeart/2005/8/layout/cycle8"/>
    <dgm:cxn modelId="{C2CF8B1E-9716-4385-94F6-800992C1CD2E}" type="presParOf" srcId="{3A1650DC-8C9B-42DF-B696-06ED54757365}" destId="{7F0816EC-18D7-466F-AEEF-5B37D0F4A4CA}" srcOrd="0" destOrd="0" presId="urn:microsoft.com/office/officeart/2005/8/layout/cycle8"/>
    <dgm:cxn modelId="{37A90810-83B4-4B36-A763-0A642C1351EF}" type="presParOf" srcId="{3A1650DC-8C9B-42DF-B696-06ED54757365}" destId="{EF3DA7C9-2A7C-4E32-9A36-2A6835CF366D}" srcOrd="1" destOrd="0" presId="urn:microsoft.com/office/officeart/2005/8/layout/cycle8"/>
    <dgm:cxn modelId="{FC28B821-D821-4A83-A73B-92A78F71335B}" type="presParOf" srcId="{3A1650DC-8C9B-42DF-B696-06ED54757365}" destId="{0F371953-D224-485B-B321-3BC550E0B0B8}" srcOrd="2" destOrd="0" presId="urn:microsoft.com/office/officeart/2005/8/layout/cycle8"/>
    <dgm:cxn modelId="{82A6D40C-8A39-4684-8CC7-094345A1C891}" type="presParOf" srcId="{3A1650DC-8C9B-42DF-B696-06ED54757365}" destId="{DC43BC1B-23E4-458B-ABDF-4FE0D5D2CF4C}" srcOrd="3" destOrd="0" presId="urn:microsoft.com/office/officeart/2005/8/layout/cycle8"/>
    <dgm:cxn modelId="{F670F52B-086F-4907-A287-C3F9AD424131}" type="presParOf" srcId="{3A1650DC-8C9B-42DF-B696-06ED54757365}" destId="{BC421553-FB3F-4DD8-88AC-E52177B2EE3C}" srcOrd="4" destOrd="0" presId="urn:microsoft.com/office/officeart/2005/8/layout/cycle8"/>
    <dgm:cxn modelId="{513A2F40-63DE-4726-9594-17277BCCD210}" type="presParOf" srcId="{3A1650DC-8C9B-42DF-B696-06ED54757365}" destId="{721A5C88-13E6-4A72-823E-9597DD0A6808}" srcOrd="5" destOrd="0" presId="urn:microsoft.com/office/officeart/2005/8/layout/cycle8"/>
    <dgm:cxn modelId="{C0BEE627-8BF2-48EE-9E5C-C5183C9BBCB4}" type="presParOf" srcId="{3A1650DC-8C9B-42DF-B696-06ED54757365}" destId="{1F03CFA9-5F8C-4C50-ACF7-165730207A5E}" srcOrd="6" destOrd="0" presId="urn:microsoft.com/office/officeart/2005/8/layout/cycle8"/>
    <dgm:cxn modelId="{34D1FDA0-C932-41DE-BFC9-637DABA3E3E7}" type="presParOf" srcId="{3A1650DC-8C9B-42DF-B696-06ED54757365}" destId="{BF435B3A-9E03-412F-BB60-B52301E084CC}" srcOrd="7" destOrd="0" presId="urn:microsoft.com/office/officeart/2005/8/layout/cycle8"/>
    <dgm:cxn modelId="{C65DB66A-8B96-40D0-956E-53D0219B7475}" type="presParOf" srcId="{3A1650DC-8C9B-42DF-B696-06ED54757365}" destId="{C0BAD378-C51D-46DC-A8D8-E26ABFEB2629}" srcOrd="8" destOrd="0" presId="urn:microsoft.com/office/officeart/2005/8/layout/cycle8"/>
    <dgm:cxn modelId="{A5F2B681-9E6E-4C82-B147-2E784B7B4184}" type="presParOf" srcId="{3A1650DC-8C9B-42DF-B696-06ED54757365}" destId="{CC3FAC97-6151-47FB-9936-C2996022ADF6}" srcOrd="9" destOrd="0" presId="urn:microsoft.com/office/officeart/2005/8/layout/cycle8"/>
    <dgm:cxn modelId="{DED03B05-74DB-4EED-B625-D60140E7C2C8}" type="presParOf" srcId="{3A1650DC-8C9B-42DF-B696-06ED54757365}" destId="{A85E587D-A6DA-4B24-98B0-F925ECC217E1}" srcOrd="10" destOrd="0" presId="urn:microsoft.com/office/officeart/2005/8/layout/cycle8"/>
    <dgm:cxn modelId="{4B8986DE-BD64-49B3-B672-E0F34009D2D2}" type="presParOf" srcId="{3A1650DC-8C9B-42DF-B696-06ED54757365}" destId="{F02E71D6-0AD3-4EE4-8E82-50FE844A8174}" srcOrd="11" destOrd="0" presId="urn:microsoft.com/office/officeart/2005/8/layout/cycle8"/>
    <dgm:cxn modelId="{99BEE5E4-5152-46C9-9C97-3A82EBF57DCF}" type="presParOf" srcId="{3A1650DC-8C9B-42DF-B696-06ED54757365}" destId="{DE4331CF-6B67-4015-AFD1-C43B60915B9B}" srcOrd="12" destOrd="0" presId="urn:microsoft.com/office/officeart/2005/8/layout/cycle8"/>
    <dgm:cxn modelId="{1C2E3A1E-276D-4A9F-9C6E-FA7894A1FEDB}" type="presParOf" srcId="{3A1650DC-8C9B-42DF-B696-06ED54757365}" destId="{D0A880FD-F032-4A4F-8EE2-278D63950884}" srcOrd="13" destOrd="0" presId="urn:microsoft.com/office/officeart/2005/8/layout/cycle8"/>
    <dgm:cxn modelId="{686EBD78-59D5-471D-A7E7-DA3D2CEDBBD7}" type="presParOf" srcId="{3A1650DC-8C9B-42DF-B696-06ED54757365}" destId="{B976C7E2-2EA9-442F-81B0-ACABD98B0FD5}"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5F5EDE-964F-48F4-9156-069220D70C33}" type="doc">
      <dgm:prSet loTypeId="urn:microsoft.com/office/officeart/2005/8/layout/cycle8" loCatId="cycle" qsTypeId="urn:microsoft.com/office/officeart/2005/8/quickstyle/simple4" qsCatId="simple" csTypeId="urn:microsoft.com/office/officeart/2005/8/colors/colorful5" csCatId="colorful" phldr="1"/>
      <dgm:spPr/>
    </dgm:pt>
    <dgm:pt modelId="{18EB1977-8B8B-4C40-A42A-6193E08A2614}">
      <dgm:prSet phldrT="[Text]" custT="1"/>
      <dgm:spPr/>
      <dgm:t>
        <a:bodyPr/>
        <a:lstStyle/>
        <a:p>
          <a:r>
            <a:rPr lang="en-GB" sz="1700" dirty="0" smtClean="0"/>
            <a:t>Decide</a:t>
          </a:r>
          <a:endParaRPr lang="en-GB" sz="1700" dirty="0"/>
        </a:p>
      </dgm:t>
    </dgm:pt>
    <dgm:pt modelId="{FEAB1D74-8838-4221-B842-81B789F12DB5}" type="parTrans" cxnId="{297C5380-FBA6-4607-BA58-86D491E6D28A}">
      <dgm:prSet/>
      <dgm:spPr/>
      <dgm:t>
        <a:bodyPr/>
        <a:lstStyle/>
        <a:p>
          <a:endParaRPr lang="en-GB" sz="1700"/>
        </a:p>
      </dgm:t>
    </dgm:pt>
    <dgm:pt modelId="{46CB6859-5D0D-4891-B2AE-DEE9AD58237C}" type="sibTrans" cxnId="{297C5380-FBA6-4607-BA58-86D491E6D28A}">
      <dgm:prSet/>
      <dgm:spPr/>
      <dgm:t>
        <a:bodyPr/>
        <a:lstStyle/>
        <a:p>
          <a:endParaRPr lang="en-GB" sz="1700"/>
        </a:p>
      </dgm:t>
    </dgm:pt>
    <dgm:pt modelId="{78B1D7C3-27C9-478E-86E4-283AF2AFB948}">
      <dgm:prSet phldrT="[Text]" custT="1"/>
      <dgm:spPr/>
      <dgm:t>
        <a:bodyPr/>
        <a:lstStyle/>
        <a:p>
          <a:r>
            <a:rPr lang="en-GB" sz="1700" dirty="0" smtClean="0"/>
            <a:t>Act</a:t>
          </a:r>
          <a:endParaRPr lang="en-GB" sz="1700" dirty="0"/>
        </a:p>
      </dgm:t>
    </dgm:pt>
    <dgm:pt modelId="{2F7DAC09-C885-4421-92DC-2015AE9E6148}" type="parTrans" cxnId="{09EA3F2A-1F13-4F71-A928-AD18ACD7158F}">
      <dgm:prSet/>
      <dgm:spPr/>
      <dgm:t>
        <a:bodyPr/>
        <a:lstStyle/>
        <a:p>
          <a:endParaRPr lang="en-GB" sz="1700"/>
        </a:p>
      </dgm:t>
    </dgm:pt>
    <dgm:pt modelId="{889AC244-5639-443D-9DEF-EE0F46111310}" type="sibTrans" cxnId="{09EA3F2A-1F13-4F71-A928-AD18ACD7158F}">
      <dgm:prSet/>
      <dgm:spPr/>
      <dgm:t>
        <a:bodyPr/>
        <a:lstStyle/>
        <a:p>
          <a:endParaRPr lang="en-GB" sz="1700"/>
        </a:p>
      </dgm:t>
    </dgm:pt>
    <dgm:pt modelId="{4F9C5F77-B181-4C32-ADC4-CC3B6AE95452}">
      <dgm:prSet phldrT="[Text]" custT="1"/>
      <dgm:spPr/>
      <dgm:t>
        <a:bodyPr/>
        <a:lstStyle/>
        <a:p>
          <a:r>
            <a:rPr lang="en-GB" sz="1700" dirty="0" smtClean="0"/>
            <a:t>Read</a:t>
          </a:r>
          <a:endParaRPr lang="en-GB" sz="1700" dirty="0"/>
        </a:p>
      </dgm:t>
    </dgm:pt>
    <dgm:pt modelId="{AEED2557-A6E5-4A01-B539-652665E7AF84}" type="parTrans" cxnId="{F68CDBDD-E630-4B69-985B-A71349655FE0}">
      <dgm:prSet/>
      <dgm:spPr/>
      <dgm:t>
        <a:bodyPr/>
        <a:lstStyle/>
        <a:p>
          <a:endParaRPr lang="en-GB" sz="1700"/>
        </a:p>
      </dgm:t>
    </dgm:pt>
    <dgm:pt modelId="{1CF6A339-B675-40FA-8B17-013C2FA448EA}" type="sibTrans" cxnId="{F68CDBDD-E630-4B69-985B-A71349655FE0}">
      <dgm:prSet/>
      <dgm:spPr/>
      <dgm:t>
        <a:bodyPr/>
        <a:lstStyle/>
        <a:p>
          <a:endParaRPr lang="en-GB" sz="1700"/>
        </a:p>
      </dgm:t>
    </dgm:pt>
    <dgm:pt modelId="{3A1650DC-8C9B-42DF-B696-06ED54757365}" type="pres">
      <dgm:prSet presAssocID="{6C5F5EDE-964F-48F4-9156-069220D70C33}" presName="compositeShape" presStyleCnt="0">
        <dgm:presLayoutVars>
          <dgm:chMax val="7"/>
          <dgm:dir/>
          <dgm:resizeHandles val="exact"/>
        </dgm:presLayoutVars>
      </dgm:prSet>
      <dgm:spPr/>
    </dgm:pt>
    <dgm:pt modelId="{7F0816EC-18D7-466F-AEEF-5B37D0F4A4CA}" type="pres">
      <dgm:prSet presAssocID="{6C5F5EDE-964F-48F4-9156-069220D70C33}" presName="wedge1" presStyleLbl="node1" presStyleIdx="0" presStyleCnt="3"/>
      <dgm:spPr/>
      <dgm:t>
        <a:bodyPr/>
        <a:lstStyle/>
        <a:p>
          <a:endParaRPr lang="en-GB"/>
        </a:p>
      </dgm:t>
    </dgm:pt>
    <dgm:pt modelId="{EF3DA7C9-2A7C-4E32-9A36-2A6835CF366D}" type="pres">
      <dgm:prSet presAssocID="{6C5F5EDE-964F-48F4-9156-069220D70C33}" presName="dummy1a" presStyleCnt="0"/>
      <dgm:spPr/>
    </dgm:pt>
    <dgm:pt modelId="{0F371953-D224-485B-B321-3BC550E0B0B8}" type="pres">
      <dgm:prSet presAssocID="{6C5F5EDE-964F-48F4-9156-069220D70C33}" presName="dummy1b" presStyleCnt="0"/>
      <dgm:spPr/>
    </dgm:pt>
    <dgm:pt modelId="{DC43BC1B-23E4-458B-ABDF-4FE0D5D2CF4C}" type="pres">
      <dgm:prSet presAssocID="{6C5F5EDE-964F-48F4-9156-069220D70C33}" presName="wedge1Tx" presStyleLbl="node1" presStyleIdx="0" presStyleCnt="3">
        <dgm:presLayoutVars>
          <dgm:chMax val="0"/>
          <dgm:chPref val="0"/>
          <dgm:bulletEnabled val="1"/>
        </dgm:presLayoutVars>
      </dgm:prSet>
      <dgm:spPr/>
      <dgm:t>
        <a:bodyPr/>
        <a:lstStyle/>
        <a:p>
          <a:endParaRPr lang="en-GB"/>
        </a:p>
      </dgm:t>
    </dgm:pt>
    <dgm:pt modelId="{BC421553-FB3F-4DD8-88AC-E52177B2EE3C}" type="pres">
      <dgm:prSet presAssocID="{6C5F5EDE-964F-48F4-9156-069220D70C33}" presName="wedge2" presStyleLbl="node1" presStyleIdx="1" presStyleCnt="3"/>
      <dgm:spPr/>
      <dgm:t>
        <a:bodyPr/>
        <a:lstStyle/>
        <a:p>
          <a:endParaRPr lang="en-GB"/>
        </a:p>
      </dgm:t>
    </dgm:pt>
    <dgm:pt modelId="{721A5C88-13E6-4A72-823E-9597DD0A6808}" type="pres">
      <dgm:prSet presAssocID="{6C5F5EDE-964F-48F4-9156-069220D70C33}" presName="dummy2a" presStyleCnt="0"/>
      <dgm:spPr/>
    </dgm:pt>
    <dgm:pt modelId="{1F03CFA9-5F8C-4C50-ACF7-165730207A5E}" type="pres">
      <dgm:prSet presAssocID="{6C5F5EDE-964F-48F4-9156-069220D70C33}" presName="dummy2b" presStyleCnt="0"/>
      <dgm:spPr/>
    </dgm:pt>
    <dgm:pt modelId="{BF435B3A-9E03-412F-BB60-B52301E084CC}" type="pres">
      <dgm:prSet presAssocID="{6C5F5EDE-964F-48F4-9156-069220D70C33}" presName="wedge2Tx" presStyleLbl="node1" presStyleIdx="1" presStyleCnt="3">
        <dgm:presLayoutVars>
          <dgm:chMax val="0"/>
          <dgm:chPref val="0"/>
          <dgm:bulletEnabled val="1"/>
        </dgm:presLayoutVars>
      </dgm:prSet>
      <dgm:spPr/>
      <dgm:t>
        <a:bodyPr/>
        <a:lstStyle/>
        <a:p>
          <a:endParaRPr lang="en-GB"/>
        </a:p>
      </dgm:t>
    </dgm:pt>
    <dgm:pt modelId="{C0BAD378-C51D-46DC-A8D8-E26ABFEB2629}" type="pres">
      <dgm:prSet presAssocID="{6C5F5EDE-964F-48F4-9156-069220D70C33}" presName="wedge3" presStyleLbl="node1" presStyleIdx="2" presStyleCnt="3"/>
      <dgm:spPr/>
      <dgm:t>
        <a:bodyPr/>
        <a:lstStyle/>
        <a:p>
          <a:endParaRPr lang="en-GB"/>
        </a:p>
      </dgm:t>
    </dgm:pt>
    <dgm:pt modelId="{CC3FAC97-6151-47FB-9936-C2996022ADF6}" type="pres">
      <dgm:prSet presAssocID="{6C5F5EDE-964F-48F4-9156-069220D70C33}" presName="dummy3a" presStyleCnt="0"/>
      <dgm:spPr/>
    </dgm:pt>
    <dgm:pt modelId="{A85E587D-A6DA-4B24-98B0-F925ECC217E1}" type="pres">
      <dgm:prSet presAssocID="{6C5F5EDE-964F-48F4-9156-069220D70C33}" presName="dummy3b" presStyleCnt="0"/>
      <dgm:spPr/>
    </dgm:pt>
    <dgm:pt modelId="{F02E71D6-0AD3-4EE4-8E82-50FE844A8174}" type="pres">
      <dgm:prSet presAssocID="{6C5F5EDE-964F-48F4-9156-069220D70C33}" presName="wedge3Tx" presStyleLbl="node1" presStyleIdx="2" presStyleCnt="3">
        <dgm:presLayoutVars>
          <dgm:chMax val="0"/>
          <dgm:chPref val="0"/>
          <dgm:bulletEnabled val="1"/>
        </dgm:presLayoutVars>
      </dgm:prSet>
      <dgm:spPr/>
      <dgm:t>
        <a:bodyPr/>
        <a:lstStyle/>
        <a:p>
          <a:endParaRPr lang="en-GB"/>
        </a:p>
      </dgm:t>
    </dgm:pt>
    <dgm:pt modelId="{DE4331CF-6B67-4015-AFD1-C43B60915B9B}" type="pres">
      <dgm:prSet presAssocID="{46CB6859-5D0D-4891-B2AE-DEE9AD58237C}" presName="arrowWedge1" presStyleLbl="fgSibTrans2D1" presStyleIdx="0" presStyleCnt="3"/>
      <dgm:spPr/>
    </dgm:pt>
    <dgm:pt modelId="{D0A880FD-F032-4A4F-8EE2-278D63950884}" type="pres">
      <dgm:prSet presAssocID="{889AC244-5639-443D-9DEF-EE0F46111310}" presName="arrowWedge2" presStyleLbl="fgSibTrans2D1" presStyleIdx="1" presStyleCnt="3"/>
      <dgm:spPr/>
    </dgm:pt>
    <dgm:pt modelId="{B976C7E2-2EA9-442F-81B0-ACABD98B0FD5}" type="pres">
      <dgm:prSet presAssocID="{1CF6A339-B675-40FA-8B17-013C2FA448EA}" presName="arrowWedge3" presStyleLbl="fgSibTrans2D1" presStyleIdx="2" presStyleCnt="3"/>
      <dgm:spPr/>
    </dgm:pt>
  </dgm:ptLst>
  <dgm:cxnLst>
    <dgm:cxn modelId="{E32A9C45-21ED-4F43-8440-E6C17D087C9B}" type="presOf" srcId="{6C5F5EDE-964F-48F4-9156-069220D70C33}" destId="{3A1650DC-8C9B-42DF-B696-06ED54757365}" srcOrd="0" destOrd="0" presId="urn:microsoft.com/office/officeart/2005/8/layout/cycle8"/>
    <dgm:cxn modelId="{297C5380-FBA6-4607-BA58-86D491E6D28A}" srcId="{6C5F5EDE-964F-48F4-9156-069220D70C33}" destId="{18EB1977-8B8B-4C40-A42A-6193E08A2614}" srcOrd="0" destOrd="0" parTransId="{FEAB1D74-8838-4221-B842-81B789F12DB5}" sibTransId="{46CB6859-5D0D-4891-B2AE-DEE9AD58237C}"/>
    <dgm:cxn modelId="{09EA3F2A-1F13-4F71-A928-AD18ACD7158F}" srcId="{6C5F5EDE-964F-48F4-9156-069220D70C33}" destId="{78B1D7C3-27C9-478E-86E4-283AF2AFB948}" srcOrd="1" destOrd="0" parTransId="{2F7DAC09-C885-4421-92DC-2015AE9E6148}" sibTransId="{889AC244-5639-443D-9DEF-EE0F46111310}"/>
    <dgm:cxn modelId="{F68CDBDD-E630-4B69-985B-A71349655FE0}" srcId="{6C5F5EDE-964F-48F4-9156-069220D70C33}" destId="{4F9C5F77-B181-4C32-ADC4-CC3B6AE95452}" srcOrd="2" destOrd="0" parTransId="{AEED2557-A6E5-4A01-B539-652665E7AF84}" sibTransId="{1CF6A339-B675-40FA-8B17-013C2FA448EA}"/>
    <dgm:cxn modelId="{28644097-524C-4014-86DC-EBDC2E9F795B}" type="presOf" srcId="{4F9C5F77-B181-4C32-ADC4-CC3B6AE95452}" destId="{C0BAD378-C51D-46DC-A8D8-E26ABFEB2629}" srcOrd="0" destOrd="0" presId="urn:microsoft.com/office/officeart/2005/8/layout/cycle8"/>
    <dgm:cxn modelId="{4D5F0507-C44C-45E0-9D05-B51ACBAEB534}" type="presOf" srcId="{4F9C5F77-B181-4C32-ADC4-CC3B6AE95452}" destId="{F02E71D6-0AD3-4EE4-8E82-50FE844A8174}" srcOrd="1" destOrd="0" presId="urn:microsoft.com/office/officeart/2005/8/layout/cycle8"/>
    <dgm:cxn modelId="{5E970057-B139-4C61-BCAD-A342A3B47E1A}" type="presOf" srcId="{18EB1977-8B8B-4C40-A42A-6193E08A2614}" destId="{7F0816EC-18D7-466F-AEEF-5B37D0F4A4CA}" srcOrd="0" destOrd="0" presId="urn:microsoft.com/office/officeart/2005/8/layout/cycle8"/>
    <dgm:cxn modelId="{2AE0E25E-1CA5-4D20-89F2-700B38CEEBD0}" type="presOf" srcId="{78B1D7C3-27C9-478E-86E4-283AF2AFB948}" destId="{BC421553-FB3F-4DD8-88AC-E52177B2EE3C}" srcOrd="0" destOrd="0" presId="urn:microsoft.com/office/officeart/2005/8/layout/cycle8"/>
    <dgm:cxn modelId="{B2D070F6-F371-4219-A1D1-F6673A551C4B}" type="presOf" srcId="{78B1D7C3-27C9-478E-86E4-283AF2AFB948}" destId="{BF435B3A-9E03-412F-BB60-B52301E084CC}" srcOrd="1" destOrd="0" presId="urn:microsoft.com/office/officeart/2005/8/layout/cycle8"/>
    <dgm:cxn modelId="{ED5FFA1C-EF67-40CE-9F82-9E4E55B7F6BE}" type="presOf" srcId="{18EB1977-8B8B-4C40-A42A-6193E08A2614}" destId="{DC43BC1B-23E4-458B-ABDF-4FE0D5D2CF4C}" srcOrd="1" destOrd="0" presId="urn:microsoft.com/office/officeart/2005/8/layout/cycle8"/>
    <dgm:cxn modelId="{8E638C4F-DCB4-46B0-BD37-98127BD956FE}" type="presParOf" srcId="{3A1650DC-8C9B-42DF-B696-06ED54757365}" destId="{7F0816EC-18D7-466F-AEEF-5B37D0F4A4CA}" srcOrd="0" destOrd="0" presId="urn:microsoft.com/office/officeart/2005/8/layout/cycle8"/>
    <dgm:cxn modelId="{F6742A81-1FA3-44AC-B709-5E2C001A5A13}" type="presParOf" srcId="{3A1650DC-8C9B-42DF-B696-06ED54757365}" destId="{EF3DA7C9-2A7C-4E32-9A36-2A6835CF366D}" srcOrd="1" destOrd="0" presId="urn:microsoft.com/office/officeart/2005/8/layout/cycle8"/>
    <dgm:cxn modelId="{986A8317-6A21-49E3-BC72-6AE0869838EB}" type="presParOf" srcId="{3A1650DC-8C9B-42DF-B696-06ED54757365}" destId="{0F371953-D224-485B-B321-3BC550E0B0B8}" srcOrd="2" destOrd="0" presId="urn:microsoft.com/office/officeart/2005/8/layout/cycle8"/>
    <dgm:cxn modelId="{1B1D0DCA-1345-4922-BDD0-CDD9B7BA785B}" type="presParOf" srcId="{3A1650DC-8C9B-42DF-B696-06ED54757365}" destId="{DC43BC1B-23E4-458B-ABDF-4FE0D5D2CF4C}" srcOrd="3" destOrd="0" presId="urn:microsoft.com/office/officeart/2005/8/layout/cycle8"/>
    <dgm:cxn modelId="{33811E4F-0D22-4828-ABEB-54D040E34AD6}" type="presParOf" srcId="{3A1650DC-8C9B-42DF-B696-06ED54757365}" destId="{BC421553-FB3F-4DD8-88AC-E52177B2EE3C}" srcOrd="4" destOrd="0" presId="urn:microsoft.com/office/officeart/2005/8/layout/cycle8"/>
    <dgm:cxn modelId="{131F15CA-BCDD-4859-B5CE-027A8C4ED2FD}" type="presParOf" srcId="{3A1650DC-8C9B-42DF-B696-06ED54757365}" destId="{721A5C88-13E6-4A72-823E-9597DD0A6808}" srcOrd="5" destOrd="0" presId="urn:microsoft.com/office/officeart/2005/8/layout/cycle8"/>
    <dgm:cxn modelId="{B3ACB81B-BE0D-465D-BF91-74F8572D0AB0}" type="presParOf" srcId="{3A1650DC-8C9B-42DF-B696-06ED54757365}" destId="{1F03CFA9-5F8C-4C50-ACF7-165730207A5E}" srcOrd="6" destOrd="0" presId="urn:microsoft.com/office/officeart/2005/8/layout/cycle8"/>
    <dgm:cxn modelId="{88246492-94C4-46B0-AE99-434D4687FF8F}" type="presParOf" srcId="{3A1650DC-8C9B-42DF-B696-06ED54757365}" destId="{BF435B3A-9E03-412F-BB60-B52301E084CC}" srcOrd="7" destOrd="0" presId="urn:microsoft.com/office/officeart/2005/8/layout/cycle8"/>
    <dgm:cxn modelId="{47893D60-BE06-4E31-B02F-0CCCE03B35E9}" type="presParOf" srcId="{3A1650DC-8C9B-42DF-B696-06ED54757365}" destId="{C0BAD378-C51D-46DC-A8D8-E26ABFEB2629}" srcOrd="8" destOrd="0" presId="urn:microsoft.com/office/officeart/2005/8/layout/cycle8"/>
    <dgm:cxn modelId="{74B0A781-64D0-4202-B3F0-C81B1563D45B}" type="presParOf" srcId="{3A1650DC-8C9B-42DF-B696-06ED54757365}" destId="{CC3FAC97-6151-47FB-9936-C2996022ADF6}" srcOrd="9" destOrd="0" presId="urn:microsoft.com/office/officeart/2005/8/layout/cycle8"/>
    <dgm:cxn modelId="{B695BFD2-0030-4DDC-B51F-76CB79F52B7D}" type="presParOf" srcId="{3A1650DC-8C9B-42DF-B696-06ED54757365}" destId="{A85E587D-A6DA-4B24-98B0-F925ECC217E1}" srcOrd="10" destOrd="0" presId="urn:microsoft.com/office/officeart/2005/8/layout/cycle8"/>
    <dgm:cxn modelId="{657811CC-6324-4718-AA37-E6D1E0BBD894}" type="presParOf" srcId="{3A1650DC-8C9B-42DF-B696-06ED54757365}" destId="{F02E71D6-0AD3-4EE4-8E82-50FE844A8174}" srcOrd="11" destOrd="0" presId="urn:microsoft.com/office/officeart/2005/8/layout/cycle8"/>
    <dgm:cxn modelId="{E3468250-41D8-4D3E-9294-A6ACD5EC3743}" type="presParOf" srcId="{3A1650DC-8C9B-42DF-B696-06ED54757365}" destId="{DE4331CF-6B67-4015-AFD1-C43B60915B9B}" srcOrd="12" destOrd="0" presId="urn:microsoft.com/office/officeart/2005/8/layout/cycle8"/>
    <dgm:cxn modelId="{E2F89E5F-74FF-4763-B5B1-DF4BCAAB9776}" type="presParOf" srcId="{3A1650DC-8C9B-42DF-B696-06ED54757365}" destId="{D0A880FD-F032-4A4F-8EE2-278D63950884}" srcOrd="13" destOrd="0" presId="urn:microsoft.com/office/officeart/2005/8/layout/cycle8"/>
    <dgm:cxn modelId="{4D069845-4F51-4742-A766-DA13EB9A8CB3}" type="presParOf" srcId="{3A1650DC-8C9B-42DF-B696-06ED54757365}" destId="{B976C7E2-2EA9-442F-81B0-ACABD98B0FD5}" srcOrd="14" destOrd="0" presId="urn:microsoft.com/office/officeart/2005/8/layout/cycle8"/>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6F4D8-1302-4E18-A852-81A3556F94B7}">
      <dsp:nvSpPr>
        <dsp:cNvPr id="0" name=""/>
        <dsp:cNvSpPr/>
      </dsp:nvSpPr>
      <dsp:spPr>
        <a:xfrm>
          <a:off x="2377316" y="52298"/>
          <a:ext cx="2510349" cy="2510349"/>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en-GB" sz="2700" kern="1200" dirty="0" smtClean="0">
              <a:solidFill>
                <a:schemeClr val="bg1"/>
              </a:solidFill>
              <a:latin typeface="Calibri" panose="020F0502020204030204" pitchFamily="34" charset="0"/>
            </a:rPr>
            <a:t>Process Intelligence</a:t>
          </a:r>
          <a:endParaRPr lang="en-GB" sz="2700" kern="1200" dirty="0">
            <a:solidFill>
              <a:schemeClr val="bg1"/>
            </a:solidFill>
            <a:latin typeface="Calibri" panose="020F0502020204030204" pitchFamily="34" charset="0"/>
          </a:endParaRPr>
        </a:p>
      </dsp:txBody>
      <dsp:txXfrm>
        <a:off x="2712029" y="491610"/>
        <a:ext cx="1840922" cy="1129657"/>
      </dsp:txXfrm>
    </dsp:sp>
    <dsp:sp modelId="{43F89C60-3408-4CE4-A482-C79A4AB195E8}">
      <dsp:nvSpPr>
        <dsp:cNvPr id="0" name=""/>
        <dsp:cNvSpPr/>
      </dsp:nvSpPr>
      <dsp:spPr>
        <a:xfrm>
          <a:off x="3283133" y="1621267"/>
          <a:ext cx="2510349" cy="2510349"/>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en-GB" sz="2700" kern="1200" dirty="0" smtClean="0">
              <a:solidFill>
                <a:schemeClr val="bg1"/>
              </a:solidFill>
              <a:latin typeface="Calibri" panose="020F0502020204030204" pitchFamily="34" charset="0"/>
            </a:rPr>
            <a:t>Data Handling</a:t>
          </a:r>
          <a:endParaRPr lang="en-GB" sz="2700" kern="1200" dirty="0">
            <a:solidFill>
              <a:schemeClr val="bg1"/>
            </a:solidFill>
            <a:latin typeface="Calibri" panose="020F0502020204030204" pitchFamily="34" charset="0"/>
          </a:endParaRPr>
        </a:p>
      </dsp:txBody>
      <dsp:txXfrm>
        <a:off x="4050882" y="2269773"/>
        <a:ext cx="1506209" cy="1380691"/>
      </dsp:txXfrm>
    </dsp:sp>
    <dsp:sp modelId="{C592B7DA-2543-4AFF-9DA4-B52706C98B8E}">
      <dsp:nvSpPr>
        <dsp:cNvPr id="0" name=""/>
        <dsp:cNvSpPr/>
      </dsp:nvSpPr>
      <dsp:spPr>
        <a:xfrm>
          <a:off x="1471498" y="1621267"/>
          <a:ext cx="2510349" cy="2510349"/>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en-GB" sz="2700" kern="1200" dirty="0" smtClean="0">
              <a:solidFill>
                <a:schemeClr val="bg1"/>
              </a:solidFill>
              <a:latin typeface="Calibri" panose="020F0502020204030204" pitchFamily="34" charset="0"/>
            </a:rPr>
            <a:t>Connected Systems</a:t>
          </a:r>
          <a:endParaRPr lang="en-GB" sz="2700" kern="1200" dirty="0">
            <a:solidFill>
              <a:schemeClr val="bg1"/>
            </a:solidFill>
            <a:latin typeface="Calibri" panose="020F0502020204030204" pitchFamily="34" charset="0"/>
          </a:endParaRPr>
        </a:p>
      </dsp:txBody>
      <dsp:txXfrm>
        <a:off x="1707889" y="2269773"/>
        <a:ext cx="1506209" cy="1380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6F4D8-1302-4E18-A852-81A3556F94B7}">
      <dsp:nvSpPr>
        <dsp:cNvPr id="0" name=""/>
        <dsp:cNvSpPr/>
      </dsp:nvSpPr>
      <dsp:spPr>
        <a:xfrm>
          <a:off x="2377316" y="52298"/>
          <a:ext cx="2510349" cy="2510349"/>
        </a:xfrm>
        <a:prstGeom prst="ellipse">
          <a:avLst/>
        </a:prstGeom>
        <a:solidFill>
          <a:schemeClr val="accent2">
            <a:alpha val="5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en-GB" sz="2700" kern="1200" dirty="0" smtClean="0">
              <a:solidFill>
                <a:schemeClr val="bg1"/>
              </a:solidFill>
              <a:latin typeface="Calibri" panose="020F0502020204030204" pitchFamily="34" charset="0"/>
            </a:rPr>
            <a:t>Process Intelligence</a:t>
          </a:r>
          <a:endParaRPr lang="en-GB" sz="2700" kern="1200" dirty="0">
            <a:solidFill>
              <a:schemeClr val="bg1"/>
            </a:solidFill>
            <a:latin typeface="Calibri" panose="020F0502020204030204" pitchFamily="34" charset="0"/>
          </a:endParaRPr>
        </a:p>
      </dsp:txBody>
      <dsp:txXfrm>
        <a:off x="2712029" y="491610"/>
        <a:ext cx="1840922" cy="1129657"/>
      </dsp:txXfrm>
    </dsp:sp>
    <dsp:sp modelId="{43F89C60-3408-4CE4-A482-C79A4AB195E8}">
      <dsp:nvSpPr>
        <dsp:cNvPr id="0" name=""/>
        <dsp:cNvSpPr/>
      </dsp:nvSpPr>
      <dsp:spPr>
        <a:xfrm>
          <a:off x="3283133" y="1621267"/>
          <a:ext cx="2510349" cy="2510349"/>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en-GB" sz="2700" kern="1200" dirty="0" smtClean="0">
              <a:solidFill>
                <a:schemeClr val="bg1"/>
              </a:solidFill>
              <a:latin typeface="Calibri" panose="020F0502020204030204" pitchFamily="34" charset="0"/>
            </a:rPr>
            <a:t>Data Handling</a:t>
          </a:r>
          <a:endParaRPr lang="en-GB" sz="2700" kern="1200" dirty="0">
            <a:solidFill>
              <a:schemeClr val="bg1"/>
            </a:solidFill>
            <a:latin typeface="Calibri" panose="020F0502020204030204" pitchFamily="34" charset="0"/>
          </a:endParaRPr>
        </a:p>
      </dsp:txBody>
      <dsp:txXfrm>
        <a:off x="4050882" y="2269773"/>
        <a:ext cx="1506209" cy="1380691"/>
      </dsp:txXfrm>
    </dsp:sp>
    <dsp:sp modelId="{C592B7DA-2543-4AFF-9DA4-B52706C98B8E}">
      <dsp:nvSpPr>
        <dsp:cNvPr id="0" name=""/>
        <dsp:cNvSpPr/>
      </dsp:nvSpPr>
      <dsp:spPr>
        <a:xfrm>
          <a:off x="1471498" y="1621267"/>
          <a:ext cx="2510349" cy="2510349"/>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r>
            <a:rPr lang="en-GB" sz="2700" kern="1200" dirty="0" smtClean="0">
              <a:solidFill>
                <a:schemeClr val="bg1"/>
              </a:solidFill>
              <a:latin typeface="Calibri" panose="020F0502020204030204" pitchFamily="34" charset="0"/>
            </a:rPr>
            <a:t>Connected Systems</a:t>
          </a:r>
          <a:endParaRPr lang="en-GB" sz="2700" kern="1200" dirty="0">
            <a:solidFill>
              <a:schemeClr val="bg1"/>
            </a:solidFill>
            <a:latin typeface="Calibri" panose="020F0502020204030204" pitchFamily="34" charset="0"/>
          </a:endParaRPr>
        </a:p>
      </dsp:txBody>
      <dsp:txXfrm>
        <a:off x="1707889" y="2269773"/>
        <a:ext cx="1506209" cy="1380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816EC-18D7-466F-AEEF-5B37D0F4A4CA}">
      <dsp:nvSpPr>
        <dsp:cNvPr id="0" name=""/>
        <dsp:cNvSpPr/>
      </dsp:nvSpPr>
      <dsp:spPr>
        <a:xfrm>
          <a:off x="280854" y="190156"/>
          <a:ext cx="2358720" cy="2358720"/>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Learn</a:t>
          </a:r>
          <a:endParaRPr lang="en-GB" sz="1700" kern="1200" dirty="0"/>
        </a:p>
      </dsp:txBody>
      <dsp:txXfrm>
        <a:off x="1523956" y="689980"/>
        <a:ext cx="842400" cy="702000"/>
      </dsp:txXfrm>
    </dsp:sp>
    <dsp:sp modelId="{BC421553-FB3F-4DD8-88AC-E52177B2EE3C}">
      <dsp:nvSpPr>
        <dsp:cNvPr id="0" name=""/>
        <dsp:cNvSpPr/>
      </dsp:nvSpPr>
      <dsp:spPr>
        <a:xfrm>
          <a:off x="232276" y="274396"/>
          <a:ext cx="2358720" cy="2358720"/>
        </a:xfrm>
        <a:prstGeom prst="pie">
          <a:avLst>
            <a:gd name="adj1" fmla="val 1800000"/>
            <a:gd name="adj2" fmla="val 9000000"/>
          </a:avLst>
        </a:prstGeom>
        <a:gradFill rotWithShape="0">
          <a:gsLst>
            <a:gs pos="0">
              <a:schemeClr val="accent2">
                <a:hueOff val="-419062"/>
                <a:satOff val="-4829"/>
                <a:lumOff val="1079"/>
                <a:alphaOff val="0"/>
                <a:shade val="51000"/>
                <a:satMod val="130000"/>
              </a:schemeClr>
            </a:gs>
            <a:gs pos="80000">
              <a:schemeClr val="accent2">
                <a:hueOff val="-419062"/>
                <a:satOff val="-4829"/>
                <a:lumOff val="1079"/>
                <a:alphaOff val="0"/>
                <a:shade val="93000"/>
                <a:satMod val="130000"/>
              </a:schemeClr>
            </a:gs>
            <a:gs pos="100000">
              <a:schemeClr val="accent2">
                <a:hueOff val="-419062"/>
                <a:satOff val="-4829"/>
                <a:lumOff val="10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Teach</a:t>
          </a:r>
          <a:endParaRPr lang="en-GB" sz="1700" kern="1200" dirty="0"/>
        </a:p>
      </dsp:txBody>
      <dsp:txXfrm>
        <a:off x="793876" y="1804756"/>
        <a:ext cx="1263600" cy="617760"/>
      </dsp:txXfrm>
    </dsp:sp>
    <dsp:sp modelId="{C0BAD378-C51D-46DC-A8D8-E26ABFEB2629}">
      <dsp:nvSpPr>
        <dsp:cNvPr id="0" name=""/>
        <dsp:cNvSpPr/>
      </dsp:nvSpPr>
      <dsp:spPr>
        <a:xfrm>
          <a:off x="168425" y="174883"/>
          <a:ext cx="2389265" cy="2389265"/>
        </a:xfrm>
        <a:prstGeom prst="pie">
          <a:avLst>
            <a:gd name="adj1" fmla="val 9000000"/>
            <a:gd name="adj2" fmla="val 16200000"/>
          </a:avLst>
        </a:prstGeom>
        <a:gradFill rotWithShape="0">
          <a:gsLst>
            <a:gs pos="0">
              <a:schemeClr val="accent2">
                <a:hueOff val="-838123"/>
                <a:satOff val="-9658"/>
                <a:lumOff val="2159"/>
                <a:alphaOff val="0"/>
                <a:shade val="51000"/>
                <a:satMod val="130000"/>
              </a:schemeClr>
            </a:gs>
            <a:gs pos="80000">
              <a:schemeClr val="accent2">
                <a:hueOff val="-838123"/>
                <a:satOff val="-9658"/>
                <a:lumOff val="2159"/>
                <a:alphaOff val="0"/>
                <a:shade val="93000"/>
                <a:satMod val="130000"/>
              </a:schemeClr>
            </a:gs>
            <a:gs pos="100000">
              <a:schemeClr val="accent2">
                <a:hueOff val="-838123"/>
                <a:satOff val="-9658"/>
                <a:lumOff val="21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Capture</a:t>
          </a:r>
          <a:endParaRPr lang="en-GB" sz="1700" kern="1200" dirty="0"/>
        </a:p>
      </dsp:txBody>
      <dsp:txXfrm>
        <a:off x="445181" y="681180"/>
        <a:ext cx="853309" cy="711090"/>
      </dsp:txXfrm>
    </dsp:sp>
    <dsp:sp modelId="{DE4331CF-6B67-4015-AFD1-C43B60915B9B}">
      <dsp:nvSpPr>
        <dsp:cNvPr id="0" name=""/>
        <dsp:cNvSpPr/>
      </dsp:nvSpPr>
      <dsp:spPr>
        <a:xfrm>
          <a:off x="135033" y="44140"/>
          <a:ext cx="2650752" cy="2650752"/>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A880FD-F032-4A4F-8EE2-278D63950884}">
      <dsp:nvSpPr>
        <dsp:cNvPr id="0" name=""/>
        <dsp:cNvSpPr/>
      </dsp:nvSpPr>
      <dsp:spPr>
        <a:xfrm>
          <a:off x="86260" y="128231"/>
          <a:ext cx="2650752" cy="2650752"/>
        </a:xfrm>
        <a:prstGeom prst="circularArrow">
          <a:avLst>
            <a:gd name="adj1" fmla="val 5085"/>
            <a:gd name="adj2" fmla="val 327528"/>
            <a:gd name="adj3" fmla="val 8671970"/>
            <a:gd name="adj4" fmla="val 1800502"/>
            <a:gd name="adj5" fmla="val 5932"/>
          </a:avLst>
        </a:prstGeom>
        <a:gradFill rotWithShape="0">
          <a:gsLst>
            <a:gs pos="0">
              <a:schemeClr val="accent2">
                <a:hueOff val="-419062"/>
                <a:satOff val="-4829"/>
                <a:lumOff val="1079"/>
                <a:alphaOff val="0"/>
                <a:shade val="51000"/>
                <a:satMod val="130000"/>
              </a:schemeClr>
            </a:gs>
            <a:gs pos="80000">
              <a:schemeClr val="accent2">
                <a:hueOff val="-419062"/>
                <a:satOff val="-4829"/>
                <a:lumOff val="1079"/>
                <a:alphaOff val="0"/>
                <a:shade val="93000"/>
                <a:satMod val="130000"/>
              </a:schemeClr>
            </a:gs>
            <a:gs pos="100000">
              <a:schemeClr val="accent2">
                <a:hueOff val="-419062"/>
                <a:satOff val="-4829"/>
                <a:lumOff val="10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76C7E2-2EA9-442F-81B0-ACABD98B0FD5}">
      <dsp:nvSpPr>
        <dsp:cNvPr id="0" name=""/>
        <dsp:cNvSpPr/>
      </dsp:nvSpPr>
      <dsp:spPr>
        <a:xfrm>
          <a:off x="37254" y="43907"/>
          <a:ext cx="2650752" cy="2650752"/>
        </a:xfrm>
        <a:prstGeom prst="circularArrow">
          <a:avLst>
            <a:gd name="adj1" fmla="val 5085"/>
            <a:gd name="adj2" fmla="val 327528"/>
            <a:gd name="adj3" fmla="val 15873039"/>
            <a:gd name="adj4" fmla="val 9000000"/>
            <a:gd name="adj5" fmla="val 5932"/>
          </a:avLst>
        </a:prstGeom>
        <a:gradFill rotWithShape="0">
          <a:gsLst>
            <a:gs pos="0">
              <a:schemeClr val="accent2">
                <a:hueOff val="-838123"/>
                <a:satOff val="-9658"/>
                <a:lumOff val="2159"/>
                <a:alphaOff val="0"/>
                <a:shade val="51000"/>
                <a:satMod val="130000"/>
              </a:schemeClr>
            </a:gs>
            <a:gs pos="80000">
              <a:schemeClr val="accent2">
                <a:hueOff val="-838123"/>
                <a:satOff val="-9658"/>
                <a:lumOff val="2159"/>
                <a:alphaOff val="0"/>
                <a:shade val="93000"/>
                <a:satMod val="130000"/>
              </a:schemeClr>
            </a:gs>
            <a:gs pos="100000">
              <a:schemeClr val="accent2">
                <a:hueOff val="-838123"/>
                <a:satOff val="-9658"/>
                <a:lumOff val="21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816EC-18D7-466F-AEEF-5B37D0F4A4CA}">
      <dsp:nvSpPr>
        <dsp:cNvPr id="0" name=""/>
        <dsp:cNvSpPr/>
      </dsp:nvSpPr>
      <dsp:spPr>
        <a:xfrm>
          <a:off x="273218" y="182519"/>
          <a:ext cx="2358720" cy="2358720"/>
        </a:xfrm>
        <a:prstGeom prst="pie">
          <a:avLst>
            <a:gd name="adj1" fmla="val 16200000"/>
            <a:gd name="adj2" fmla="val 18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Decide</a:t>
          </a:r>
          <a:endParaRPr lang="en-GB" sz="1700" kern="1200" dirty="0"/>
        </a:p>
      </dsp:txBody>
      <dsp:txXfrm>
        <a:off x="1516320" y="682343"/>
        <a:ext cx="842400" cy="702000"/>
      </dsp:txXfrm>
    </dsp:sp>
    <dsp:sp modelId="{BC421553-FB3F-4DD8-88AC-E52177B2EE3C}">
      <dsp:nvSpPr>
        <dsp:cNvPr id="0" name=""/>
        <dsp:cNvSpPr/>
      </dsp:nvSpPr>
      <dsp:spPr>
        <a:xfrm>
          <a:off x="224639" y="266759"/>
          <a:ext cx="2358720" cy="2358720"/>
        </a:xfrm>
        <a:prstGeom prst="pie">
          <a:avLst>
            <a:gd name="adj1" fmla="val 1800000"/>
            <a:gd name="adj2" fmla="val 9000000"/>
          </a:avLst>
        </a:prstGeom>
        <a:gradFill rotWithShape="0">
          <a:gsLst>
            <a:gs pos="0">
              <a:schemeClr val="accent5">
                <a:hueOff val="-918568"/>
                <a:satOff val="135"/>
                <a:lumOff val="-3236"/>
                <a:alphaOff val="0"/>
                <a:shade val="51000"/>
                <a:satMod val="130000"/>
              </a:schemeClr>
            </a:gs>
            <a:gs pos="80000">
              <a:schemeClr val="accent5">
                <a:hueOff val="-918568"/>
                <a:satOff val="135"/>
                <a:lumOff val="-3236"/>
                <a:alphaOff val="0"/>
                <a:shade val="93000"/>
                <a:satMod val="130000"/>
              </a:schemeClr>
            </a:gs>
            <a:gs pos="100000">
              <a:schemeClr val="accent5">
                <a:hueOff val="-918568"/>
                <a:satOff val="135"/>
                <a:lumOff val="-323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Act</a:t>
          </a:r>
          <a:endParaRPr lang="en-GB" sz="1700" kern="1200" dirty="0"/>
        </a:p>
      </dsp:txBody>
      <dsp:txXfrm>
        <a:off x="786240" y="1797120"/>
        <a:ext cx="1263600" cy="617760"/>
      </dsp:txXfrm>
    </dsp:sp>
    <dsp:sp modelId="{C0BAD378-C51D-46DC-A8D8-E26ABFEB2629}">
      <dsp:nvSpPr>
        <dsp:cNvPr id="0" name=""/>
        <dsp:cNvSpPr/>
      </dsp:nvSpPr>
      <dsp:spPr>
        <a:xfrm>
          <a:off x="176061" y="182519"/>
          <a:ext cx="2358720" cy="2358720"/>
        </a:xfrm>
        <a:prstGeom prst="pie">
          <a:avLst>
            <a:gd name="adj1" fmla="val 9000000"/>
            <a:gd name="adj2" fmla="val 16200000"/>
          </a:avLst>
        </a:prstGeom>
        <a:gradFill rotWithShape="0">
          <a:gsLst>
            <a:gs pos="0">
              <a:schemeClr val="accent5">
                <a:hueOff val="-1837137"/>
                <a:satOff val="270"/>
                <a:lumOff val="-6471"/>
                <a:alphaOff val="0"/>
                <a:shade val="51000"/>
                <a:satMod val="130000"/>
              </a:schemeClr>
            </a:gs>
            <a:gs pos="80000">
              <a:schemeClr val="accent5">
                <a:hueOff val="-1837137"/>
                <a:satOff val="270"/>
                <a:lumOff val="-6471"/>
                <a:alphaOff val="0"/>
                <a:shade val="93000"/>
                <a:satMod val="130000"/>
              </a:schemeClr>
            </a:gs>
            <a:gs pos="100000">
              <a:schemeClr val="accent5">
                <a:hueOff val="-1837137"/>
                <a:satOff val="270"/>
                <a:lumOff val="-6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Read</a:t>
          </a:r>
          <a:endParaRPr lang="en-GB" sz="1700" kern="1200" dirty="0"/>
        </a:p>
      </dsp:txBody>
      <dsp:txXfrm>
        <a:off x="449279" y="682343"/>
        <a:ext cx="842400" cy="702000"/>
      </dsp:txXfrm>
    </dsp:sp>
    <dsp:sp modelId="{DE4331CF-6B67-4015-AFD1-C43B60915B9B}">
      <dsp:nvSpPr>
        <dsp:cNvPr id="0" name=""/>
        <dsp:cNvSpPr/>
      </dsp:nvSpPr>
      <dsp:spPr>
        <a:xfrm>
          <a:off x="127397" y="36503"/>
          <a:ext cx="2650752" cy="2650752"/>
        </a:xfrm>
        <a:prstGeom prst="circularArrow">
          <a:avLst>
            <a:gd name="adj1" fmla="val 5085"/>
            <a:gd name="adj2" fmla="val 327528"/>
            <a:gd name="adj3" fmla="val 1472472"/>
            <a:gd name="adj4" fmla="val 16199432"/>
            <a:gd name="adj5" fmla="val 5932"/>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A880FD-F032-4A4F-8EE2-278D63950884}">
      <dsp:nvSpPr>
        <dsp:cNvPr id="0" name=""/>
        <dsp:cNvSpPr/>
      </dsp:nvSpPr>
      <dsp:spPr>
        <a:xfrm>
          <a:off x="78624" y="120594"/>
          <a:ext cx="2650752" cy="2650752"/>
        </a:xfrm>
        <a:prstGeom prst="circularArrow">
          <a:avLst>
            <a:gd name="adj1" fmla="val 5085"/>
            <a:gd name="adj2" fmla="val 327528"/>
            <a:gd name="adj3" fmla="val 8671970"/>
            <a:gd name="adj4" fmla="val 1800502"/>
            <a:gd name="adj5" fmla="val 5932"/>
          </a:avLst>
        </a:prstGeom>
        <a:gradFill rotWithShape="0">
          <a:gsLst>
            <a:gs pos="0">
              <a:schemeClr val="accent5">
                <a:hueOff val="-918568"/>
                <a:satOff val="135"/>
                <a:lumOff val="-3236"/>
                <a:alphaOff val="0"/>
                <a:shade val="51000"/>
                <a:satMod val="130000"/>
              </a:schemeClr>
            </a:gs>
            <a:gs pos="80000">
              <a:schemeClr val="accent5">
                <a:hueOff val="-918568"/>
                <a:satOff val="135"/>
                <a:lumOff val="-3236"/>
                <a:alphaOff val="0"/>
                <a:shade val="93000"/>
                <a:satMod val="130000"/>
              </a:schemeClr>
            </a:gs>
            <a:gs pos="100000">
              <a:schemeClr val="accent5">
                <a:hueOff val="-918568"/>
                <a:satOff val="135"/>
                <a:lumOff val="-323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76C7E2-2EA9-442F-81B0-ACABD98B0FD5}">
      <dsp:nvSpPr>
        <dsp:cNvPr id="0" name=""/>
        <dsp:cNvSpPr/>
      </dsp:nvSpPr>
      <dsp:spPr>
        <a:xfrm>
          <a:off x="29850" y="36503"/>
          <a:ext cx="2650752" cy="2650752"/>
        </a:xfrm>
        <a:prstGeom prst="circularArrow">
          <a:avLst>
            <a:gd name="adj1" fmla="val 5085"/>
            <a:gd name="adj2" fmla="val 327528"/>
            <a:gd name="adj3" fmla="val 15873039"/>
            <a:gd name="adj4" fmla="val 9000000"/>
            <a:gd name="adj5" fmla="val 5932"/>
          </a:avLst>
        </a:prstGeom>
        <a:gradFill rotWithShape="0">
          <a:gsLst>
            <a:gs pos="0">
              <a:schemeClr val="accent5">
                <a:hueOff val="-1837137"/>
                <a:satOff val="270"/>
                <a:lumOff val="-6471"/>
                <a:alphaOff val="0"/>
                <a:shade val="51000"/>
                <a:satMod val="130000"/>
              </a:schemeClr>
            </a:gs>
            <a:gs pos="80000">
              <a:schemeClr val="accent5">
                <a:hueOff val="-1837137"/>
                <a:satOff val="270"/>
                <a:lumOff val="-6471"/>
                <a:alphaOff val="0"/>
                <a:shade val="93000"/>
                <a:satMod val="130000"/>
              </a:schemeClr>
            </a:gs>
            <a:gs pos="100000">
              <a:schemeClr val="accent5">
                <a:hueOff val="-1837137"/>
                <a:satOff val="270"/>
                <a:lumOff val="-6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B9E54-A97C-414E-9381-7AA3C584E9D4}" type="datetimeFigureOut">
              <a:rPr lang="en-GB" smtClean="0"/>
              <a:t>06/12/2017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F47AC-D439-4AB5-8C13-9D351517F9D6}" type="slidenum">
              <a:rPr lang="en-GB" smtClean="0"/>
              <a:t>‹#›</a:t>
            </a:fld>
            <a:endParaRPr lang="en-GB"/>
          </a:p>
        </p:txBody>
      </p:sp>
    </p:spTree>
    <p:extLst>
      <p:ext uri="{BB962C8B-B14F-4D97-AF65-F5344CB8AC3E}">
        <p14:creationId xmlns:p14="http://schemas.microsoft.com/office/powerpoint/2010/main" val="2846067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4213"/>
            <a:ext cx="6096000" cy="3429000"/>
          </a:xfrm>
        </p:spPr>
      </p:sp>
      <p:sp>
        <p:nvSpPr>
          <p:cNvPr id="3" name="Notes Placeholder 2"/>
          <p:cNvSpPr>
            <a:spLocks noGrp="1"/>
          </p:cNvSpPr>
          <p:nvPr>
            <p:ph type="body" idx="1"/>
          </p:nvPr>
        </p:nvSpPr>
        <p:spPr/>
        <p:txBody>
          <a:bodyPr/>
          <a:lstStyle/>
          <a:p>
            <a:r>
              <a:rPr lang="en-GB" dirty="0" smtClean="0"/>
              <a:t>I have here a few slides to provide you with a</a:t>
            </a:r>
            <a:r>
              <a:rPr lang="en-GB" baseline="0" dirty="0" smtClean="0"/>
              <a:t> peek into the future and give you an outlook on what composite manufacturing might look like in the decades to come</a:t>
            </a:r>
          </a:p>
          <a:p>
            <a:endParaRPr lang="en-GB" baseline="0" dirty="0" smtClean="0"/>
          </a:p>
          <a:p>
            <a:r>
              <a:rPr lang="en-GB" baseline="0" dirty="0" smtClean="0"/>
              <a:t>Before I delve into the details of it, let me give you an overview of the NCC for those who are not familiar with who we are</a:t>
            </a:r>
            <a:endParaRPr lang="en-GB" dirty="0"/>
          </a:p>
        </p:txBody>
      </p:sp>
    </p:spTree>
    <p:extLst>
      <p:ext uri="{BB962C8B-B14F-4D97-AF65-F5344CB8AC3E}">
        <p14:creationId xmlns:p14="http://schemas.microsoft.com/office/powerpoint/2010/main" val="1569841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Digital </a:t>
            </a:r>
            <a:r>
              <a:rPr lang="en-GB" dirty="0" smtClean="0"/>
              <a:t>–buzz </a:t>
            </a:r>
            <a:r>
              <a:rPr lang="en-GB" dirty="0" smtClean="0"/>
              <a:t>word </a:t>
            </a:r>
            <a:r>
              <a:rPr lang="en-GB" dirty="0" smtClean="0"/>
              <a:t>today: what does</a:t>
            </a:r>
            <a:r>
              <a:rPr lang="en-GB" baseline="0" dirty="0" smtClean="0"/>
              <a:t> it </a:t>
            </a:r>
            <a:r>
              <a:rPr lang="en-GB" dirty="0" smtClean="0"/>
              <a:t>mean </a:t>
            </a:r>
            <a:r>
              <a:rPr lang="en-GB" dirty="0" smtClean="0"/>
              <a:t>for </a:t>
            </a:r>
            <a:r>
              <a:rPr lang="en-GB" dirty="0" smtClean="0"/>
              <a:t>composites? The key is to work out how to integrate live design parameters </a:t>
            </a:r>
            <a:r>
              <a:rPr lang="en-GB" dirty="0" smtClean="0"/>
              <a:t>and </a:t>
            </a:r>
            <a:r>
              <a:rPr lang="en-GB" dirty="0" smtClean="0"/>
              <a:t>physical processes</a:t>
            </a:r>
            <a:r>
              <a:rPr lang="en-GB" baseline="0" dirty="0" smtClean="0"/>
              <a:t> </a:t>
            </a:r>
            <a:r>
              <a:rPr lang="en-GB" dirty="0" smtClean="0"/>
              <a:t>to </a:t>
            </a:r>
            <a:r>
              <a:rPr lang="en-GB" dirty="0" smtClean="0"/>
              <a:t>improve both product and </a:t>
            </a:r>
            <a:r>
              <a:rPr lang="en-GB" dirty="0" smtClean="0"/>
              <a:t>process.</a:t>
            </a:r>
            <a:endParaRPr lang="en-GB" dirty="0" smtClean="0"/>
          </a:p>
        </p:txBody>
      </p:sp>
      <p:sp>
        <p:nvSpPr>
          <p:cNvPr id="4" name="Slide Number Placeholder 3"/>
          <p:cNvSpPr>
            <a:spLocks noGrp="1"/>
          </p:cNvSpPr>
          <p:nvPr>
            <p:ph type="sldNum" sz="quarter" idx="10"/>
          </p:nvPr>
        </p:nvSpPr>
        <p:spPr/>
        <p:txBody>
          <a:bodyPr/>
          <a:lstStyle/>
          <a:p>
            <a:fld id="{F7AF47AC-D439-4AB5-8C13-9D351517F9D6}" type="slidenum">
              <a:rPr lang="en-GB" smtClean="0"/>
              <a:t>10</a:t>
            </a:fld>
            <a:endParaRPr lang="en-GB"/>
          </a:p>
        </p:txBody>
      </p:sp>
    </p:spTree>
    <p:extLst>
      <p:ext uri="{BB962C8B-B14F-4D97-AF65-F5344CB8AC3E}">
        <p14:creationId xmlns:p14="http://schemas.microsoft.com/office/powerpoint/2010/main" val="2420981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NCC focuses </a:t>
            </a:r>
            <a:r>
              <a:rPr lang="en-GB" dirty="0" smtClean="0"/>
              <a:t>on </a:t>
            </a:r>
            <a:r>
              <a:rPr lang="en-GB" dirty="0" smtClean="0"/>
              <a:t>composite process intelligence while we use the expertise of other Catapult</a:t>
            </a:r>
            <a:r>
              <a:rPr lang="en-GB" baseline="0" dirty="0" smtClean="0"/>
              <a:t> centres to create the integrated framework.</a:t>
            </a:r>
            <a:endParaRPr lang="en-GB" dirty="0" smtClean="0"/>
          </a:p>
          <a:p>
            <a:r>
              <a:rPr lang="en-GB" dirty="0" smtClean="0"/>
              <a:t>E.g. The MTC (manufacturing technology centre) leads</a:t>
            </a:r>
            <a:r>
              <a:rPr lang="en-GB" baseline="0" dirty="0" smtClean="0"/>
              <a:t> th</a:t>
            </a:r>
            <a:r>
              <a:rPr lang="en-GB" dirty="0" smtClean="0"/>
              <a:t>e </a:t>
            </a:r>
            <a:r>
              <a:rPr lang="en-GB" dirty="0" smtClean="0"/>
              <a:t>digital technology – the means for connecting </a:t>
            </a:r>
            <a:r>
              <a:rPr lang="en-GB" dirty="0" smtClean="0"/>
              <a:t>systems </a:t>
            </a:r>
            <a:r>
              <a:rPr lang="en-GB" dirty="0" smtClean="0"/>
              <a:t>– we </a:t>
            </a:r>
            <a:r>
              <a:rPr lang="en-GB" dirty="0" smtClean="0"/>
              <a:t>utilise </a:t>
            </a:r>
            <a:r>
              <a:rPr lang="en-GB" dirty="0" smtClean="0"/>
              <a:t>these and tailor them to composites needs</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11</a:t>
            </a:fld>
            <a:endParaRPr lang="en-GB"/>
          </a:p>
        </p:txBody>
      </p:sp>
    </p:spTree>
    <p:extLst>
      <p:ext uri="{BB962C8B-B14F-4D97-AF65-F5344CB8AC3E}">
        <p14:creationId xmlns:p14="http://schemas.microsoft.com/office/powerpoint/2010/main" val="364270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Cyber-physical in the sense that the system still revolve around experimental artefacts</a:t>
            </a:r>
            <a:r>
              <a:rPr lang="en-GB" baseline="0" dirty="0" smtClean="0"/>
              <a:t> manufacturing, with digital-computational </a:t>
            </a:r>
            <a:r>
              <a:rPr lang="en-GB" baseline="0" dirty="0" smtClean="0"/>
              <a:t>elements supporting it</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12</a:t>
            </a:fld>
            <a:endParaRPr lang="en-GB"/>
          </a:p>
        </p:txBody>
      </p:sp>
    </p:spTree>
    <p:extLst>
      <p:ext uri="{BB962C8B-B14F-4D97-AF65-F5344CB8AC3E}">
        <p14:creationId xmlns:p14="http://schemas.microsoft.com/office/powerpoint/2010/main" val="201704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Speed: </a:t>
            </a:r>
            <a:r>
              <a:rPr lang="en-GB" sz="1200" kern="0" dirty="0" smtClean="0">
                <a:solidFill>
                  <a:prstClr val="white"/>
                </a:solidFill>
                <a:latin typeface="+mn-lt"/>
              </a:rPr>
              <a:t>Reduced </a:t>
            </a:r>
            <a:r>
              <a:rPr lang="en-GB" sz="1200" kern="0" dirty="0" smtClean="0">
                <a:solidFill>
                  <a:prstClr val="white"/>
                </a:solidFill>
                <a:latin typeface="+mn-lt"/>
              </a:rPr>
              <a:t>cycle times in all automated processes, not just for simple </a:t>
            </a:r>
            <a:r>
              <a:rPr lang="en-GB" sz="1200" kern="0" dirty="0" smtClean="0">
                <a:solidFill>
                  <a:prstClr val="white"/>
                </a:solidFill>
                <a:latin typeface="+mn-lt"/>
              </a:rPr>
              <a:t>parts</a:t>
            </a:r>
          </a:p>
          <a:p>
            <a:r>
              <a:rPr lang="en-GB" sz="1200" kern="0" dirty="0" smtClean="0">
                <a:solidFill>
                  <a:prstClr val="white"/>
                </a:solidFill>
                <a:latin typeface="+mn-lt"/>
              </a:rPr>
              <a:t>Repeatability: </a:t>
            </a:r>
            <a:r>
              <a:rPr kumimoji="0" lang="en-GB" sz="1200" b="0" i="0" u="none" strike="noStrike" kern="0" cap="none" spc="0" normalizeH="0" baseline="0" noProof="0" dirty="0" smtClean="0">
                <a:ln>
                  <a:noFill/>
                </a:ln>
                <a:solidFill>
                  <a:prstClr val="white"/>
                </a:solidFill>
                <a:effectLst/>
                <a:uLnTx/>
                <a:uFillTx/>
                <a:latin typeface="+mn-lt"/>
              </a:rPr>
              <a:t>Improved </a:t>
            </a:r>
            <a:r>
              <a:rPr kumimoji="0" lang="en-GB" sz="1200" b="0" i="0" u="none" strike="noStrike" kern="0" cap="none" spc="0" normalizeH="0" baseline="0" noProof="0" dirty="0" smtClean="0">
                <a:ln>
                  <a:noFill/>
                </a:ln>
                <a:solidFill>
                  <a:prstClr val="white"/>
                </a:solidFill>
                <a:effectLst/>
                <a:uLnTx/>
                <a:uFillTx/>
                <a:latin typeface="+mn-lt"/>
              </a:rPr>
              <a:t>part quality and </a:t>
            </a:r>
            <a:r>
              <a:rPr kumimoji="0" lang="en-GB" sz="1200" b="0" i="0" u="none" strike="noStrike" kern="0" cap="none" spc="0" normalizeH="0" baseline="0" noProof="0" dirty="0" smtClean="0">
                <a:ln>
                  <a:noFill/>
                </a:ln>
                <a:solidFill>
                  <a:prstClr val="white"/>
                </a:solidFill>
                <a:effectLst/>
                <a:uLnTx/>
                <a:uFillTx/>
                <a:latin typeface="+mn-lt"/>
              </a:rPr>
              <a:t>less external factors dependency</a:t>
            </a:r>
          </a:p>
          <a:p>
            <a:r>
              <a:rPr kumimoji="0" lang="en-GB" sz="1200" b="0" i="0" u="none" strike="noStrike" kern="0" cap="none" spc="0" normalizeH="0" baseline="0" noProof="0" dirty="0" smtClean="0">
                <a:ln>
                  <a:noFill/>
                </a:ln>
                <a:solidFill>
                  <a:prstClr val="white"/>
                </a:solidFill>
                <a:effectLst/>
                <a:uLnTx/>
                <a:uFillTx/>
                <a:latin typeface="+mn-lt"/>
              </a:rPr>
              <a:t>Part complexity: </a:t>
            </a:r>
            <a:r>
              <a:rPr lang="en-GB" sz="1200" kern="0" dirty="0" smtClean="0">
                <a:solidFill>
                  <a:prstClr val="white"/>
                </a:solidFill>
                <a:latin typeface="+mn-lt"/>
              </a:rPr>
              <a:t>Automated </a:t>
            </a:r>
            <a:r>
              <a:rPr lang="en-GB" sz="1200" kern="0" dirty="0" smtClean="0">
                <a:solidFill>
                  <a:prstClr val="white"/>
                </a:solidFill>
                <a:latin typeface="+mn-lt"/>
              </a:rPr>
              <a:t>processes tolerant of design </a:t>
            </a:r>
            <a:r>
              <a:rPr lang="en-GB" sz="1200" kern="0" dirty="0" smtClean="0">
                <a:solidFill>
                  <a:prstClr val="white"/>
                </a:solidFill>
                <a:latin typeface="+mn-lt"/>
              </a:rPr>
              <a:t>complexity, and r</a:t>
            </a:r>
            <a:r>
              <a:rPr kumimoji="0" lang="en-GB" sz="1200" b="0" u="none" strike="noStrike" kern="0" cap="none" spc="0" normalizeH="0" baseline="0" noProof="0" dirty="0" smtClean="0">
                <a:ln>
                  <a:noFill/>
                </a:ln>
                <a:solidFill>
                  <a:prstClr val="white"/>
                </a:solidFill>
                <a:effectLst/>
                <a:uLnTx/>
                <a:uFillTx/>
                <a:latin typeface="+mn-lt"/>
              </a:rPr>
              <a:t>educed </a:t>
            </a:r>
            <a:r>
              <a:rPr kumimoji="0" lang="en-GB" sz="1200" b="0" u="none" strike="noStrike" kern="0" cap="none" spc="0" normalizeH="0" baseline="0" noProof="0" dirty="0" smtClean="0">
                <a:ln>
                  <a:noFill/>
                </a:ln>
                <a:solidFill>
                  <a:prstClr val="white"/>
                </a:solidFill>
                <a:effectLst/>
                <a:uLnTx/>
                <a:uFillTx/>
                <a:latin typeface="+mn-lt"/>
              </a:rPr>
              <a:t>amount of manufacturing constraints</a:t>
            </a:r>
            <a:r>
              <a:rPr kumimoji="0" lang="en-GB" sz="1200" b="0" u="none" strike="noStrike" kern="0" cap="none" spc="0" normalizeH="0" noProof="0" dirty="0" smtClean="0">
                <a:ln>
                  <a:noFill/>
                </a:ln>
                <a:solidFill>
                  <a:prstClr val="white"/>
                </a:solidFill>
                <a:effectLst/>
                <a:uLnTx/>
                <a:uFillTx/>
                <a:latin typeface="+mn-lt"/>
              </a:rPr>
              <a:t> applied to a design</a:t>
            </a:r>
            <a:endParaRPr kumimoji="0" lang="en-GB" sz="1200" b="0" u="none" strike="noStrike" kern="0" cap="none" spc="0" normalizeH="0" baseline="0" noProof="0" dirty="0" smtClean="0">
              <a:ln>
                <a:noFill/>
              </a:ln>
              <a:solidFill>
                <a:prstClr val="white"/>
              </a:solidFill>
              <a:effectLst/>
              <a:uLnTx/>
              <a:uFillTx/>
              <a:latin typeface="+mn-lt"/>
            </a:endParaRPr>
          </a:p>
          <a:p>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13</a:t>
            </a:fld>
            <a:endParaRPr lang="en-GB"/>
          </a:p>
        </p:txBody>
      </p:sp>
    </p:spTree>
    <p:extLst>
      <p:ext uri="{BB962C8B-B14F-4D97-AF65-F5344CB8AC3E}">
        <p14:creationId xmlns:p14="http://schemas.microsoft.com/office/powerpoint/2010/main" val="396697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t>So… which </a:t>
            </a:r>
            <a:r>
              <a:rPr lang="en-GB" sz="1200" kern="0" dirty="0" smtClean="0"/>
              <a:t>of the current process can benefit from this and how?</a:t>
            </a:r>
            <a:endParaRPr lang="en-GB" sz="1200" kern="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t>The holy grail process is shown for reference  in green (10/10/10)</a:t>
            </a:r>
          </a:p>
          <a:p>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14</a:t>
            </a:fld>
            <a:endParaRPr lang="en-GB"/>
          </a:p>
        </p:txBody>
      </p:sp>
    </p:spTree>
    <p:extLst>
      <p:ext uri="{BB962C8B-B14F-4D97-AF65-F5344CB8AC3E}">
        <p14:creationId xmlns:p14="http://schemas.microsoft.com/office/powerpoint/2010/main" val="289012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smtClean="0"/>
              <a:t>Now the other processes can be added</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15</a:t>
            </a:fld>
            <a:endParaRPr lang="en-GB"/>
          </a:p>
        </p:txBody>
      </p:sp>
    </p:spTree>
    <p:extLst>
      <p:ext uri="{BB962C8B-B14F-4D97-AF65-F5344CB8AC3E}">
        <p14:creationId xmlns:p14="http://schemas.microsoft.com/office/powerpoint/2010/main" val="2349680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makes sense to take out the </a:t>
            </a:r>
            <a:r>
              <a:rPr lang="en-GB" dirty="0" smtClean="0"/>
              <a:t>preform-driven technologies (on the basis that preforming</a:t>
            </a:r>
            <a:r>
              <a:rPr lang="en-GB" baseline="0" dirty="0" smtClean="0"/>
              <a:t> is the bottle neck, the greatest challenge, and our current solutions are not </a:t>
            </a:r>
            <a:r>
              <a:rPr lang="en-GB" baseline="0" dirty="0" smtClean="0"/>
              <a:t>competitive</a:t>
            </a:r>
          </a:p>
          <a:p>
            <a:endParaRPr lang="en-GB" baseline="0" dirty="0" smtClean="0"/>
          </a:p>
          <a:p>
            <a:r>
              <a:rPr lang="en-GB" baseline="0" dirty="0" smtClean="0"/>
              <a:t>i.e</a:t>
            </a:r>
            <a:r>
              <a:rPr lang="en-GB" baseline="0" dirty="0" smtClean="0"/>
              <a:t>. automation has made us </a:t>
            </a:r>
            <a:r>
              <a:rPr lang="en-GB" baseline="0" dirty="0" smtClean="0"/>
              <a:t>15 times faster </a:t>
            </a:r>
            <a:r>
              <a:rPr lang="en-GB" baseline="0" dirty="0" smtClean="0"/>
              <a:t>in preforming </a:t>
            </a:r>
            <a:r>
              <a:rPr lang="en-GB" baseline="0" dirty="0" smtClean="0"/>
              <a:t>(</a:t>
            </a:r>
            <a:r>
              <a:rPr lang="en-GB" baseline="0" dirty="0" smtClean="0"/>
              <a:t>2 hours to 8 minutes, based on the omega panel we made </a:t>
            </a:r>
            <a:r>
              <a:rPr lang="en-GB" baseline="0" dirty="0" smtClean="0"/>
              <a:t>at the NCC </a:t>
            </a:r>
            <a:r>
              <a:rPr lang="en-GB" baseline="0" dirty="0" smtClean="0"/>
              <a:t>when we commissioned the HPRTM), but we need to use digital to get the </a:t>
            </a:r>
            <a:r>
              <a:rPr lang="en-GB" baseline="0" dirty="0" smtClean="0"/>
              <a:t>8 </a:t>
            </a:r>
            <a:r>
              <a:rPr lang="en-GB" baseline="0" dirty="0" smtClean="0"/>
              <a:t>minutes to 1 minute </a:t>
            </a:r>
            <a:r>
              <a:rPr lang="en-GB" baseline="0" dirty="0" smtClean="0"/>
              <a:t>(so </a:t>
            </a:r>
            <a:r>
              <a:rPr lang="en-GB" baseline="0" dirty="0" smtClean="0"/>
              <a:t>120 time faster </a:t>
            </a:r>
            <a:r>
              <a:rPr lang="en-GB" baseline="0" dirty="0" smtClean="0"/>
              <a:t>that </a:t>
            </a:r>
            <a:r>
              <a:rPr lang="en-GB" baseline="0" dirty="0" smtClean="0"/>
              <a:t>the baseline) – i.e. for people like JLR to adopt composites as a technology</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16</a:t>
            </a:fld>
            <a:endParaRPr lang="en-GB"/>
          </a:p>
        </p:txBody>
      </p:sp>
    </p:spTree>
    <p:extLst>
      <p:ext uri="{BB962C8B-B14F-4D97-AF65-F5344CB8AC3E}">
        <p14:creationId xmlns:p14="http://schemas.microsoft.com/office/powerpoint/2010/main" val="222159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50" marR="0" lvl="0" indent="-361950" algn="l" defTabSz="914400" rtl="0" eaLnBrk="1" fontAlgn="auto" latinLnBrk="0" hangingPunct="1">
              <a:lnSpc>
                <a:spcPct val="100000"/>
              </a:lnSpc>
              <a:spcBef>
                <a:spcPts val="0"/>
              </a:spcBef>
              <a:spcAft>
                <a:spcPts val="0"/>
              </a:spcAft>
              <a:buClrTx/>
              <a:buSzTx/>
              <a:buFontTx/>
              <a:buNone/>
              <a:tabLst/>
              <a:defRPr/>
            </a:pPr>
            <a:r>
              <a:rPr lang="en-GB" sz="1200" b="1" kern="0" dirty="0" smtClean="0"/>
              <a:t>Improve </a:t>
            </a:r>
            <a:r>
              <a:rPr lang="en-GB" sz="1200" b="1" kern="0" dirty="0" smtClean="0"/>
              <a:t>design complexity: </a:t>
            </a:r>
            <a:r>
              <a:rPr lang="en-GB" sz="1200" kern="0" dirty="0" smtClean="0"/>
              <a:t>Instrumented hand tools used to inform operator when optimum process parameters are met such as laminate temperature and pressure applied by </a:t>
            </a:r>
            <a:r>
              <a:rPr lang="en-GB" sz="1200" kern="0" dirty="0" smtClean="0"/>
              <a:t>hand</a:t>
            </a:r>
            <a:r>
              <a:rPr lang="en-GB" sz="1200" kern="0" baseline="0" dirty="0" smtClean="0"/>
              <a:t> </a:t>
            </a:r>
          </a:p>
          <a:p>
            <a:pPr marL="361950" marR="0" lvl="0" indent="-361950" algn="l" defTabSz="914400" rtl="0" eaLnBrk="1" fontAlgn="auto" latinLnBrk="0" hangingPunct="1">
              <a:lnSpc>
                <a:spcPct val="100000"/>
              </a:lnSpc>
              <a:spcBef>
                <a:spcPts val="0"/>
              </a:spcBef>
              <a:spcAft>
                <a:spcPts val="0"/>
              </a:spcAft>
              <a:buClrTx/>
              <a:buSzTx/>
              <a:buFontTx/>
              <a:buNone/>
              <a:tabLst/>
              <a:defRPr/>
            </a:pPr>
            <a:r>
              <a:rPr lang="en-GB" sz="1200" b="1" kern="0" dirty="0" smtClean="0"/>
              <a:t>Improve </a:t>
            </a:r>
            <a:r>
              <a:rPr lang="en-GB" sz="1200" b="1" kern="0" dirty="0" smtClean="0"/>
              <a:t>quality and cycle time: </a:t>
            </a:r>
            <a:r>
              <a:rPr lang="en-GB" sz="1200" kern="0" dirty="0" smtClean="0"/>
              <a:t>Surrogate model used to implement Read/Decide/Act loop for resin transfer moulding of a component which has been highly characterised by digital </a:t>
            </a:r>
            <a:r>
              <a:rPr lang="en-GB" sz="1200" kern="0" dirty="0" smtClean="0"/>
              <a:t>simulations</a:t>
            </a:r>
            <a:endParaRPr lang="en-GB" sz="1200" kern="0" dirty="0" smtClean="0"/>
          </a:p>
          <a:p>
            <a:pPr marL="361950" indent="-361950"/>
            <a:r>
              <a:rPr lang="en-GB" sz="1200" b="1" kern="0" dirty="0" smtClean="0"/>
              <a:t>Improve quality and repeatability: </a:t>
            </a:r>
            <a:r>
              <a:rPr lang="en-GB" sz="1200" kern="0" dirty="0" smtClean="0"/>
              <a:t>Using artificial intelligence to check for laminate quality automatically in the preforming cell based on photographs taken mid-process cycle. The decision is made automatically and in </a:t>
            </a:r>
            <a:r>
              <a:rPr lang="en-GB" sz="1200" kern="0" dirty="0" smtClean="0"/>
              <a:t>real-time</a:t>
            </a:r>
          </a:p>
          <a:p>
            <a:pPr marL="361950" indent="-361950"/>
            <a:endParaRPr lang="en-GB" sz="1200" kern="0" dirty="0" smtClean="0"/>
          </a:p>
          <a:p>
            <a:pPr marL="361950" indent="-361950"/>
            <a:r>
              <a:rPr lang="en-GB" sz="1200" kern="0" dirty="0" smtClean="0"/>
              <a:t>Let’s have a look at these strategies one by</a:t>
            </a:r>
            <a:r>
              <a:rPr lang="en-GB" sz="1200" kern="0" baseline="0" dirty="0" smtClean="0"/>
              <a:t> one</a:t>
            </a:r>
            <a:endParaRPr lang="en-GB" sz="1200" kern="0" dirty="0" smtClean="0"/>
          </a:p>
        </p:txBody>
      </p:sp>
      <p:sp>
        <p:nvSpPr>
          <p:cNvPr id="4" name="Slide Number Placeholder 3"/>
          <p:cNvSpPr>
            <a:spLocks noGrp="1"/>
          </p:cNvSpPr>
          <p:nvPr>
            <p:ph type="sldNum" sz="quarter" idx="10"/>
          </p:nvPr>
        </p:nvSpPr>
        <p:spPr/>
        <p:txBody>
          <a:bodyPr/>
          <a:lstStyle/>
          <a:p>
            <a:fld id="{F7AF47AC-D439-4AB5-8C13-9D351517F9D6}" type="slidenum">
              <a:rPr lang="en-GB" smtClean="0"/>
              <a:t>17</a:t>
            </a:fld>
            <a:endParaRPr lang="en-GB"/>
          </a:p>
        </p:txBody>
      </p:sp>
    </p:spTree>
    <p:extLst>
      <p:ext uri="{BB962C8B-B14F-4D97-AF65-F5344CB8AC3E}">
        <p14:creationId xmlns:p14="http://schemas.microsoft.com/office/powerpoint/2010/main" val="91170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Involves</a:t>
            </a:r>
            <a:r>
              <a:rPr lang="en-GB" baseline="0" dirty="0" smtClean="0"/>
              <a:t> e</a:t>
            </a:r>
            <a:r>
              <a:rPr lang="en-GB" dirty="0" smtClean="0"/>
              <a:t>mbracing </a:t>
            </a:r>
            <a:r>
              <a:rPr lang="en-GB" dirty="0" smtClean="0"/>
              <a:t>the fact that we are never going to replace a </a:t>
            </a:r>
            <a:r>
              <a:rPr lang="en-GB" dirty="0" smtClean="0"/>
              <a:t>human, </a:t>
            </a:r>
            <a:r>
              <a:rPr lang="en-GB" dirty="0" smtClean="0"/>
              <a:t>and find ways to address the flaws in their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Digital coach for the manual worker</a:t>
            </a:r>
            <a:endParaRPr lang="en-GB" sz="1200" kern="0" dirty="0" smtClean="0"/>
          </a:p>
        </p:txBody>
      </p:sp>
      <p:sp>
        <p:nvSpPr>
          <p:cNvPr id="4" name="Slide Number Placeholder 3"/>
          <p:cNvSpPr>
            <a:spLocks noGrp="1"/>
          </p:cNvSpPr>
          <p:nvPr>
            <p:ph type="sldNum" sz="quarter" idx="10"/>
          </p:nvPr>
        </p:nvSpPr>
        <p:spPr/>
        <p:txBody>
          <a:bodyPr/>
          <a:lstStyle/>
          <a:p>
            <a:fld id="{F7AF47AC-D439-4AB5-8C13-9D351517F9D6}" type="slidenum">
              <a:rPr lang="en-GB" smtClean="0"/>
              <a:t>18</a:t>
            </a:fld>
            <a:endParaRPr lang="en-GB"/>
          </a:p>
        </p:txBody>
      </p:sp>
    </p:spTree>
    <p:extLst>
      <p:ext uri="{BB962C8B-B14F-4D97-AF65-F5344CB8AC3E}">
        <p14:creationId xmlns:p14="http://schemas.microsoft.com/office/powerpoint/2010/main" val="4087272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Surrogate model: loads of preliminary testing to experimentally validate points across a surface which is then used by the integrated system to identify the optimal position once a set of variables are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smtClean="0">
              <a:solidFill>
                <a:srgbClr val="002060"/>
              </a:solidFill>
              <a:latin typeface="Calibri" panose="020F0502020204030204" pitchFamily="34" charset="0"/>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solidFill>
                  <a:srgbClr val="002060"/>
                </a:solidFill>
                <a:latin typeface="Calibri" panose="020F0502020204030204" pitchFamily="34" charset="0"/>
                <a:ea typeface="+mn-ea"/>
                <a:cs typeface="Microsoft Sans Serif" panose="020B0604020202020204" pitchFamily="34" charset="0"/>
              </a:rPr>
              <a:t>1</a:t>
            </a:r>
            <a:r>
              <a:rPr lang="en-GB" sz="1200" kern="0" dirty="0" smtClean="0">
                <a:solidFill>
                  <a:srgbClr val="002060"/>
                </a:solidFill>
                <a:latin typeface="Calibri" panose="020F0502020204030204" pitchFamily="34" charset="0"/>
                <a:ea typeface="+mn-ea"/>
                <a:cs typeface="Microsoft Sans Serif" panose="020B0604020202020204" pitchFamily="34" charset="0"/>
              </a:rPr>
              <a:t>) Data is stored in a database in a logical and easily retrievable 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solidFill>
                  <a:srgbClr val="002060"/>
                </a:solidFill>
                <a:latin typeface="Calibri" panose="020F0502020204030204" pitchFamily="34" charset="0"/>
                <a:ea typeface="+mn-ea"/>
                <a:cs typeface="Microsoft Sans Serif" panose="020B0604020202020204" pitchFamily="34" charset="0"/>
              </a:rPr>
              <a:t>2) The data is interrogated to identify process patterns and relationships. This is augmented with digital process simulation so that skilled composites engineers can extract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solidFill>
                  <a:srgbClr val="002060"/>
                </a:solidFill>
                <a:latin typeface="Calibri" panose="020F0502020204030204" pitchFamily="34" charset="0"/>
                <a:ea typeface="+mn-ea"/>
                <a:cs typeface="Microsoft Sans Serif" panose="020B0604020202020204" pitchFamily="34" charset="0"/>
              </a:rPr>
              <a:t>3) The lessons learned are then captured as decisions or scenario plans that can be loaded onto a control PLC in an automated system</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solidFill>
                  <a:srgbClr val="002060"/>
                </a:solidFill>
                <a:latin typeface="Calibri" panose="020F0502020204030204" pitchFamily="34" charset="0"/>
                <a:ea typeface="+mn-ea"/>
                <a:cs typeface="Microsoft Sans Serif" panose="020B0604020202020204" pitchFamily="34" charset="0"/>
              </a:rPr>
              <a:t>1) Data is read from a wide array of in-process sensors relaying information such as temperature, pressure, power and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solidFill>
                  <a:srgbClr val="002060"/>
                </a:solidFill>
                <a:latin typeface="Calibri" panose="020F0502020204030204" pitchFamily="34" charset="0"/>
                <a:ea typeface="+mn-ea"/>
                <a:cs typeface="Microsoft Sans Serif" panose="020B0604020202020204" pitchFamily="34" charset="0"/>
              </a:rPr>
              <a:t>2) The data is used to establish what is happening during the process and decisions are made on how to proceed – enabling mitigation scenarios to be selected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smtClean="0">
                <a:solidFill>
                  <a:srgbClr val="002060"/>
                </a:solidFill>
                <a:latin typeface="Calibri" panose="020F0502020204030204" pitchFamily="34" charset="0"/>
                <a:ea typeface="+mn-ea"/>
                <a:cs typeface="Microsoft Sans Serif" panose="020B0604020202020204" pitchFamily="34" charset="0"/>
              </a:rPr>
              <a:t>3) The decision and associated process data is actioned by the controlling PLC as part of the automated process </a:t>
            </a:r>
          </a:p>
          <a:p>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19</a:t>
            </a:fld>
            <a:endParaRPr lang="en-GB"/>
          </a:p>
        </p:txBody>
      </p:sp>
    </p:spTree>
    <p:extLst>
      <p:ext uri="{BB962C8B-B14F-4D97-AF65-F5344CB8AC3E}">
        <p14:creationId xmlns:p14="http://schemas.microsoft.com/office/powerpoint/2010/main" val="160506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whole Catapult</a:t>
            </a:r>
            <a:r>
              <a:rPr lang="en-GB" baseline="0" dirty="0" smtClean="0"/>
              <a:t> initiative has been established a few years ago to address the gap between technology concept and commercialisation</a:t>
            </a:r>
            <a:endParaRPr lang="en-GB" dirty="0" smtClean="0"/>
          </a:p>
          <a:p>
            <a:r>
              <a:rPr lang="en-GB" dirty="0" smtClean="0"/>
              <a:t>Performance </a:t>
            </a:r>
            <a:r>
              <a:rPr lang="en-GB" dirty="0" smtClean="0"/>
              <a:t>from last year’s report</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2</a:t>
            </a:fld>
            <a:endParaRPr lang="en-GB"/>
          </a:p>
        </p:txBody>
      </p:sp>
    </p:spTree>
    <p:extLst>
      <p:ext uri="{BB962C8B-B14F-4D97-AF65-F5344CB8AC3E}">
        <p14:creationId xmlns:p14="http://schemas.microsoft.com/office/powerpoint/2010/main" val="3501081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4213"/>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1" smtClean="0">
                <a:solidFill>
                  <a:srgbClr val="71798C"/>
                </a:solidFill>
                <a:latin typeface="Calibri" pitchFamily="34" charset="0"/>
                <a:cs typeface="Calibri" pitchFamily="34" charset="0"/>
              </a:rPr>
              <a:t>We have started to move the first steps in this direction by simulating multiple realistic scenarios for</a:t>
            </a:r>
            <a:r>
              <a:rPr lang="en-GB" sz="1200" baseline="0" noProof="1" smtClean="0">
                <a:solidFill>
                  <a:srgbClr val="71798C"/>
                </a:solidFill>
                <a:latin typeface="Calibri" pitchFamily="34" charset="0"/>
                <a:cs typeface="Calibri" pitchFamily="34" charset="0"/>
              </a:rPr>
              <a:t> a resing impregnation process and a</a:t>
            </a:r>
            <a:r>
              <a:rPr lang="en-GB" sz="1200" noProof="1" smtClean="0">
                <a:solidFill>
                  <a:srgbClr val="71798C"/>
                </a:solidFill>
                <a:latin typeface="Calibri" pitchFamily="34" charset="0"/>
                <a:cs typeface="Calibri" pitchFamily="34" charset="0"/>
              </a:rPr>
              <a:t>ccount </a:t>
            </a:r>
            <a:r>
              <a:rPr lang="en-GB" sz="1200" noProof="1" smtClean="0">
                <a:solidFill>
                  <a:srgbClr val="71798C"/>
                </a:solidFill>
                <a:latin typeface="Calibri" pitchFamily="34" charset="0"/>
                <a:cs typeface="Calibri" pitchFamily="34" charset="0"/>
              </a:rPr>
              <a:t>for the process </a:t>
            </a:r>
            <a:r>
              <a:rPr lang="en-GB" sz="1200" noProof="1" smtClean="0">
                <a:solidFill>
                  <a:srgbClr val="71798C"/>
                </a:solidFill>
                <a:latin typeface="Calibri" pitchFamily="34" charset="0"/>
                <a:cs typeface="Calibri" pitchFamily="34" charset="0"/>
              </a:rPr>
              <a:t>variability</a:t>
            </a:r>
            <a:r>
              <a:rPr lang="en-GB" sz="1200" baseline="0" noProof="1" smtClean="0">
                <a:solidFill>
                  <a:srgbClr val="71798C"/>
                </a:solidFill>
                <a:latin typeface="Calibri" pitchFamily="34" charset="0"/>
                <a:cs typeface="Calibri" pitchFamily="34" charset="0"/>
              </a:rPr>
              <a:t> due to different race tracking conditions</a:t>
            </a:r>
            <a:endParaRPr lang="en-GB" dirty="0"/>
          </a:p>
        </p:txBody>
      </p:sp>
    </p:spTree>
    <p:extLst>
      <p:ext uri="{BB962C8B-B14F-4D97-AF65-F5344CB8AC3E}">
        <p14:creationId xmlns:p14="http://schemas.microsoft.com/office/powerpoint/2010/main" val="159322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2000" dirty="0" smtClean="0"/>
              <a:t>Our smart phones already use</a:t>
            </a:r>
            <a:r>
              <a:rPr lang="en-GB" sz="2000" baseline="0" dirty="0" smtClean="0"/>
              <a:t> d</a:t>
            </a:r>
            <a:r>
              <a:rPr lang="en-GB" sz="2000" dirty="0" smtClean="0"/>
              <a:t>eep </a:t>
            </a:r>
            <a:r>
              <a:rPr lang="en-GB" sz="2000" dirty="0" smtClean="0"/>
              <a:t>learning techniques </a:t>
            </a:r>
            <a:r>
              <a:rPr lang="en-GB" sz="2000" dirty="0" smtClean="0"/>
              <a:t>to recognise our faces, voices and fingerprints.</a:t>
            </a:r>
          </a:p>
          <a:p>
            <a:pPr marL="0" indent="0">
              <a:buFont typeface="Wingdings" panose="05000000000000000000" pitchFamily="2" charset="2"/>
              <a:buNone/>
            </a:pPr>
            <a:r>
              <a:rPr lang="en-GB" sz="2000" dirty="0" smtClean="0"/>
              <a:t>Used </a:t>
            </a:r>
            <a:r>
              <a:rPr lang="en-GB" sz="2000" dirty="0" smtClean="0"/>
              <a:t>a simplified representation of a </a:t>
            </a:r>
            <a:r>
              <a:rPr lang="en-GB" sz="2000" dirty="0" smtClean="0"/>
              <a:t>preform (</a:t>
            </a:r>
            <a:r>
              <a:rPr lang="en-GB" sz="1800" dirty="0" smtClean="0"/>
              <a:t>50 </a:t>
            </a:r>
            <a:r>
              <a:rPr lang="en-GB" sz="1800" dirty="0" smtClean="0"/>
              <a:t>x 50 pixel black and white </a:t>
            </a:r>
            <a:r>
              <a:rPr lang="en-GB" sz="1800" dirty="0" smtClean="0"/>
              <a:t>image) and i</a:t>
            </a:r>
            <a:r>
              <a:rPr lang="en-GB" sz="2000" dirty="0" smtClean="0"/>
              <a:t>rregular </a:t>
            </a:r>
            <a:r>
              <a:rPr lang="en-GB" sz="2000" dirty="0" smtClean="0"/>
              <a:t>protruding lines around the edges </a:t>
            </a:r>
            <a:r>
              <a:rPr lang="en-GB" sz="2000" dirty="0" smtClean="0"/>
              <a:t>to depict </a:t>
            </a:r>
            <a:r>
              <a:rPr lang="en-GB" sz="2000" dirty="0" smtClean="0"/>
              <a:t>frayed fibres</a:t>
            </a:r>
          </a:p>
          <a:p>
            <a:pPr marL="0" indent="0">
              <a:buFont typeface="Wingdings" panose="05000000000000000000" pitchFamily="2" charset="2"/>
              <a:buNone/>
            </a:pPr>
            <a:r>
              <a:rPr lang="en-GB" sz="2000" dirty="0" smtClean="0"/>
              <a:t>A neural</a:t>
            </a:r>
            <a:r>
              <a:rPr lang="en-GB" sz="2000" baseline="0" dirty="0" smtClean="0"/>
              <a:t> network s</a:t>
            </a:r>
            <a:r>
              <a:rPr lang="en-GB" sz="2000" dirty="0" smtClean="0"/>
              <a:t>ystem (</a:t>
            </a:r>
            <a:r>
              <a:rPr lang="en-GB" sz="2000" dirty="0" err="1" smtClean="0"/>
              <a:t>Tensorflow</a:t>
            </a:r>
            <a:r>
              <a:rPr lang="en-GB" sz="2000" dirty="0" smtClean="0"/>
              <a:t> - Google) trained on </a:t>
            </a:r>
            <a:r>
              <a:rPr lang="en-GB" sz="1800" dirty="0" smtClean="0"/>
              <a:t>8000 images</a:t>
            </a:r>
          </a:p>
          <a:p>
            <a:pPr marL="0" indent="0">
              <a:buFont typeface="Wingdings" panose="05000000000000000000" pitchFamily="2" charset="2"/>
              <a:buNone/>
            </a:pPr>
            <a:r>
              <a:rPr lang="en-GB" sz="2000" dirty="0" smtClean="0"/>
              <a:t>Sounds easy but it’s </a:t>
            </a:r>
            <a:r>
              <a:rPr lang="en-GB" sz="2000" dirty="0" err="1" smtClean="0"/>
              <a:t>mindbogglingly</a:t>
            </a:r>
            <a:r>
              <a:rPr lang="en-GB" sz="2000" dirty="0" smtClean="0"/>
              <a:t> complicated: the </a:t>
            </a:r>
            <a:r>
              <a:rPr lang="en-GB" sz="2000" dirty="0" smtClean="0"/>
              <a:t>network has about 2.2M </a:t>
            </a:r>
            <a:r>
              <a:rPr lang="en-GB" sz="2000" dirty="0" smtClean="0"/>
              <a:t>parameters!</a:t>
            </a:r>
            <a:endParaRPr lang="en-GB" sz="2000" dirty="0" smtClean="0"/>
          </a:p>
          <a:p>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21</a:t>
            </a:fld>
            <a:endParaRPr lang="en-GB"/>
          </a:p>
        </p:txBody>
      </p:sp>
    </p:spTree>
    <p:extLst>
      <p:ext uri="{BB962C8B-B14F-4D97-AF65-F5344CB8AC3E}">
        <p14:creationId xmlns:p14="http://schemas.microsoft.com/office/powerpoint/2010/main" val="264302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GB" sz="2000" dirty="0" smtClean="0"/>
              <a:t>More work is needed to increase expertise and develop proper products with market appeal:</a:t>
            </a:r>
          </a:p>
          <a:p>
            <a:pPr marL="666750" lvl="1" indent="-285750"/>
            <a:r>
              <a:rPr lang="en-GB" sz="1800" dirty="0" smtClean="0"/>
              <a:t>Quality and quantity of data.</a:t>
            </a:r>
          </a:p>
          <a:p>
            <a:pPr marL="666750" lvl="1" indent="-285750"/>
            <a:r>
              <a:rPr lang="en-GB" sz="1800" dirty="0" smtClean="0"/>
              <a:t>Benchmarking (against human performance and alternative machine performance)</a:t>
            </a:r>
          </a:p>
          <a:p>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22</a:t>
            </a:fld>
            <a:endParaRPr lang="en-GB"/>
          </a:p>
        </p:txBody>
      </p:sp>
    </p:spTree>
    <p:extLst>
      <p:ext uri="{BB962C8B-B14F-4D97-AF65-F5344CB8AC3E}">
        <p14:creationId xmlns:p14="http://schemas.microsoft.com/office/powerpoint/2010/main" val="3660860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 this the future?</a:t>
            </a:r>
          </a:p>
          <a:p>
            <a:r>
              <a:rPr lang="en-GB" dirty="0" smtClean="0"/>
              <a:t>Manufacturing</a:t>
            </a:r>
            <a:r>
              <a:rPr lang="en-GB" baseline="0" dirty="0" smtClean="0"/>
              <a:t> in a suit rather than in workshop overalls?</a:t>
            </a:r>
          </a:p>
          <a:p>
            <a:r>
              <a:rPr lang="en-GB" baseline="0" dirty="0" smtClean="0"/>
              <a:t>The feeling is that we will not avoid getting our hands dirty just yet, but we will certainly have more smart tools which will get covered in resins as well as our hands…</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23</a:t>
            </a:fld>
            <a:endParaRPr lang="en-GB"/>
          </a:p>
        </p:txBody>
      </p:sp>
    </p:spTree>
    <p:extLst>
      <p:ext uri="{BB962C8B-B14F-4D97-AF65-F5344CB8AC3E}">
        <p14:creationId xmlns:p14="http://schemas.microsoft.com/office/powerpoint/2010/main" val="225905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of the ATI capability</a:t>
            </a:r>
            <a:r>
              <a:rPr lang="en-GB" baseline="0" dirty="0" smtClean="0"/>
              <a:t> expansion programme</a:t>
            </a:r>
          </a:p>
          <a:p>
            <a:r>
              <a:rPr lang="en-GB" baseline="0" dirty="0" smtClean="0"/>
              <a:t>But what does this mean and how are we going to implement it?</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25</a:t>
            </a:fld>
            <a:endParaRPr lang="en-GB"/>
          </a:p>
        </p:txBody>
      </p:sp>
    </p:spTree>
    <p:extLst>
      <p:ext uri="{BB962C8B-B14F-4D97-AF65-F5344CB8AC3E}">
        <p14:creationId xmlns:p14="http://schemas.microsoft.com/office/powerpoint/2010/main" val="193235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Composite</a:t>
            </a:r>
            <a:r>
              <a:rPr lang="en-GB" baseline="0" dirty="0" smtClean="0"/>
              <a:t> Leadership Forum report</a:t>
            </a:r>
            <a:endParaRPr lang="en-GB" dirty="0"/>
          </a:p>
          <a:p>
            <a:r>
              <a:rPr lang="en-GB" dirty="0" smtClean="0"/>
              <a:t>£2bn of product 2015 </a:t>
            </a:r>
            <a:endParaRPr lang="en-GB" dirty="0"/>
          </a:p>
          <a:p>
            <a:r>
              <a:rPr lang="en-GB" dirty="0" smtClean="0"/>
              <a:t>To £4,7 </a:t>
            </a:r>
            <a:r>
              <a:rPr lang="en-GB" dirty="0" err="1" smtClean="0"/>
              <a:t>bn</a:t>
            </a:r>
            <a:r>
              <a:rPr lang="en-GB" dirty="0" smtClean="0"/>
              <a:t> in 2020 </a:t>
            </a:r>
          </a:p>
          <a:p>
            <a:r>
              <a:rPr lang="en-GB" dirty="0" smtClean="0"/>
              <a:t>To 12.5 </a:t>
            </a:r>
            <a:r>
              <a:rPr lang="en-GB" dirty="0" err="1" smtClean="0"/>
              <a:t>bn</a:t>
            </a:r>
            <a:r>
              <a:rPr lang="en-GB" dirty="0" smtClean="0"/>
              <a:t> in 2030</a:t>
            </a:r>
          </a:p>
          <a:p>
            <a:endParaRPr lang="en-GB" dirty="0"/>
          </a:p>
          <a:p>
            <a:r>
              <a:rPr lang="en-GB" dirty="0" smtClean="0"/>
              <a:t>All possible but not going happen by itself</a:t>
            </a:r>
          </a:p>
          <a:p>
            <a:r>
              <a:rPr lang="en-GB" dirty="0" smtClean="0"/>
              <a:t>And </a:t>
            </a:r>
            <a:r>
              <a:rPr lang="en-GB" dirty="0" smtClean="0"/>
              <a:t>that’s is where we come in…..</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3</a:t>
            </a:fld>
            <a:endParaRPr lang="en-GB"/>
          </a:p>
        </p:txBody>
      </p:sp>
    </p:spTree>
    <p:extLst>
      <p:ext uri="{BB962C8B-B14F-4D97-AF65-F5344CB8AC3E}">
        <p14:creationId xmlns:p14="http://schemas.microsoft.com/office/powerpoint/2010/main" val="256486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4213"/>
            <a:ext cx="6096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Bridging the Valley of Death</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73E35DB-0EEF-48AC-84E0-4491331F8920}" type="slidenum">
              <a:rPr lang="en-GB" smtClean="0"/>
              <a:t>4</a:t>
            </a:fld>
            <a:endParaRPr lang="en-GB"/>
          </a:p>
        </p:txBody>
      </p:sp>
    </p:spTree>
    <p:extLst>
      <p:ext uri="{BB962C8B-B14F-4D97-AF65-F5344CB8AC3E}">
        <p14:creationId xmlns:p14="http://schemas.microsoft.com/office/powerpoint/2010/main" val="252461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2009 strategy – money for a centre to help with commercialisation </a:t>
            </a:r>
          </a:p>
          <a:p>
            <a:r>
              <a:rPr lang="en-GB" dirty="0" smtClean="0"/>
              <a:t>Competition </a:t>
            </a:r>
            <a:r>
              <a:rPr lang="en-GB" dirty="0" smtClean="0"/>
              <a:t>– UoB and SW</a:t>
            </a:r>
          </a:p>
          <a:p>
            <a:r>
              <a:rPr lang="en-GB" dirty="0" smtClean="0"/>
              <a:t>Open </a:t>
            </a:r>
            <a:r>
              <a:rPr lang="en-GB" dirty="0" smtClean="0"/>
              <a:t>in 2011 … envisaged as £5m turnover and max of 50 staff we have grown to around </a:t>
            </a:r>
            <a:r>
              <a:rPr lang="en-GB" dirty="0" smtClean="0"/>
              <a:t>300 </a:t>
            </a:r>
            <a:r>
              <a:rPr lang="en-GB" dirty="0" smtClean="0"/>
              <a:t>staff and our turnover last year was £22m</a:t>
            </a:r>
          </a:p>
          <a:p>
            <a:r>
              <a:rPr lang="en-GB" dirty="0" smtClean="0"/>
              <a:t>Due </a:t>
            </a:r>
            <a:r>
              <a:rPr lang="en-GB" dirty="0" smtClean="0"/>
              <a:t>to the acceleration funding that came from Government when it formed the catapults</a:t>
            </a:r>
          </a:p>
          <a:p>
            <a:r>
              <a:rPr lang="en-GB" dirty="0" smtClean="0"/>
              <a:t>Catapult funding </a:t>
            </a:r>
            <a:r>
              <a:rPr lang="en-GB" dirty="0" smtClean="0"/>
              <a:t>enables capability growth ahead of industrial demand so knowledge is ready for them</a:t>
            </a:r>
          </a:p>
          <a:p>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5</a:t>
            </a:fld>
            <a:endParaRPr lang="en-GB"/>
          </a:p>
        </p:txBody>
      </p:sp>
    </p:spTree>
    <p:extLst>
      <p:ext uri="{BB962C8B-B14F-4D97-AF65-F5344CB8AC3E}">
        <p14:creationId xmlns:p14="http://schemas.microsoft.com/office/powerpoint/2010/main" val="384416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£37m grant </a:t>
            </a:r>
            <a:r>
              <a:rPr lang="en-GB" dirty="0" smtClean="0"/>
              <a:t>to procure 10 pieces of equipment</a:t>
            </a:r>
          </a:p>
          <a:p>
            <a:endParaRPr lang="en-GB" dirty="0"/>
          </a:p>
          <a:p>
            <a:r>
              <a:rPr lang="en-GB" sz="1100" kern="0" dirty="0" smtClean="0">
                <a:solidFill>
                  <a:srgbClr val="002060"/>
                </a:solidFill>
                <a:latin typeface="Calibri" panose="020F0502020204030204" pitchFamily="34" charset="0"/>
                <a:cs typeface="Microsoft Sans Serif" panose="020B0604020202020204" pitchFamily="34" charset="0"/>
              </a:rPr>
              <a:t>Seeing </a:t>
            </a:r>
            <a:r>
              <a:rPr lang="en-GB" sz="1100" kern="0" dirty="0" smtClean="0">
                <a:solidFill>
                  <a:srgbClr val="002060"/>
                </a:solidFill>
                <a:latin typeface="Calibri" panose="020F0502020204030204" pitchFamily="34" charset="0"/>
                <a:cs typeface="Microsoft Sans Serif" panose="020B0604020202020204" pitchFamily="34" charset="0"/>
              </a:rPr>
              <a:t>a transition from </a:t>
            </a:r>
            <a:r>
              <a:rPr lang="en-GB" sz="1100" kern="0" dirty="0" err="1" smtClean="0">
                <a:solidFill>
                  <a:srgbClr val="002060"/>
                </a:solidFill>
                <a:latin typeface="Calibri" panose="020F0502020204030204" pitchFamily="34" charset="0"/>
                <a:cs typeface="Microsoft Sans Serif" panose="020B0604020202020204" pitchFamily="34" charset="0"/>
              </a:rPr>
              <a:t>prepeg</a:t>
            </a:r>
            <a:r>
              <a:rPr lang="en-GB" sz="1100" kern="0" dirty="0" smtClean="0">
                <a:solidFill>
                  <a:srgbClr val="002060"/>
                </a:solidFill>
                <a:latin typeface="Calibri" panose="020F0502020204030204" pitchFamily="34" charset="0"/>
                <a:cs typeface="Microsoft Sans Serif" panose="020B0604020202020204" pitchFamily="34" charset="0"/>
              </a:rPr>
              <a:t> materials and autoclave curing to new materials </a:t>
            </a:r>
            <a:r>
              <a:rPr lang="en-GB" sz="1100" kern="0" dirty="0" smtClean="0">
                <a:solidFill>
                  <a:srgbClr val="002060"/>
                </a:solidFill>
                <a:latin typeface="Calibri" panose="020F0502020204030204" pitchFamily="34" charset="0"/>
                <a:cs typeface="Microsoft Sans Serif" panose="020B0604020202020204" pitchFamily="34" charset="0"/>
              </a:rPr>
              <a:t>(TP) and </a:t>
            </a:r>
            <a:r>
              <a:rPr lang="en-GB" sz="1100" kern="0" dirty="0" err="1" smtClean="0">
                <a:solidFill>
                  <a:srgbClr val="002060"/>
                </a:solidFill>
                <a:latin typeface="Calibri" panose="020F0502020204030204" pitchFamily="34" charset="0"/>
                <a:cs typeface="Microsoft Sans Serif" panose="020B0604020202020204" pitchFamily="34" charset="0"/>
              </a:rPr>
              <a:t>OoA</a:t>
            </a:r>
            <a:r>
              <a:rPr lang="en-GB" sz="1100" kern="0" baseline="0" dirty="0" smtClean="0">
                <a:solidFill>
                  <a:srgbClr val="002060"/>
                </a:solidFill>
                <a:latin typeface="Calibri" panose="020F0502020204030204" pitchFamily="34" charset="0"/>
                <a:cs typeface="Microsoft Sans Serif" panose="020B0604020202020204" pitchFamily="34" charset="0"/>
              </a:rPr>
              <a:t> </a:t>
            </a:r>
            <a:r>
              <a:rPr lang="en-GB" sz="1100" kern="0" dirty="0" smtClean="0">
                <a:solidFill>
                  <a:srgbClr val="002060"/>
                </a:solidFill>
                <a:latin typeface="Calibri" panose="020F0502020204030204" pitchFamily="34" charset="0"/>
                <a:cs typeface="Microsoft Sans Serif" panose="020B0604020202020204" pitchFamily="34" charset="0"/>
              </a:rPr>
              <a:t>processes </a:t>
            </a:r>
            <a:r>
              <a:rPr lang="en-GB" sz="1100" kern="0" dirty="0" smtClean="0">
                <a:solidFill>
                  <a:srgbClr val="002060"/>
                </a:solidFill>
                <a:latin typeface="Calibri" panose="020F0502020204030204" pitchFamily="34" charset="0"/>
                <a:cs typeface="Microsoft Sans Serif" panose="020B0604020202020204" pitchFamily="34" charset="0"/>
              </a:rPr>
              <a:t>to met high rates, low waste and high repeatability that the auto sector demands. </a:t>
            </a:r>
          </a:p>
          <a:p>
            <a:endParaRPr lang="en-GB" sz="1400" b="1" kern="0" dirty="0">
              <a:solidFill>
                <a:srgbClr val="002060"/>
              </a:solidFill>
              <a:latin typeface="Calibri" panose="020F0502020204030204" pitchFamily="34" charset="0"/>
              <a:cs typeface="Microsoft Sans Serif" panose="020B0604020202020204" pitchFamily="34" charset="0"/>
            </a:endParaRPr>
          </a:p>
        </p:txBody>
      </p:sp>
      <p:sp>
        <p:nvSpPr>
          <p:cNvPr id="4" name="Slide Number Placeholder 3"/>
          <p:cNvSpPr>
            <a:spLocks noGrp="1"/>
          </p:cNvSpPr>
          <p:nvPr>
            <p:ph type="sldNum" sz="quarter" idx="10"/>
          </p:nvPr>
        </p:nvSpPr>
        <p:spPr/>
        <p:txBody>
          <a:bodyPr/>
          <a:lstStyle/>
          <a:p>
            <a:fld id="{F7AF47AC-D439-4AB5-8C13-9D351517F9D6}" type="slidenum">
              <a:rPr lang="en-GB" smtClean="0"/>
              <a:t>6</a:t>
            </a:fld>
            <a:endParaRPr lang="en-GB"/>
          </a:p>
        </p:txBody>
      </p:sp>
    </p:spTree>
    <p:extLst>
      <p:ext uri="{BB962C8B-B14F-4D97-AF65-F5344CB8AC3E}">
        <p14:creationId xmlns:p14="http://schemas.microsoft.com/office/powerpoint/2010/main" val="385933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AF47AC-D439-4AB5-8C13-9D351517F9D6}" type="slidenum">
              <a:rPr lang="en-GB" smtClean="0"/>
              <a:t>7</a:t>
            </a:fld>
            <a:endParaRPr lang="en-GB"/>
          </a:p>
        </p:txBody>
      </p:sp>
    </p:spTree>
    <p:extLst>
      <p:ext uri="{BB962C8B-B14F-4D97-AF65-F5344CB8AC3E}">
        <p14:creationId xmlns:p14="http://schemas.microsoft.com/office/powerpoint/2010/main" val="136497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the driver behind this</a:t>
            </a:r>
            <a:r>
              <a:rPr lang="en-GB" dirty="0" smtClean="0"/>
              <a:t>?</a:t>
            </a:r>
          </a:p>
          <a:p>
            <a:r>
              <a:rPr lang="en-GB" dirty="0" smtClean="0"/>
              <a:t>Effectively it’s a step change</a:t>
            </a:r>
            <a:r>
              <a:rPr lang="en-GB" baseline="0" dirty="0" smtClean="0"/>
              <a:t> in manufacturing technologies</a:t>
            </a:r>
          </a:p>
          <a:p>
            <a:r>
              <a:rPr lang="en-GB" baseline="0" dirty="0" smtClean="0"/>
              <a:t>The operators are stepping further and further back from the workbench</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8</a:t>
            </a:fld>
            <a:endParaRPr lang="en-GB"/>
          </a:p>
        </p:txBody>
      </p:sp>
    </p:spTree>
    <p:extLst>
      <p:ext uri="{BB962C8B-B14F-4D97-AF65-F5344CB8AC3E}">
        <p14:creationId xmlns:p14="http://schemas.microsoft.com/office/powerpoint/2010/main" val="33882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strategy must articulate around Digital Manufacturing</a:t>
            </a:r>
            <a:r>
              <a:rPr lang="en-GB" dirty="0" smtClean="0"/>
              <a:t>…</a:t>
            </a:r>
            <a:endParaRPr lang="en-GB" dirty="0"/>
          </a:p>
        </p:txBody>
      </p:sp>
      <p:sp>
        <p:nvSpPr>
          <p:cNvPr id="4" name="Slide Number Placeholder 3"/>
          <p:cNvSpPr>
            <a:spLocks noGrp="1"/>
          </p:cNvSpPr>
          <p:nvPr>
            <p:ph type="sldNum" sz="quarter" idx="10"/>
          </p:nvPr>
        </p:nvSpPr>
        <p:spPr/>
        <p:txBody>
          <a:bodyPr/>
          <a:lstStyle/>
          <a:p>
            <a:fld id="{F7AF47AC-D439-4AB5-8C13-9D351517F9D6}" type="slidenum">
              <a:rPr lang="en-GB" smtClean="0"/>
              <a:t>9</a:t>
            </a:fld>
            <a:endParaRPr lang="en-GB"/>
          </a:p>
        </p:txBody>
      </p:sp>
    </p:spTree>
    <p:extLst>
      <p:ext uri="{BB962C8B-B14F-4D97-AF65-F5344CB8AC3E}">
        <p14:creationId xmlns:p14="http://schemas.microsoft.com/office/powerpoint/2010/main" val="2903568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9.tiff"/><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tif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3685812"/>
            <a:ext cx="12192000" cy="2492375"/>
          </a:xfrm>
          <a:prstGeom prst="rect">
            <a:avLst/>
          </a:prstGeom>
          <a:gradFill flip="none" rotWithShape="1">
            <a:gsLst>
              <a:gs pos="0">
                <a:schemeClr val="accent1">
                  <a:lumMod val="75000"/>
                </a:schemeClr>
              </a:gs>
              <a:gs pos="40000">
                <a:schemeClr val="accent1">
                  <a:lumMod val="81000"/>
                  <a:lumOff val="19000"/>
                </a:schemeClr>
              </a:gs>
              <a:gs pos="100000">
                <a:schemeClr val="accent1">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a:solidFill>
                <a:srgbClr val="FFFFFF"/>
              </a:solidFill>
              <a:latin typeface="Microsoft Sans Serif" panose="020B0604020202020204" pitchFamily="34" charset="0"/>
              <a:cs typeface="Microsoft Sans Serif" panose="020B0604020202020204" pitchFamily="34" charset="0"/>
            </a:endParaRPr>
          </a:p>
        </p:txBody>
      </p:sp>
      <p:sp>
        <p:nvSpPr>
          <p:cNvPr id="3074" name="Rectangle 2"/>
          <p:cNvSpPr>
            <a:spLocks noGrp="1" noChangeArrowheads="1"/>
          </p:cNvSpPr>
          <p:nvPr>
            <p:ph type="ctrTitle" hasCustomPrompt="1"/>
          </p:nvPr>
        </p:nvSpPr>
        <p:spPr>
          <a:xfrm>
            <a:off x="318594" y="4077072"/>
            <a:ext cx="10945217" cy="828000"/>
          </a:xfrm>
          <a:prstGeom prst="rect">
            <a:avLst/>
          </a:prstGeom>
          <a:noFill/>
          <a:ln w="9525">
            <a:noFill/>
          </a:ln>
        </p:spPr>
        <p:txBody>
          <a:bodyPr lIns="91440" tIns="45720" rIns="54000" bIns="45720" anchor="b"/>
          <a:lstStyle>
            <a:lvl1pPr algn="l">
              <a:defRPr b="1">
                <a:solidFill>
                  <a:schemeClr val="bg1"/>
                </a:solidFill>
                <a:latin typeface="Calibri" panose="020F0502020204030204" pitchFamily="34" charset="0"/>
                <a:cs typeface="Microsoft Sans Serif" panose="020B0604020202020204" pitchFamily="34" charset="0"/>
              </a:defRPr>
            </a:lvl1pPr>
          </a:lstStyle>
          <a:p>
            <a:r>
              <a:rPr lang="en-US" noProof="0" dirty="0" smtClean="0"/>
              <a:t>Click to edit title</a:t>
            </a:r>
            <a:endParaRPr lang="en-GB" noProof="0" dirty="0"/>
          </a:p>
        </p:txBody>
      </p:sp>
      <p:sp>
        <p:nvSpPr>
          <p:cNvPr id="3075" name="Rectangle 3"/>
          <p:cNvSpPr>
            <a:spLocks noGrp="1" noChangeArrowheads="1"/>
          </p:cNvSpPr>
          <p:nvPr>
            <p:ph type="subTitle" idx="1" hasCustomPrompt="1"/>
          </p:nvPr>
        </p:nvSpPr>
        <p:spPr>
          <a:xfrm>
            <a:off x="342040" y="4932000"/>
            <a:ext cx="10945217" cy="340898"/>
          </a:xfrm>
          <a:prstGeom prst="rect">
            <a:avLst/>
          </a:prstGeom>
        </p:spPr>
        <p:txBody>
          <a:bodyPr tIns="36000" rIns="54000"/>
          <a:lstStyle>
            <a:lvl1pPr marL="0" indent="0" algn="l">
              <a:lnSpc>
                <a:spcPct val="80000"/>
              </a:lnSpc>
              <a:buFontTx/>
              <a:buNone/>
              <a:defRPr sz="1800" b="1">
                <a:solidFill>
                  <a:schemeClr val="bg1"/>
                </a:solidFill>
                <a:latin typeface="Calibri" panose="020F0502020204030204" pitchFamily="34" charset="0"/>
                <a:cs typeface="Microsoft Sans Serif" panose="020B0604020202020204" pitchFamily="34" charset="0"/>
              </a:defRPr>
            </a:lvl1pPr>
          </a:lstStyle>
          <a:p>
            <a:r>
              <a:rPr lang="en-US" noProof="0" dirty="0" smtClean="0"/>
              <a:t>Click to edit subtitle</a:t>
            </a:r>
            <a:endParaRPr lang="en-GB" noProof="0" dirty="0"/>
          </a:p>
        </p:txBody>
      </p:sp>
      <p:sp>
        <p:nvSpPr>
          <p:cNvPr id="9219" name="Rectangle 3"/>
          <p:cNvSpPr>
            <a:spLocks noChangeArrowheads="1"/>
          </p:cNvSpPr>
          <p:nvPr userDrawn="1"/>
        </p:nvSpPr>
        <p:spPr bwMode="auto">
          <a:xfrm>
            <a:off x="1" y="1434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71798C"/>
              </a:solidFill>
              <a:latin typeface="Microsoft Sans Serif" panose="020B0604020202020204" pitchFamily="34" charset="0"/>
              <a:cs typeface="Microsoft Sans Serif" panose="020B0604020202020204" pitchFamily="34" charset="0"/>
            </a:endParaRPr>
          </a:p>
        </p:txBody>
      </p:sp>
      <p:sp>
        <p:nvSpPr>
          <p:cNvPr id="7" name="Text Placeholder 6"/>
          <p:cNvSpPr>
            <a:spLocks noGrp="1"/>
          </p:cNvSpPr>
          <p:nvPr>
            <p:ph type="body" sz="quarter" idx="12" hasCustomPrompt="1"/>
          </p:nvPr>
        </p:nvSpPr>
        <p:spPr>
          <a:xfrm>
            <a:off x="622400" y="3685813"/>
            <a:ext cx="5473600" cy="391260"/>
          </a:xfrm>
          <a:prstGeom prst="rect">
            <a:avLst/>
          </a:prstGeom>
        </p:spPr>
        <p:txBody>
          <a:bodyPr/>
          <a:lstStyle>
            <a:lvl1pPr marL="0" indent="0">
              <a:buNone/>
              <a:defRPr sz="1800" baseline="0">
                <a:latin typeface="Microsoft Sans Serif" panose="020B0604020202020204" pitchFamily="34" charset="0"/>
                <a:cs typeface="Microsoft Sans Serif" panose="020B0604020202020204" pitchFamily="34" charset="0"/>
              </a:defRPr>
            </a:lvl1pPr>
            <a:lvl2pPr marL="284162" indent="0">
              <a:buNone/>
              <a:defRPr/>
            </a:lvl2pPr>
            <a:lvl3pPr marL="701675" indent="0">
              <a:buNone/>
              <a:defRPr/>
            </a:lvl3pPr>
            <a:lvl4pPr marL="1143000" indent="0">
              <a:buNone/>
              <a:defRPr/>
            </a:lvl4pPr>
            <a:lvl5pPr marL="1498600" indent="0">
              <a:buNone/>
              <a:defRPr/>
            </a:lvl5pPr>
          </a:lstStyle>
          <a:p>
            <a:pPr lvl="0"/>
            <a:r>
              <a:rPr lang="en-US" dirty="0" smtClean="0"/>
              <a:t>Click to edit Department</a:t>
            </a:r>
            <a:endParaRPr lang="en-GB" dirty="0"/>
          </a:p>
        </p:txBody>
      </p:sp>
      <p:sp>
        <p:nvSpPr>
          <p:cNvPr id="22" name="Text Box 9"/>
          <p:cNvSpPr txBox="1">
            <a:spLocks noChangeArrowheads="1"/>
          </p:cNvSpPr>
          <p:nvPr userDrawn="1"/>
        </p:nvSpPr>
        <p:spPr bwMode="gray">
          <a:xfrm>
            <a:off x="354787" y="5425466"/>
            <a:ext cx="4127435" cy="215900"/>
          </a:xfrm>
          <a:prstGeom prst="rect">
            <a:avLst/>
          </a:prstGeom>
          <a:noFill/>
          <a:ln w="6350">
            <a:noFill/>
            <a:miter lim="800000"/>
            <a:headEnd/>
            <a:tailEnd/>
          </a:ln>
        </p:spPr>
        <p:txBody>
          <a:bodyPr lIns="0" tIns="0" rIns="0" bIns="0"/>
          <a:lstStyle/>
          <a:p>
            <a:pPr marL="100013" eaLnBrk="0" hangingPunct="0"/>
            <a:r>
              <a:rPr lang="en-GB" sz="1400" noProof="1">
                <a:solidFill>
                  <a:srgbClr val="71798C"/>
                </a:solidFill>
                <a:latin typeface="Calibri" panose="020F0502020204030204" pitchFamily="34" charset="0"/>
                <a:cs typeface="Microsoft Sans Serif" panose="020B0604020202020204" pitchFamily="34" charset="0"/>
              </a:rPr>
              <a:t>Presented by</a:t>
            </a:r>
            <a:endParaRPr lang="en-GB" sz="1200" noProof="1">
              <a:solidFill>
                <a:srgbClr val="FFFFFF"/>
              </a:solidFill>
              <a:latin typeface="Calibri" panose="020F0502020204030204" pitchFamily="34" charset="0"/>
              <a:cs typeface="Microsoft Sans Serif" panose="020B0604020202020204" pitchFamily="34" charset="0"/>
            </a:endParaRPr>
          </a:p>
          <a:p>
            <a:pPr marL="100013" eaLnBrk="0" hangingPunct="0"/>
            <a:endParaRPr lang="en-GB" sz="1200" noProof="1">
              <a:solidFill>
                <a:srgbClr val="FFFFFF"/>
              </a:solidFill>
              <a:latin typeface="Microsoft Sans Serif" panose="020B0604020202020204" pitchFamily="34" charset="0"/>
              <a:cs typeface="Microsoft Sans Serif" panose="020B0604020202020204" pitchFamily="34" charset="0"/>
            </a:endParaRPr>
          </a:p>
        </p:txBody>
      </p:sp>
      <p:pic>
        <p:nvPicPr>
          <p:cNvPr id="5" name="Picture 4"/>
          <p:cNvPicPr>
            <a:picLocks noChangeAspect="1"/>
          </p:cNvPicPr>
          <p:nvPr userDrawn="1"/>
        </p:nvPicPr>
        <p:blipFill rotWithShape="1">
          <a:blip r:embed="rId2"/>
          <a:srcRect t="6205" b="19673"/>
          <a:stretch/>
        </p:blipFill>
        <p:spPr>
          <a:xfrm>
            <a:off x="0" y="201077"/>
            <a:ext cx="12192512" cy="4060735"/>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666" y="-81032"/>
            <a:ext cx="3403544" cy="1583130"/>
          </a:xfrm>
          <a:prstGeom prst="rect">
            <a:avLst/>
          </a:prstGeom>
        </p:spPr>
      </p:pic>
      <p:sp>
        <p:nvSpPr>
          <p:cNvPr id="6" name="Text Placeholder 5"/>
          <p:cNvSpPr>
            <a:spLocks noGrp="1"/>
          </p:cNvSpPr>
          <p:nvPr>
            <p:ph type="body" sz="quarter" idx="13" hasCustomPrompt="1"/>
          </p:nvPr>
        </p:nvSpPr>
        <p:spPr>
          <a:xfrm>
            <a:off x="354013" y="5641975"/>
            <a:ext cx="9894887" cy="481013"/>
          </a:xfrm>
          <a:prstGeom prst="rect">
            <a:avLst/>
          </a:prstGeom>
        </p:spPr>
        <p:txBody>
          <a:bodyPr/>
          <a:lstStyle>
            <a:lvl1pPr marL="0" indent="0">
              <a:buNone/>
              <a:defRPr baseline="0">
                <a:solidFill>
                  <a:schemeClr val="bg1"/>
                </a:solidFill>
              </a:defRPr>
            </a:lvl1pPr>
          </a:lstStyle>
          <a:p>
            <a:pPr lvl="0"/>
            <a:r>
              <a:rPr lang="en-GB" dirty="0" smtClean="0"/>
              <a:t>Name Surname NCC Position</a:t>
            </a:r>
            <a:endParaRPr lang="en-GB" dirty="0"/>
          </a:p>
        </p:txBody>
      </p:sp>
      <p:pic>
        <p:nvPicPr>
          <p:cNvPr id="11" name="Picture 3" descr="X:\NCC Branding &amp; Stakeholder Logos\2 Stakeholder Logos\UoB\logo-ltr.tif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47914" y="6394654"/>
            <a:ext cx="792088" cy="2295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9423482" y="6394004"/>
            <a:ext cx="290674" cy="2302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X:\NCC Branding &amp; Stakeholder Logos\2 Stakeholder Logos\EU\eu_regional_development.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24178" y="6373265"/>
            <a:ext cx="864096" cy="282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00437" y="6394004"/>
            <a:ext cx="435013" cy="231043"/>
          </a:xfrm>
          <a:prstGeom prst="rect">
            <a:avLst/>
          </a:prstGeom>
        </p:spPr>
      </p:pic>
    </p:spTree>
    <p:extLst>
      <p:ext uri="{BB962C8B-B14F-4D97-AF65-F5344CB8AC3E}">
        <p14:creationId xmlns:p14="http://schemas.microsoft.com/office/powerpoint/2010/main" val="24718379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1304293221"/>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2702932030"/>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1218646624"/>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2663980856"/>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665375618"/>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270630205"/>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847410852"/>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150590589"/>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2362156524"/>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728143326"/>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551" y="314325"/>
            <a:ext cx="11577948" cy="682625"/>
          </a:xfrm>
          <a:prstGeom prst="rect">
            <a:avLst/>
          </a:prstGeom>
        </p:spPr>
        <p:txBody>
          <a:bodyPr/>
          <a:lstStyle>
            <a:lvl1pPr>
              <a:defRPr>
                <a:solidFill>
                  <a:srgbClr val="002060"/>
                </a:solidFill>
                <a:latin typeface="Calibri" panose="020F0502020204030204" pitchFamily="34" charset="0"/>
                <a:cs typeface="Microsoft Sans Serif" panose="020B0604020202020204" pitchFamily="34" charset="0"/>
              </a:defRPr>
            </a:lvl1pPr>
          </a:lstStyle>
          <a:p>
            <a:r>
              <a:rPr lang="en-US" noProof="0" dirty="0" smtClean="0"/>
              <a:t>Click to edit title</a:t>
            </a:r>
            <a:endParaRPr lang="en-GB" noProof="0" dirty="0"/>
          </a:p>
        </p:txBody>
      </p:sp>
      <p:sp>
        <p:nvSpPr>
          <p:cNvPr id="4" name="Text Placeholder 7"/>
          <p:cNvSpPr txBox="1">
            <a:spLocks/>
          </p:cNvSpPr>
          <p:nvPr userDrawn="1"/>
        </p:nvSpPr>
        <p:spPr>
          <a:xfrm>
            <a:off x="1506104" y="6416588"/>
            <a:ext cx="961065"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cs typeface="Microsoft Sans Serif" panose="020B0604020202020204" pitchFamily="34" charset="0"/>
              </a:rPr>
              <a:t>Page </a:t>
            </a:r>
            <a:fld id="{D0B12523-0272-4B68-9B7F-79B07821CFFC}" type="slidenum">
              <a:rPr lang="en-US" sz="1000" smtClean="0">
                <a:cs typeface="Microsoft Sans Serif" panose="020B0604020202020204" pitchFamily="34" charset="0"/>
              </a:rPr>
              <a:pPr/>
              <a:t>‹#›</a:t>
            </a:fld>
            <a:endParaRPr lang="en-GB" sz="1000" dirty="0">
              <a:cs typeface="Microsoft Sans Serif" panose="020B0604020202020204" pitchFamily="34" charset="0"/>
            </a:endParaRPr>
          </a:p>
        </p:txBody>
      </p:sp>
    </p:spTree>
    <p:extLst>
      <p:ext uri="{BB962C8B-B14F-4D97-AF65-F5344CB8AC3E}">
        <p14:creationId xmlns:p14="http://schemas.microsoft.com/office/powerpoint/2010/main" val="4353450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20989637"/>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369626828"/>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389761734"/>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60000" y="1691900"/>
            <a:ext cx="36000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bwMode="gray">
          <a:xfrm>
            <a:off x="4296000" y="1691900"/>
            <a:ext cx="36000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Slide Number Placeholder 7"/>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5" name="Title 4"/>
          <p:cNvSpPr>
            <a:spLocks noGrp="1"/>
          </p:cNvSpPr>
          <p:nvPr>
            <p:ph type="title"/>
          </p:nvPr>
        </p:nvSpPr>
        <p:spPr bwMode="gray">
          <a:xfrm>
            <a:off x="360000" y="575900"/>
            <a:ext cx="11472000" cy="756000"/>
          </a:xfrm>
        </p:spPr>
        <p:txBody>
          <a:bodyPr/>
          <a:lstStyle>
            <a:lvl1pPr>
              <a:defRPr>
                <a:solidFill>
                  <a:schemeClr val="accent1"/>
                </a:solidFill>
              </a:defRPr>
            </a:lvl1pPr>
          </a:lstStyle>
          <a:p>
            <a:r>
              <a:rPr lang="en-US" smtClean="0"/>
              <a:t>Click to edit Master title style</a:t>
            </a:r>
            <a:endParaRPr lang="en-GB" dirty="0"/>
          </a:p>
        </p:txBody>
      </p:sp>
      <p:sp>
        <p:nvSpPr>
          <p:cNvPr id="11" name="Content Placeholder 3"/>
          <p:cNvSpPr>
            <a:spLocks noGrp="1"/>
          </p:cNvSpPr>
          <p:nvPr>
            <p:ph sz="half" idx="11"/>
          </p:nvPr>
        </p:nvSpPr>
        <p:spPr bwMode="gray">
          <a:xfrm>
            <a:off x="8232000" y="1691900"/>
            <a:ext cx="36000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Date Placeholder 11"/>
          <p:cNvSpPr>
            <a:spLocks noGrp="1"/>
          </p:cNvSpPr>
          <p:nvPr>
            <p:ph type="dt" sz="half" idx="12"/>
          </p:nvPr>
        </p:nvSpPr>
        <p:spPr bwMode="gray"/>
        <p:txBody>
          <a:bodyPr/>
          <a:lstStyle/>
          <a:p>
            <a:r>
              <a:rPr lang="en-GB" dirty="0"/>
              <a:t>Insert date text (see Instructions)</a:t>
            </a:r>
          </a:p>
        </p:txBody>
      </p:sp>
      <p:sp>
        <p:nvSpPr>
          <p:cNvPr id="13" name="Footer Placeholder 12"/>
          <p:cNvSpPr>
            <a:spLocks noGrp="1"/>
          </p:cNvSpPr>
          <p:nvPr>
            <p:ph type="ftr" sz="quarter" idx="13"/>
          </p:nvPr>
        </p:nvSpPr>
        <p:spPr bwMode="gray"/>
        <p:txBody>
          <a:bodyPr/>
          <a:lstStyle/>
          <a:p>
            <a:r>
              <a:rPr lang="en-GB" dirty="0"/>
              <a:t>Version ##</a:t>
            </a:r>
          </a:p>
        </p:txBody>
      </p:sp>
    </p:spTree>
    <p:extLst>
      <p:ext uri="{BB962C8B-B14F-4D97-AF65-F5344CB8AC3E}">
        <p14:creationId xmlns:p14="http://schemas.microsoft.com/office/powerpoint/2010/main" val="1578448575"/>
      </p:ext>
    </p:extLst>
  </p:cSld>
  <p:clrMapOvr>
    <a:masterClrMapping/>
  </p:clrMapOvr>
  <p:extLst mod="1">
    <p:ext uri="{DCECCB84-F9BA-43D5-87BE-67443E8EF086}">
      <p15:sldGuideLst xmlns:p15="http://schemas.microsoft.com/office/powerpoint/2012/main">
        <p15:guide id="1" pos="227">
          <p15:clr>
            <a:srgbClr val="A4A3A4"/>
          </p15:clr>
        </p15:guide>
        <p15:guide id="2" orient="horz" pos="3833">
          <p15:clr>
            <a:srgbClr val="A4A3A4"/>
          </p15:clr>
        </p15:guide>
        <p15:guide id="3" orient="horz" pos="840">
          <p15:clr>
            <a:srgbClr val="A4A3A4"/>
          </p15:clr>
        </p15:guide>
        <p15:guide id="4" pos="2495">
          <p15:clr>
            <a:srgbClr val="A4A3A4"/>
          </p15:clr>
        </p15:guide>
        <p15:guide id="5" pos="2706">
          <p15:clr>
            <a:srgbClr val="A4A3A4"/>
          </p15:clr>
        </p15:guide>
        <p15:guide id="6" pos="7454">
          <p15:clr>
            <a:srgbClr val="A4A3A4"/>
          </p15:clr>
        </p15:guide>
        <p15:guide id="7" orient="horz" pos="1065">
          <p15:clr>
            <a:srgbClr val="A4A3A4"/>
          </p15:clr>
        </p15:guide>
        <p15:guide id="8" orient="horz" pos="362">
          <p15:clr>
            <a:srgbClr val="A4A3A4"/>
          </p15:clr>
        </p15:guide>
        <p15:guide id="9" pos="4974">
          <p15:clr>
            <a:srgbClr val="A4A3A4"/>
          </p15:clr>
        </p15:guide>
        <p15:guide id="10" pos="518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365126"/>
            <a:ext cx="11425269" cy="615603"/>
          </a:xfrm>
          <a:prstGeom prst="rect">
            <a:avLst/>
          </a:prstGeom>
        </p:spPr>
        <p:txBody>
          <a:bodyPr/>
          <a:lstStyle/>
          <a:p>
            <a:r>
              <a:rPr lang="en-US" smtClean="0"/>
              <a:t>Click to edit Master title style</a:t>
            </a:r>
            <a:endParaRPr lang="en-GB" dirty="0"/>
          </a:p>
        </p:txBody>
      </p:sp>
      <p:sp>
        <p:nvSpPr>
          <p:cNvPr id="3" name="Content Placeholder 2"/>
          <p:cNvSpPr>
            <a:spLocks noGrp="1"/>
          </p:cNvSpPr>
          <p:nvPr>
            <p:ph idx="1"/>
          </p:nvPr>
        </p:nvSpPr>
        <p:spPr>
          <a:xfrm>
            <a:off x="335360" y="1124745"/>
            <a:ext cx="11425269" cy="4980211"/>
          </a:xfrm>
          <a:prstGeom prst="rect">
            <a:avLst/>
          </a:prstGeom>
        </p:spPr>
        <p:txBody>
          <a:bodyPr/>
          <a:lstStyle>
            <a:lvl1pPr>
              <a:defRPr>
                <a:solidFill>
                  <a:srgbClr val="002060"/>
                </a:solidFill>
              </a:defRPr>
            </a:lvl1pPr>
            <a:lvl2pPr>
              <a:defRPr>
                <a:solidFill>
                  <a:srgbClr val="002060"/>
                </a:solidFill>
              </a:defRPr>
            </a:lvl2pPr>
            <a:lvl3pPr marL="1143000" indent="-228600">
              <a:buFont typeface="Wingdings" panose="05000000000000000000" pitchFamily="2" charset="2"/>
              <a:buChar char="Ø"/>
              <a:defRPr>
                <a:solidFill>
                  <a:srgbClr val="002060"/>
                </a:solidFill>
              </a:defRPr>
            </a:lvl3pPr>
            <a:lvl4pPr>
              <a:defRPr>
                <a:solidFill>
                  <a:srgbClr val="002060"/>
                </a:solidFill>
              </a:defRPr>
            </a:lvl4pPr>
            <a:lvl5pPr>
              <a:defRPr>
                <a:solidFill>
                  <a:srgbClr val="00206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52931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301263623"/>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3854823508"/>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2436824757"/>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540255" y="0"/>
            <a:ext cx="9599876" cy="215900"/>
          </a:xfrm>
          <a:prstGeom prst="rect">
            <a:avLst/>
          </a:prstGeom>
        </p:spPr>
        <p:txBody>
          <a:bodyPr/>
          <a:lstStyle>
            <a:lvl1pPr algn="r">
              <a:defRPr sz="1000">
                <a:solidFill>
                  <a:schemeClr val="bg1"/>
                </a:solidFill>
              </a:defRPr>
            </a:lvl1pPr>
          </a:lstStyle>
          <a:p>
            <a:r>
              <a:rPr lang="it-IT" smtClean="0"/>
              <a:t>LIMAS 2017 - Dr G Dell'Anno - 13 November 2017</a:t>
            </a:r>
            <a:endParaRPr lang="en-US"/>
          </a:p>
        </p:txBody>
      </p:sp>
      <p:sp>
        <p:nvSpPr>
          <p:cNvPr id="5" name="Text Placeholder 7"/>
          <p:cNvSpPr txBox="1">
            <a:spLocks/>
          </p:cNvSpPr>
          <p:nvPr userDrawn="1"/>
        </p:nvSpPr>
        <p:spPr>
          <a:xfrm>
            <a:off x="1528202" y="6378488"/>
            <a:ext cx="1233286"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latin typeface="Microsoft Sans Serif" panose="020B0604020202020204" pitchFamily="34" charset="0"/>
                <a:cs typeface="Microsoft Sans Serif" panose="020B0604020202020204" pitchFamily="34" charset="0"/>
              </a:rPr>
              <a:t>Page </a:t>
            </a:r>
            <a:fld id="{D0B12523-0272-4B68-9B7F-79B07821CFFC}" type="slidenum">
              <a:rPr lang="en-US" sz="1000" smtClean="0">
                <a:latin typeface="Microsoft Sans Serif" panose="020B0604020202020204" pitchFamily="34" charset="0"/>
                <a:cs typeface="Microsoft Sans Serif" panose="020B0604020202020204" pitchFamily="34" charset="0"/>
              </a:rPr>
              <a:pPr/>
              <a:t>‹#›</a:t>
            </a:fld>
            <a:r>
              <a:rPr lang="en-US" sz="1000" dirty="0" smtClean="0">
                <a:latin typeface="Microsoft Sans Serif" panose="020B0604020202020204" pitchFamily="34" charset="0"/>
                <a:cs typeface="Microsoft Sans Serif" panose="020B0604020202020204" pitchFamily="34" charset="0"/>
              </a:rPr>
              <a:t> of 25</a:t>
            </a:r>
            <a:endParaRPr lang="en-GB" sz="10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976051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logo, white backgroun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GB"/>
          </a:p>
        </p:txBody>
      </p:sp>
      <p:sp>
        <p:nvSpPr>
          <p:cNvPr id="8" name="Footer Placeholder 3"/>
          <p:cNvSpPr>
            <a:spLocks noGrp="1"/>
          </p:cNvSpPr>
          <p:nvPr>
            <p:ph type="ftr" sz="quarter" idx="11"/>
          </p:nvPr>
        </p:nvSpPr>
        <p:spPr>
          <a:xfrm>
            <a:off x="2540255" y="0"/>
            <a:ext cx="9599876" cy="215900"/>
          </a:xfrm>
          <a:prstGeom prst="rect">
            <a:avLst/>
          </a:prstGeom>
        </p:spPr>
        <p:txBody>
          <a:bodyPr/>
          <a:lstStyle>
            <a:lvl1pPr algn="r">
              <a:defRPr sz="1000">
                <a:solidFill>
                  <a:schemeClr val="bg1"/>
                </a:solidFill>
              </a:defRPr>
            </a:lvl1pPr>
          </a:lstStyle>
          <a:p>
            <a:r>
              <a:rPr lang="it-IT" smtClean="0"/>
              <a:t>LIMAS 2017 - Dr G Dell'Anno - 13 November 2017</a:t>
            </a:r>
            <a:endParaRPr lang="en-US"/>
          </a:p>
        </p:txBody>
      </p:sp>
      <p:sp>
        <p:nvSpPr>
          <p:cNvPr id="5" name="Text Placeholder 7"/>
          <p:cNvSpPr txBox="1">
            <a:spLocks/>
          </p:cNvSpPr>
          <p:nvPr userDrawn="1"/>
        </p:nvSpPr>
        <p:spPr>
          <a:xfrm>
            <a:off x="1528202" y="6378488"/>
            <a:ext cx="1233286"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latin typeface="Microsoft Sans Serif" panose="020B0604020202020204" pitchFamily="34" charset="0"/>
                <a:cs typeface="Microsoft Sans Serif" panose="020B0604020202020204" pitchFamily="34" charset="0"/>
              </a:rPr>
              <a:t>Page </a:t>
            </a:r>
            <a:fld id="{D0B12523-0272-4B68-9B7F-79B07821CFFC}" type="slidenum">
              <a:rPr lang="en-US" sz="1000" smtClean="0">
                <a:latin typeface="Microsoft Sans Serif" panose="020B0604020202020204" pitchFamily="34" charset="0"/>
                <a:cs typeface="Microsoft Sans Serif" panose="020B0604020202020204" pitchFamily="34" charset="0"/>
              </a:rPr>
              <a:pPr/>
              <a:t>‹#›</a:t>
            </a:fld>
            <a:r>
              <a:rPr lang="en-US" sz="1000" dirty="0" smtClean="0">
                <a:latin typeface="Microsoft Sans Serif" panose="020B0604020202020204" pitchFamily="34" charset="0"/>
                <a:cs typeface="Microsoft Sans Serif" panose="020B0604020202020204" pitchFamily="34" charset="0"/>
              </a:rPr>
              <a:t> of 25</a:t>
            </a:r>
            <a:endParaRPr lang="en-GB" sz="10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797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16" name="Rectangle 15"/>
          <p:cNvSpPr/>
          <p:nvPr userDrawn="1"/>
        </p:nvSpPr>
        <p:spPr bwMode="auto">
          <a:xfrm>
            <a:off x="332716" y="786283"/>
            <a:ext cx="11520000" cy="4995256"/>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a:innerShdw blurRad="88900" dist="63500" dir="16200000">
              <a:srgbClr val="565C6A">
                <a:alpha val="30000"/>
              </a:srgbClr>
            </a:innerShdw>
          </a:effectLst>
        </p:spPr>
        <p:txBody>
          <a:bodyPr lIns="90000" tIns="46800" rIns="90000" bIns="46800" anchor="ctr"/>
          <a:lstStyle/>
          <a:p>
            <a:pPr algn="ctr">
              <a:lnSpc>
                <a:spcPct val="80000"/>
              </a:lnSpc>
              <a:spcBef>
                <a:spcPct val="50000"/>
              </a:spcBef>
              <a:defRPr/>
            </a:pPr>
            <a:endParaRPr lang="en-GB" sz="1800">
              <a:solidFill>
                <a:srgbClr val="71798C"/>
              </a:solidFill>
              <a:latin typeface="Microsoft Sans Serif" panose="020B0604020202020204" pitchFamily="34" charset="0"/>
              <a:cs typeface="Microsoft Sans Serif" panose="020B0604020202020204" pitchFamily="34" charset="0"/>
            </a:endParaRPr>
          </a:p>
        </p:txBody>
      </p:sp>
      <p:sp>
        <p:nvSpPr>
          <p:cNvPr id="6" name="Text Box 18"/>
          <p:cNvSpPr txBox="1">
            <a:spLocks noChangeArrowheads="1"/>
          </p:cNvSpPr>
          <p:nvPr userDrawn="1"/>
        </p:nvSpPr>
        <p:spPr bwMode="auto">
          <a:xfrm>
            <a:off x="421519" y="4534137"/>
            <a:ext cx="11335827" cy="604496"/>
          </a:xfrm>
          <a:prstGeom prst="rect">
            <a:avLst/>
          </a:prstGeom>
          <a:noFill/>
          <a:ln w="9525">
            <a:noFill/>
            <a:miter lim="800000"/>
            <a:headEnd/>
            <a:tailEnd/>
          </a:ln>
        </p:spPr>
        <p:txBody>
          <a:bodyPr/>
          <a:lstStyle/>
          <a:p>
            <a:pPr algn="just">
              <a:spcBef>
                <a:spcPct val="50000"/>
              </a:spcBef>
            </a:pPr>
            <a:r>
              <a:rPr lang="en-GB" sz="800" b="1" noProof="1">
                <a:solidFill>
                  <a:srgbClr val="71798C"/>
                </a:solidFill>
                <a:latin typeface="Microsoft Sans Serif" panose="020B0604020202020204" pitchFamily="34" charset="0"/>
                <a:cs typeface="Microsoft Sans Serif" panose="020B0604020202020204" pitchFamily="34" charset="0"/>
              </a:rPr>
              <a:t>© National Composites Centre (NCC). All rights reserved. Confidential and proprietary document. </a:t>
            </a:r>
            <a:r>
              <a:rPr lang="en-GB" sz="800" noProof="1">
                <a:solidFill>
                  <a:srgbClr val="71798C"/>
                </a:solidFill>
                <a:latin typeface="Microsoft Sans Serif" panose="020B0604020202020204" pitchFamily="34" charset="0"/>
                <a:cs typeface="Microsoft Sans Serif" panose="020B0604020202020204" pitchFamily="34" charset="0"/>
              </a:rPr>
              <a:t>This document and all information contained herein is the sole property of NCC. No intellectual property rights are granted by the delivery of this document or the disclosure of its content. This document shall not be reproduced or disclosed to a third party without the express written consent of NCC. This document and its content shall not be used for any purpose other than that for which it is supplied. The statements made herein do not constitute an offer. They are based on the mentioned assumptions and are expressed in good faith. </a:t>
            </a:r>
            <a:endParaRPr lang="en-GB" sz="800" b="1" noProof="1">
              <a:solidFill>
                <a:srgbClr val="71798C"/>
              </a:solidFill>
              <a:latin typeface="Microsoft Sans Serif" panose="020B0604020202020204" pitchFamily="34" charset="0"/>
              <a:cs typeface="Microsoft Sans Serif" panose="020B0604020202020204" pitchFamily="34" charset="0"/>
            </a:endParaRPr>
          </a:p>
        </p:txBody>
      </p:sp>
      <p:pic>
        <p:nvPicPr>
          <p:cNvPr id="8" name="Picture 7"/>
          <p:cNvPicPr>
            <a:picLocks noChangeAspect="1" noChangeArrowheads="1"/>
          </p:cNvPicPr>
          <p:nvPr userDrawn="1"/>
        </p:nvPicPr>
        <p:blipFill>
          <a:blip r:embed="rId2" cstate="print"/>
          <a:srcRect/>
          <a:stretch>
            <a:fillRect/>
          </a:stretch>
        </p:blipFill>
        <p:spPr bwMode="auto">
          <a:xfrm>
            <a:off x="421519" y="5138633"/>
            <a:ext cx="1591348" cy="461036"/>
          </a:xfrm>
          <a:prstGeom prst="rect">
            <a:avLst/>
          </a:prstGeom>
          <a:noFill/>
          <a:ln w="9525">
            <a:noFill/>
            <a:miter lim="800000"/>
            <a:headEnd/>
            <a:tailEnd/>
          </a:ln>
        </p:spPr>
      </p:pic>
      <p:pic>
        <p:nvPicPr>
          <p:cNvPr id="9" name="Picture 9"/>
          <p:cNvPicPr>
            <a:picLocks noChangeAspect="1" noChangeArrowheads="1"/>
          </p:cNvPicPr>
          <p:nvPr userDrawn="1"/>
        </p:nvPicPr>
        <p:blipFill rotWithShape="1">
          <a:blip r:embed="rId3" cstate="print"/>
          <a:srcRect r="44916"/>
          <a:stretch/>
        </p:blipFill>
        <p:spPr bwMode="auto">
          <a:xfrm>
            <a:off x="4175787" y="5242176"/>
            <a:ext cx="1414295" cy="319088"/>
          </a:xfrm>
          <a:prstGeom prst="rect">
            <a:avLst/>
          </a:prstGeom>
          <a:noFill/>
          <a:ln w="9525">
            <a:noFill/>
            <a:miter lim="800000"/>
            <a:headEnd/>
            <a:tailEnd/>
          </a:ln>
        </p:spPr>
      </p:pic>
      <p:pic>
        <p:nvPicPr>
          <p:cNvPr id="10"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195301" y="5175825"/>
            <a:ext cx="1591481" cy="451793"/>
          </a:xfrm>
          <a:prstGeom prst="rect">
            <a:avLst/>
          </a:prstGeom>
          <a:noFill/>
          <a:ln w="9525">
            <a:noFill/>
            <a:miter lim="800000"/>
            <a:headEnd/>
            <a:tailEnd/>
          </a:ln>
        </p:spPr>
      </p:pic>
      <p:pic>
        <p:nvPicPr>
          <p:cNvPr id="11" name="Picture 10"/>
          <p:cNvPicPr>
            <a:picLocks noChangeAspect="1" noChangeArrowheads="1"/>
          </p:cNvPicPr>
          <p:nvPr userDrawn="1"/>
        </p:nvPicPr>
        <p:blipFill>
          <a:blip r:embed="rId5" cstate="print"/>
          <a:srcRect/>
          <a:stretch>
            <a:fillRect/>
          </a:stretch>
        </p:blipFill>
        <p:spPr bwMode="auto">
          <a:xfrm>
            <a:off x="6070307" y="5198724"/>
            <a:ext cx="1443527" cy="405992"/>
          </a:xfrm>
          <a:prstGeom prst="rect">
            <a:avLst/>
          </a:prstGeom>
          <a:noFill/>
          <a:ln w="9525">
            <a:noFill/>
            <a:miter lim="800000"/>
            <a:headEnd/>
            <a:tailEnd/>
          </a:ln>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10512491" y="5317959"/>
            <a:ext cx="1000181" cy="167522"/>
          </a:xfrm>
          <a:prstGeom prst="rect">
            <a:avLst/>
          </a:prstGeom>
          <a:noFill/>
        </p:spPr>
      </p:pic>
      <p:pic>
        <p:nvPicPr>
          <p:cNvPr id="13"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50834" y="5246162"/>
            <a:ext cx="1562485" cy="28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bwMode="auto">
          <a:xfrm>
            <a:off x="332716" y="786283"/>
            <a:ext cx="11520000" cy="4995256"/>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a:innerShdw blurRad="88900" dist="63500" dir="16200000">
              <a:srgbClr val="565C6A">
                <a:alpha val="30000"/>
              </a:srgbClr>
            </a:innerShdw>
          </a:effectLst>
        </p:spPr>
        <p:txBody>
          <a:bodyPr lIns="90000" tIns="46800" rIns="90000" bIns="46800" anchor="ctr"/>
          <a:lstStyle/>
          <a:p>
            <a:pPr algn="ctr">
              <a:lnSpc>
                <a:spcPct val="80000"/>
              </a:lnSpc>
              <a:spcBef>
                <a:spcPct val="50000"/>
              </a:spcBef>
              <a:defRPr/>
            </a:pPr>
            <a:endParaRPr lang="en-GB" sz="1800">
              <a:solidFill>
                <a:srgbClr val="71798C"/>
              </a:solidFill>
              <a:latin typeface="Microsoft Sans Serif" panose="020B0604020202020204" pitchFamily="34" charset="0"/>
              <a:cs typeface="Microsoft Sans Serif" panose="020B0604020202020204" pitchFamily="34" charset="0"/>
            </a:endParaRPr>
          </a:p>
        </p:txBody>
      </p:sp>
      <p:sp>
        <p:nvSpPr>
          <p:cNvPr id="17" name="Text Box 18"/>
          <p:cNvSpPr txBox="1">
            <a:spLocks noChangeArrowheads="1"/>
          </p:cNvSpPr>
          <p:nvPr userDrawn="1"/>
        </p:nvSpPr>
        <p:spPr bwMode="auto">
          <a:xfrm>
            <a:off x="421519" y="4534137"/>
            <a:ext cx="11335827" cy="604496"/>
          </a:xfrm>
          <a:prstGeom prst="rect">
            <a:avLst/>
          </a:prstGeom>
          <a:noFill/>
          <a:ln w="9525">
            <a:noFill/>
            <a:miter lim="800000"/>
            <a:headEnd/>
            <a:tailEnd/>
          </a:ln>
        </p:spPr>
        <p:txBody>
          <a:bodyPr/>
          <a:lstStyle/>
          <a:p>
            <a:pPr algn="just">
              <a:spcBef>
                <a:spcPct val="50000"/>
              </a:spcBef>
            </a:pPr>
            <a:r>
              <a:rPr lang="en-GB" sz="900" b="1" noProof="1">
                <a:solidFill>
                  <a:srgbClr val="71798C"/>
                </a:solidFill>
                <a:latin typeface="Calibri" panose="020F0502020204030204" pitchFamily="34" charset="0"/>
                <a:cs typeface="Microsoft Sans Serif" panose="020B0604020202020204" pitchFamily="34" charset="0"/>
              </a:rPr>
              <a:t>© National Composites Centre (NCC). All rights reserved. Confidential and proprietary document. </a:t>
            </a:r>
            <a:r>
              <a:rPr lang="en-GB" sz="900" noProof="1">
                <a:solidFill>
                  <a:srgbClr val="71798C"/>
                </a:solidFill>
                <a:latin typeface="Calibri" panose="020F0502020204030204" pitchFamily="34" charset="0"/>
                <a:cs typeface="Microsoft Sans Serif" panose="020B0604020202020204" pitchFamily="34" charset="0"/>
              </a:rPr>
              <a:t>This document and all information contained herein is the sole property of NCC. No intellectual property rights are granted by the delivery of this document or the disclosure of its content. This document shall not be reproduced or disclosed to a third party without the express written consent of NCC. This document and its content shall not be used for any purpose other than that for which it is supplied. The statements made herein do not constitute an offer. They are based on the mentioned assumptions and are expressed in good faith. </a:t>
            </a:r>
            <a:endParaRPr lang="en-GB" sz="900" b="1" noProof="1">
              <a:solidFill>
                <a:srgbClr val="71798C"/>
              </a:solidFill>
              <a:latin typeface="Calibri" panose="020F0502020204030204" pitchFamily="34" charset="0"/>
              <a:cs typeface="Microsoft Sans Serif" panose="020B0604020202020204" pitchFamily="34" charset="0"/>
            </a:endParaRPr>
          </a:p>
        </p:txBody>
      </p:sp>
      <p:pic>
        <p:nvPicPr>
          <p:cNvPr id="31" name="Picture 9"/>
          <p:cNvPicPr>
            <a:picLocks noChangeAspect="1" noChangeArrowheads="1"/>
          </p:cNvPicPr>
          <p:nvPr userDrawn="1"/>
        </p:nvPicPr>
        <p:blipFill rotWithShape="1">
          <a:blip r:embed="rId3" cstate="print"/>
          <a:srcRect r="44916"/>
          <a:stretch/>
        </p:blipFill>
        <p:spPr bwMode="auto">
          <a:xfrm>
            <a:off x="3051023" y="5176103"/>
            <a:ext cx="1283472" cy="386097"/>
          </a:xfrm>
          <a:prstGeom prst="rect">
            <a:avLst/>
          </a:prstGeom>
          <a:noFill/>
          <a:ln w="9525">
            <a:noFill/>
            <a:miter lim="800000"/>
            <a:headEnd/>
            <a:tailEnd/>
          </a:ln>
        </p:spPr>
      </p:pic>
      <p:pic>
        <p:nvPicPr>
          <p:cNvPr id="32" name="Picture 8"/>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6576430" y="5223273"/>
            <a:ext cx="1444269" cy="278289"/>
          </a:xfrm>
          <a:prstGeom prst="rect">
            <a:avLst/>
          </a:prstGeom>
          <a:noFill/>
          <a:ln w="9525">
            <a:noFill/>
            <a:miter lim="800000"/>
            <a:headEnd/>
            <a:tailEnd/>
          </a:ln>
        </p:spPr>
      </p:pic>
      <p:pic>
        <p:nvPicPr>
          <p:cNvPr id="33" name="Picture 32"/>
          <p:cNvPicPr>
            <a:picLocks noChangeAspect="1" noChangeArrowheads="1"/>
          </p:cNvPicPr>
          <p:nvPr userDrawn="1"/>
        </p:nvPicPr>
        <p:blipFill>
          <a:blip r:embed="rId5" cstate="print"/>
          <a:srcRect/>
          <a:stretch>
            <a:fillRect/>
          </a:stretch>
        </p:blipFill>
        <p:spPr bwMode="auto">
          <a:xfrm>
            <a:off x="4800462" y="5090828"/>
            <a:ext cx="1310001" cy="491250"/>
          </a:xfrm>
          <a:prstGeom prst="rect">
            <a:avLst/>
          </a:prstGeom>
          <a:noFill/>
          <a:ln w="9525">
            <a:noFill/>
            <a:miter lim="800000"/>
            <a:headEnd/>
            <a:tailEnd/>
          </a:ln>
        </p:spPr>
      </p:pic>
      <p:pic>
        <p:nvPicPr>
          <p:cNvPr id="34" name="Picture 2"/>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1393220" y="5106530"/>
            <a:ext cx="1191836" cy="5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172447" y="4993905"/>
            <a:ext cx="7127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descr="X:\NCC Branding &amp; Stakeholder Logos\2 Stakeholder Logos\1 QinetiQ\QinetiQ-logo.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486666" y="5180584"/>
            <a:ext cx="1219815" cy="33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4331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75000"/>
          </a:blip>
          <a:srcRect l="-82" t="39970" r="82" b="6649"/>
          <a:stretch/>
        </p:blipFill>
        <p:spPr>
          <a:xfrm>
            <a:off x="-10633" y="202023"/>
            <a:ext cx="12192000" cy="3965944"/>
          </a:xfrm>
          <a:prstGeom prst="rect">
            <a:avLst/>
          </a:prstGeom>
        </p:spPr>
      </p:pic>
      <p:sp>
        <p:nvSpPr>
          <p:cNvPr id="4" name="Rectangle 3"/>
          <p:cNvSpPr/>
          <p:nvPr userDrawn="1"/>
        </p:nvSpPr>
        <p:spPr>
          <a:xfrm>
            <a:off x="0" y="3685812"/>
            <a:ext cx="12192000" cy="2492375"/>
          </a:xfrm>
          <a:prstGeom prst="rect">
            <a:avLst/>
          </a:prstGeom>
          <a:gradFill flip="none" rotWithShape="1">
            <a:gsLst>
              <a:gs pos="0">
                <a:schemeClr val="accent1">
                  <a:lumMod val="75000"/>
                </a:schemeClr>
              </a:gs>
              <a:gs pos="40000">
                <a:schemeClr val="accent1">
                  <a:lumMod val="81000"/>
                  <a:lumOff val="19000"/>
                </a:schemeClr>
              </a:gs>
              <a:gs pos="100000">
                <a:schemeClr val="accent1">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a:solidFill>
                <a:srgbClr val="FFFFFF"/>
              </a:solidFill>
              <a:latin typeface="Microsoft Sans Serif" panose="020B0604020202020204" pitchFamily="34" charset="0"/>
              <a:cs typeface="Microsoft Sans Serif" panose="020B0604020202020204" pitchFamily="34" charset="0"/>
            </a:endParaRPr>
          </a:p>
        </p:txBody>
      </p:sp>
      <p:sp>
        <p:nvSpPr>
          <p:cNvPr id="3074" name="Rectangle 2"/>
          <p:cNvSpPr>
            <a:spLocks noGrp="1" noChangeArrowheads="1"/>
          </p:cNvSpPr>
          <p:nvPr>
            <p:ph type="ctrTitle" hasCustomPrompt="1"/>
          </p:nvPr>
        </p:nvSpPr>
        <p:spPr>
          <a:xfrm>
            <a:off x="318594" y="4077072"/>
            <a:ext cx="10945217" cy="828000"/>
          </a:xfrm>
          <a:prstGeom prst="rect">
            <a:avLst/>
          </a:prstGeom>
          <a:noFill/>
          <a:ln w="9525">
            <a:noFill/>
          </a:ln>
        </p:spPr>
        <p:txBody>
          <a:bodyPr lIns="91440" tIns="45720" rIns="54000" bIns="45720" anchor="b"/>
          <a:lstStyle>
            <a:lvl1pPr algn="l">
              <a:defRPr b="1">
                <a:solidFill>
                  <a:schemeClr val="bg1"/>
                </a:solidFill>
                <a:latin typeface="Calibri" panose="020F0502020204030204" pitchFamily="34" charset="0"/>
                <a:cs typeface="Microsoft Sans Serif" panose="020B0604020202020204" pitchFamily="34" charset="0"/>
              </a:defRPr>
            </a:lvl1pPr>
          </a:lstStyle>
          <a:p>
            <a:r>
              <a:rPr lang="en-US" noProof="0" dirty="0" smtClean="0"/>
              <a:t>Click to edit title</a:t>
            </a:r>
            <a:endParaRPr lang="en-GB" noProof="0" dirty="0"/>
          </a:p>
        </p:txBody>
      </p:sp>
      <p:sp>
        <p:nvSpPr>
          <p:cNvPr id="3075" name="Rectangle 3"/>
          <p:cNvSpPr>
            <a:spLocks noGrp="1" noChangeArrowheads="1"/>
          </p:cNvSpPr>
          <p:nvPr>
            <p:ph type="subTitle" idx="1" hasCustomPrompt="1"/>
          </p:nvPr>
        </p:nvSpPr>
        <p:spPr>
          <a:xfrm>
            <a:off x="342040" y="4932000"/>
            <a:ext cx="10945217" cy="340898"/>
          </a:xfrm>
          <a:prstGeom prst="rect">
            <a:avLst/>
          </a:prstGeom>
        </p:spPr>
        <p:txBody>
          <a:bodyPr tIns="36000" rIns="54000"/>
          <a:lstStyle>
            <a:lvl1pPr marL="0" indent="0" algn="l">
              <a:lnSpc>
                <a:spcPct val="80000"/>
              </a:lnSpc>
              <a:buFontTx/>
              <a:buNone/>
              <a:defRPr sz="1800" b="1">
                <a:solidFill>
                  <a:schemeClr val="bg1"/>
                </a:solidFill>
                <a:latin typeface="Calibri" panose="020F0502020204030204" pitchFamily="34" charset="0"/>
                <a:cs typeface="Microsoft Sans Serif" panose="020B0604020202020204" pitchFamily="34" charset="0"/>
              </a:defRPr>
            </a:lvl1pPr>
          </a:lstStyle>
          <a:p>
            <a:r>
              <a:rPr lang="en-US" noProof="0" dirty="0" smtClean="0"/>
              <a:t>Click to edit subtitle</a:t>
            </a:r>
            <a:endParaRPr lang="en-GB" noProof="0" dirty="0"/>
          </a:p>
        </p:txBody>
      </p:sp>
      <p:sp>
        <p:nvSpPr>
          <p:cNvPr id="9219" name="Rectangle 3"/>
          <p:cNvSpPr>
            <a:spLocks noChangeArrowheads="1"/>
          </p:cNvSpPr>
          <p:nvPr userDrawn="1"/>
        </p:nvSpPr>
        <p:spPr bwMode="auto">
          <a:xfrm>
            <a:off x="1" y="1434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71798C"/>
              </a:solidFill>
              <a:latin typeface="Microsoft Sans Serif" panose="020B0604020202020204" pitchFamily="34" charset="0"/>
              <a:cs typeface="Microsoft Sans Serif" panose="020B0604020202020204" pitchFamily="34" charset="0"/>
            </a:endParaRPr>
          </a:p>
        </p:txBody>
      </p:sp>
      <p:sp>
        <p:nvSpPr>
          <p:cNvPr id="7" name="Text Placeholder 6"/>
          <p:cNvSpPr>
            <a:spLocks noGrp="1"/>
          </p:cNvSpPr>
          <p:nvPr>
            <p:ph type="body" sz="quarter" idx="12" hasCustomPrompt="1"/>
          </p:nvPr>
        </p:nvSpPr>
        <p:spPr>
          <a:xfrm>
            <a:off x="622400" y="3685813"/>
            <a:ext cx="5473600" cy="391260"/>
          </a:xfrm>
          <a:prstGeom prst="rect">
            <a:avLst/>
          </a:prstGeom>
        </p:spPr>
        <p:txBody>
          <a:bodyPr/>
          <a:lstStyle>
            <a:lvl1pPr marL="0" indent="0">
              <a:buNone/>
              <a:defRPr sz="1800" baseline="0">
                <a:latin typeface="Microsoft Sans Serif" panose="020B0604020202020204" pitchFamily="34" charset="0"/>
                <a:cs typeface="Microsoft Sans Serif" panose="020B0604020202020204" pitchFamily="34" charset="0"/>
              </a:defRPr>
            </a:lvl1pPr>
            <a:lvl2pPr marL="284162" indent="0">
              <a:buNone/>
              <a:defRPr/>
            </a:lvl2pPr>
            <a:lvl3pPr marL="701675" indent="0">
              <a:buNone/>
              <a:defRPr/>
            </a:lvl3pPr>
            <a:lvl4pPr marL="1143000" indent="0">
              <a:buNone/>
              <a:defRPr/>
            </a:lvl4pPr>
            <a:lvl5pPr marL="1498600" indent="0">
              <a:buNone/>
              <a:defRPr/>
            </a:lvl5pPr>
          </a:lstStyle>
          <a:p>
            <a:pPr lvl="0"/>
            <a:r>
              <a:rPr lang="en-US" dirty="0" smtClean="0"/>
              <a:t>Click to edit Department</a:t>
            </a:r>
            <a:endParaRPr lang="en-GB" dirty="0"/>
          </a:p>
        </p:txBody>
      </p:sp>
      <p:sp>
        <p:nvSpPr>
          <p:cNvPr id="22" name="Text Box 9"/>
          <p:cNvSpPr txBox="1">
            <a:spLocks noChangeArrowheads="1"/>
          </p:cNvSpPr>
          <p:nvPr userDrawn="1"/>
        </p:nvSpPr>
        <p:spPr bwMode="gray">
          <a:xfrm>
            <a:off x="354787" y="5425466"/>
            <a:ext cx="4127435" cy="215900"/>
          </a:xfrm>
          <a:prstGeom prst="rect">
            <a:avLst/>
          </a:prstGeom>
          <a:noFill/>
          <a:ln w="6350">
            <a:noFill/>
            <a:miter lim="800000"/>
            <a:headEnd/>
            <a:tailEnd/>
          </a:ln>
        </p:spPr>
        <p:txBody>
          <a:bodyPr lIns="0" tIns="0" rIns="0" bIns="0"/>
          <a:lstStyle/>
          <a:p>
            <a:pPr marL="100013" eaLnBrk="0" hangingPunct="0"/>
            <a:r>
              <a:rPr lang="en-GB" sz="1400" noProof="1">
                <a:solidFill>
                  <a:srgbClr val="71798C"/>
                </a:solidFill>
                <a:latin typeface="Calibri" panose="020F0502020204030204" pitchFamily="34" charset="0"/>
                <a:cs typeface="Microsoft Sans Serif" panose="020B0604020202020204" pitchFamily="34" charset="0"/>
              </a:rPr>
              <a:t>Presented by</a:t>
            </a:r>
            <a:endParaRPr lang="en-GB" sz="1200" noProof="1">
              <a:solidFill>
                <a:srgbClr val="FFFFFF"/>
              </a:solidFill>
              <a:latin typeface="Calibri" panose="020F0502020204030204" pitchFamily="34" charset="0"/>
              <a:cs typeface="Microsoft Sans Serif" panose="020B0604020202020204" pitchFamily="34" charset="0"/>
            </a:endParaRPr>
          </a:p>
          <a:p>
            <a:pPr marL="100013" eaLnBrk="0" hangingPunct="0"/>
            <a:endParaRPr lang="en-GB" sz="1200" noProof="1">
              <a:solidFill>
                <a:srgbClr val="FFFFFF"/>
              </a:solidFill>
              <a:latin typeface="Microsoft Sans Serif" panose="020B0604020202020204" pitchFamily="34" charset="0"/>
              <a:cs typeface="Microsoft Sans Serif" panose="020B0604020202020204" pitchFamily="34" charset="0"/>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666" y="-81032"/>
            <a:ext cx="3403544" cy="1583130"/>
          </a:xfrm>
          <a:prstGeom prst="rect">
            <a:avLst/>
          </a:prstGeom>
        </p:spPr>
      </p:pic>
      <p:sp>
        <p:nvSpPr>
          <p:cNvPr id="6" name="Text Placeholder 5"/>
          <p:cNvSpPr>
            <a:spLocks noGrp="1"/>
          </p:cNvSpPr>
          <p:nvPr>
            <p:ph type="body" sz="quarter" idx="13" hasCustomPrompt="1"/>
          </p:nvPr>
        </p:nvSpPr>
        <p:spPr>
          <a:xfrm>
            <a:off x="354013" y="5641975"/>
            <a:ext cx="9894887" cy="481013"/>
          </a:xfrm>
          <a:prstGeom prst="rect">
            <a:avLst/>
          </a:prstGeom>
        </p:spPr>
        <p:txBody>
          <a:bodyPr/>
          <a:lstStyle>
            <a:lvl1pPr marL="0" indent="0">
              <a:buNone/>
              <a:defRPr baseline="0">
                <a:solidFill>
                  <a:schemeClr val="bg1"/>
                </a:solidFill>
              </a:defRPr>
            </a:lvl1pPr>
          </a:lstStyle>
          <a:p>
            <a:pPr lvl="0"/>
            <a:r>
              <a:rPr lang="en-GB" dirty="0" smtClean="0"/>
              <a:t>Name Surname NCC Position</a:t>
            </a:r>
            <a:endParaRPr lang="en-GB" dirty="0"/>
          </a:p>
        </p:txBody>
      </p:sp>
      <p:pic>
        <p:nvPicPr>
          <p:cNvPr id="11" name="Picture 3" descr="X:\NCC Branding &amp; Stakeholder Logos\2 Stakeholder Logos\UoB\logo-ltr.tif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77900" y="6394654"/>
            <a:ext cx="792088" cy="2295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9453468" y="6394004"/>
            <a:ext cx="290674" cy="2302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X:\NCC Branding &amp; Stakeholder Logos\2 Stakeholder Logos\EU\eu_regional_development.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54164" y="6373265"/>
            <a:ext cx="864096" cy="282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30423" y="6394004"/>
            <a:ext cx="435013" cy="231043"/>
          </a:xfrm>
          <a:prstGeom prst="rect">
            <a:avLst/>
          </a:prstGeom>
        </p:spPr>
      </p:pic>
    </p:spTree>
    <p:extLst>
      <p:ext uri="{BB962C8B-B14F-4D97-AF65-F5344CB8AC3E}">
        <p14:creationId xmlns:p14="http://schemas.microsoft.com/office/powerpoint/2010/main" val="233319565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219" name="Rectangle 3"/>
          <p:cNvSpPr>
            <a:spLocks noChangeArrowheads="1"/>
          </p:cNvSpPr>
          <p:nvPr userDrawn="1"/>
        </p:nvSpPr>
        <p:spPr bwMode="auto">
          <a:xfrm>
            <a:off x="1" y="143458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z="1800">
              <a:solidFill>
                <a:srgbClr val="71798C"/>
              </a:solidFill>
              <a:latin typeface="Microsoft Sans Serif" panose="020B0604020202020204" pitchFamily="34" charset="0"/>
              <a:cs typeface="Microsoft Sans Serif" panose="020B0604020202020204" pitchFamily="34"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666" y="-81032"/>
            <a:ext cx="3403544" cy="1583130"/>
          </a:xfrm>
          <a:prstGeom prst="rect">
            <a:avLst/>
          </a:prstGeom>
        </p:spPr>
      </p:pic>
      <p:sp>
        <p:nvSpPr>
          <p:cNvPr id="3" name="Text Placeholder 2"/>
          <p:cNvSpPr>
            <a:spLocks noGrp="1"/>
          </p:cNvSpPr>
          <p:nvPr>
            <p:ph type="body" sz="quarter" idx="10" hasCustomPrompt="1"/>
          </p:nvPr>
        </p:nvSpPr>
        <p:spPr>
          <a:xfrm>
            <a:off x="352425" y="439738"/>
            <a:ext cx="11341100" cy="668337"/>
          </a:xfrm>
          <a:prstGeom prst="rect">
            <a:avLst/>
          </a:prstGeom>
        </p:spPr>
        <p:txBody>
          <a:bodyPr anchor="ctr"/>
          <a:lstStyle>
            <a:lvl1pPr marL="0" indent="0">
              <a:buNone/>
              <a:defRPr baseline="0"/>
            </a:lvl1pPr>
          </a:lstStyle>
          <a:p>
            <a:pPr lvl="0"/>
            <a:r>
              <a:rPr lang="en-GB" dirty="0" smtClean="0"/>
              <a:t>Click to enter text</a:t>
            </a:r>
            <a:endParaRPr lang="en-GB" dirty="0"/>
          </a:p>
        </p:txBody>
      </p:sp>
      <p:sp>
        <p:nvSpPr>
          <p:cNvPr id="5" name="Text Placeholder 4"/>
          <p:cNvSpPr>
            <a:spLocks noGrp="1"/>
          </p:cNvSpPr>
          <p:nvPr>
            <p:ph type="body" sz="quarter" idx="11" hasCustomPrompt="1"/>
          </p:nvPr>
        </p:nvSpPr>
        <p:spPr>
          <a:xfrm>
            <a:off x="492125" y="1434584"/>
            <a:ext cx="6418629" cy="4561404"/>
          </a:xfrm>
          <a:prstGeom prst="rect">
            <a:avLst/>
          </a:prstGeom>
        </p:spPr>
        <p:txBody>
          <a:bodyPr/>
          <a:lstStyle>
            <a:lvl1pPr marL="0" indent="0">
              <a:buNone/>
              <a:defRPr baseline="0"/>
            </a:lvl1pPr>
          </a:lstStyle>
          <a:p>
            <a:pPr lvl="0"/>
            <a:r>
              <a:rPr lang="en-US" dirty="0" smtClean="0"/>
              <a:t>Click to enter text</a:t>
            </a:r>
            <a:endParaRPr lang="en-GB" dirty="0"/>
          </a:p>
        </p:txBody>
      </p:sp>
      <p:sp>
        <p:nvSpPr>
          <p:cNvPr id="7" name="Picture Placeholder 6"/>
          <p:cNvSpPr>
            <a:spLocks noGrp="1"/>
          </p:cNvSpPr>
          <p:nvPr>
            <p:ph type="pic" sz="quarter" idx="12"/>
          </p:nvPr>
        </p:nvSpPr>
        <p:spPr>
          <a:xfrm>
            <a:off x="7402513" y="1501775"/>
            <a:ext cx="4291012" cy="1487488"/>
          </a:xfrm>
          <a:prstGeom prst="rect">
            <a:avLst/>
          </a:prstGeom>
        </p:spPr>
        <p:txBody>
          <a:bodyPr/>
          <a:lstStyle/>
          <a:p>
            <a:endParaRPr lang="en-GB"/>
          </a:p>
        </p:txBody>
      </p:sp>
      <p:sp>
        <p:nvSpPr>
          <p:cNvPr id="9" name="SmartArt Placeholder 8"/>
          <p:cNvSpPr>
            <a:spLocks noGrp="1"/>
          </p:cNvSpPr>
          <p:nvPr>
            <p:ph type="dgm" sz="quarter" idx="13"/>
          </p:nvPr>
        </p:nvSpPr>
        <p:spPr>
          <a:xfrm>
            <a:off x="7402513" y="3200400"/>
            <a:ext cx="4291012" cy="1055688"/>
          </a:xfrm>
          <a:prstGeom prst="rect">
            <a:avLst/>
          </a:prstGeom>
        </p:spPr>
        <p:txBody>
          <a:bodyPr/>
          <a:lstStyle/>
          <a:p>
            <a:endParaRPr lang="en-GB"/>
          </a:p>
        </p:txBody>
      </p:sp>
      <p:sp>
        <p:nvSpPr>
          <p:cNvPr id="11" name="Media Placeholder 10"/>
          <p:cNvSpPr>
            <a:spLocks noGrp="1"/>
          </p:cNvSpPr>
          <p:nvPr>
            <p:ph type="media" sz="quarter" idx="14"/>
          </p:nvPr>
        </p:nvSpPr>
        <p:spPr>
          <a:xfrm>
            <a:off x="7402513" y="4449763"/>
            <a:ext cx="4291012" cy="1546225"/>
          </a:xfrm>
          <a:prstGeom prst="rect">
            <a:avLst/>
          </a:prstGeom>
        </p:spPr>
        <p:txBody>
          <a:bodyPr/>
          <a:lstStyle/>
          <a:p>
            <a:endParaRPr lang="en-GB"/>
          </a:p>
        </p:txBody>
      </p:sp>
      <p:sp>
        <p:nvSpPr>
          <p:cNvPr id="10" name="Text Placeholder 7"/>
          <p:cNvSpPr txBox="1">
            <a:spLocks/>
          </p:cNvSpPr>
          <p:nvPr userDrawn="1"/>
        </p:nvSpPr>
        <p:spPr>
          <a:xfrm>
            <a:off x="1506104" y="6416588"/>
            <a:ext cx="961065"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cs typeface="Microsoft Sans Serif" panose="020B0604020202020204" pitchFamily="34" charset="0"/>
              </a:rPr>
              <a:t>Page </a:t>
            </a:r>
            <a:fld id="{D0B12523-0272-4B68-9B7F-79B07821CFFC}" type="slidenum">
              <a:rPr lang="en-US" sz="1000" smtClean="0">
                <a:cs typeface="Microsoft Sans Serif" panose="020B0604020202020204" pitchFamily="34" charset="0"/>
              </a:rPr>
              <a:pPr/>
              <a:t>‹#›</a:t>
            </a:fld>
            <a:endParaRPr lang="en-GB" sz="1000" dirty="0">
              <a:cs typeface="Microsoft Sans Serif" panose="020B0604020202020204" pitchFamily="34" charset="0"/>
            </a:endParaRPr>
          </a:p>
        </p:txBody>
      </p:sp>
    </p:spTree>
    <p:extLst>
      <p:ext uri="{BB962C8B-B14F-4D97-AF65-F5344CB8AC3E}">
        <p14:creationId xmlns:p14="http://schemas.microsoft.com/office/powerpoint/2010/main" val="42419152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p:cNvSpPr txBox="1">
            <a:spLocks/>
          </p:cNvSpPr>
          <p:nvPr userDrawn="1"/>
        </p:nvSpPr>
        <p:spPr>
          <a:xfrm>
            <a:off x="1506104" y="6416588"/>
            <a:ext cx="961065"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cs typeface="Microsoft Sans Serif" panose="020B0604020202020204" pitchFamily="34" charset="0"/>
              </a:rPr>
              <a:t>Page </a:t>
            </a:r>
            <a:fld id="{D0B12523-0272-4B68-9B7F-79B07821CFFC}" type="slidenum">
              <a:rPr lang="en-US" sz="1000" smtClean="0">
                <a:cs typeface="Microsoft Sans Serif" panose="020B0604020202020204" pitchFamily="34" charset="0"/>
              </a:rPr>
              <a:pPr/>
              <a:t>‹#›</a:t>
            </a:fld>
            <a:endParaRPr lang="en-GB" sz="1000" dirty="0">
              <a:cs typeface="Microsoft Sans Serif" panose="020B0604020202020204" pitchFamily="34" charset="0"/>
            </a:endParaRPr>
          </a:p>
        </p:txBody>
      </p:sp>
    </p:spTree>
    <p:extLst>
      <p:ext uri="{BB962C8B-B14F-4D97-AF65-F5344CB8AC3E}">
        <p14:creationId xmlns:p14="http://schemas.microsoft.com/office/powerpoint/2010/main" val="6258122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p:cNvSpPr/>
          <p:nvPr userDrawn="1"/>
        </p:nvSpPr>
        <p:spPr bwMode="auto">
          <a:xfrm>
            <a:off x="332716" y="786283"/>
            <a:ext cx="11520000" cy="4995256"/>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a:innerShdw blurRad="88900" dist="63500" dir="16200000">
              <a:srgbClr val="565C6A">
                <a:alpha val="30000"/>
              </a:srgbClr>
            </a:innerShdw>
          </a:effectLst>
        </p:spPr>
        <p:txBody>
          <a:bodyPr lIns="90000" tIns="46800" rIns="90000" bIns="46800" anchor="ctr"/>
          <a:lstStyle/>
          <a:p>
            <a:pPr algn="ctr">
              <a:lnSpc>
                <a:spcPct val="80000"/>
              </a:lnSpc>
              <a:spcBef>
                <a:spcPct val="50000"/>
              </a:spcBef>
              <a:defRPr/>
            </a:pPr>
            <a:endParaRPr lang="en-GB" sz="1800">
              <a:solidFill>
                <a:srgbClr val="71798C"/>
              </a:solidFill>
              <a:latin typeface="Microsoft Sans Serif" panose="020B0604020202020204" pitchFamily="34" charset="0"/>
              <a:cs typeface="Microsoft Sans Serif" panose="020B0604020202020204" pitchFamily="34" charset="0"/>
            </a:endParaRPr>
          </a:p>
        </p:txBody>
      </p:sp>
      <p:sp>
        <p:nvSpPr>
          <p:cNvPr id="6" name="Text Box 18"/>
          <p:cNvSpPr txBox="1">
            <a:spLocks noChangeArrowheads="1"/>
          </p:cNvSpPr>
          <p:nvPr userDrawn="1"/>
        </p:nvSpPr>
        <p:spPr bwMode="auto">
          <a:xfrm>
            <a:off x="421519" y="4534137"/>
            <a:ext cx="11335827" cy="604496"/>
          </a:xfrm>
          <a:prstGeom prst="rect">
            <a:avLst/>
          </a:prstGeom>
          <a:noFill/>
          <a:ln w="9525">
            <a:noFill/>
            <a:miter lim="800000"/>
            <a:headEnd/>
            <a:tailEnd/>
          </a:ln>
        </p:spPr>
        <p:txBody>
          <a:bodyPr/>
          <a:lstStyle/>
          <a:p>
            <a:pPr algn="just">
              <a:spcBef>
                <a:spcPct val="50000"/>
              </a:spcBef>
            </a:pPr>
            <a:r>
              <a:rPr lang="en-GB" sz="800" b="1" noProof="1">
                <a:solidFill>
                  <a:srgbClr val="71798C"/>
                </a:solidFill>
                <a:latin typeface="Microsoft Sans Serif" panose="020B0604020202020204" pitchFamily="34" charset="0"/>
                <a:cs typeface="Microsoft Sans Serif" panose="020B0604020202020204" pitchFamily="34" charset="0"/>
              </a:rPr>
              <a:t>© National Composites Centre (NCC). All rights reserved. Confidential and proprietary document. </a:t>
            </a:r>
            <a:r>
              <a:rPr lang="en-GB" sz="800" noProof="1">
                <a:solidFill>
                  <a:srgbClr val="71798C"/>
                </a:solidFill>
                <a:latin typeface="Microsoft Sans Serif" panose="020B0604020202020204" pitchFamily="34" charset="0"/>
                <a:cs typeface="Microsoft Sans Serif" panose="020B0604020202020204" pitchFamily="34" charset="0"/>
              </a:rPr>
              <a:t>This document and all information contained herein is the sole property of NCC. No intellectual property rights are granted by the delivery of this document or the disclosure of its content. This document shall not be reproduced or disclosed to a third party without the express written consent of NCC. This document and its content shall not be used for any purpose other than that for which it is supplied. The statements made herein do not constitute an offer. They are based on the mentioned assumptions and are expressed in good faith. </a:t>
            </a:r>
            <a:endParaRPr lang="en-GB" sz="800" b="1" noProof="1">
              <a:solidFill>
                <a:srgbClr val="71798C"/>
              </a:solidFill>
              <a:latin typeface="Microsoft Sans Serif" panose="020B0604020202020204" pitchFamily="34" charset="0"/>
              <a:cs typeface="Microsoft Sans Serif" panose="020B0604020202020204" pitchFamily="34" charset="0"/>
            </a:endParaRPr>
          </a:p>
        </p:txBody>
      </p:sp>
      <p:pic>
        <p:nvPicPr>
          <p:cNvPr id="8" name="Picture 7"/>
          <p:cNvPicPr>
            <a:picLocks noChangeAspect="1" noChangeArrowheads="1"/>
          </p:cNvPicPr>
          <p:nvPr userDrawn="1"/>
        </p:nvPicPr>
        <p:blipFill>
          <a:blip r:embed="rId2" cstate="print"/>
          <a:srcRect/>
          <a:stretch>
            <a:fillRect/>
          </a:stretch>
        </p:blipFill>
        <p:spPr bwMode="auto">
          <a:xfrm>
            <a:off x="421519" y="5138633"/>
            <a:ext cx="1591348" cy="461036"/>
          </a:xfrm>
          <a:prstGeom prst="rect">
            <a:avLst/>
          </a:prstGeom>
          <a:noFill/>
          <a:ln w="9525">
            <a:noFill/>
            <a:miter lim="800000"/>
            <a:headEnd/>
            <a:tailEnd/>
          </a:ln>
        </p:spPr>
      </p:pic>
      <p:pic>
        <p:nvPicPr>
          <p:cNvPr id="9" name="Picture 9"/>
          <p:cNvPicPr>
            <a:picLocks noChangeAspect="1" noChangeArrowheads="1"/>
          </p:cNvPicPr>
          <p:nvPr userDrawn="1"/>
        </p:nvPicPr>
        <p:blipFill rotWithShape="1">
          <a:blip r:embed="rId3" cstate="print"/>
          <a:srcRect r="44916"/>
          <a:stretch/>
        </p:blipFill>
        <p:spPr bwMode="auto">
          <a:xfrm>
            <a:off x="4175787" y="5242176"/>
            <a:ext cx="1414295" cy="319088"/>
          </a:xfrm>
          <a:prstGeom prst="rect">
            <a:avLst/>
          </a:prstGeom>
          <a:noFill/>
          <a:ln w="9525">
            <a:noFill/>
            <a:miter lim="800000"/>
            <a:headEnd/>
            <a:tailEnd/>
          </a:ln>
        </p:spPr>
      </p:pic>
      <p:pic>
        <p:nvPicPr>
          <p:cNvPr id="10"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195301" y="5175825"/>
            <a:ext cx="1591481" cy="451793"/>
          </a:xfrm>
          <a:prstGeom prst="rect">
            <a:avLst/>
          </a:prstGeom>
          <a:noFill/>
          <a:ln w="9525">
            <a:noFill/>
            <a:miter lim="800000"/>
            <a:headEnd/>
            <a:tailEnd/>
          </a:ln>
        </p:spPr>
      </p:pic>
      <p:pic>
        <p:nvPicPr>
          <p:cNvPr id="11" name="Picture 10"/>
          <p:cNvPicPr>
            <a:picLocks noChangeAspect="1" noChangeArrowheads="1"/>
          </p:cNvPicPr>
          <p:nvPr userDrawn="1"/>
        </p:nvPicPr>
        <p:blipFill>
          <a:blip r:embed="rId5" cstate="print"/>
          <a:srcRect/>
          <a:stretch>
            <a:fillRect/>
          </a:stretch>
        </p:blipFill>
        <p:spPr bwMode="auto">
          <a:xfrm>
            <a:off x="6070307" y="5198724"/>
            <a:ext cx="1443527" cy="405992"/>
          </a:xfrm>
          <a:prstGeom prst="rect">
            <a:avLst/>
          </a:prstGeom>
          <a:noFill/>
          <a:ln w="9525">
            <a:noFill/>
            <a:miter lim="800000"/>
            <a:headEnd/>
            <a:tailEnd/>
          </a:ln>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10512491" y="5317959"/>
            <a:ext cx="1000181" cy="167522"/>
          </a:xfrm>
          <a:prstGeom prst="rect">
            <a:avLst/>
          </a:prstGeom>
          <a:noFill/>
        </p:spPr>
      </p:pic>
      <p:pic>
        <p:nvPicPr>
          <p:cNvPr id="13"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50834" y="5246162"/>
            <a:ext cx="1562485" cy="28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bwMode="auto">
          <a:xfrm>
            <a:off x="332716" y="786283"/>
            <a:ext cx="11520000" cy="4995256"/>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a:innerShdw blurRad="88900" dist="63500" dir="16200000">
              <a:srgbClr val="565C6A">
                <a:alpha val="30000"/>
              </a:srgbClr>
            </a:innerShdw>
          </a:effectLst>
        </p:spPr>
        <p:txBody>
          <a:bodyPr lIns="90000" tIns="46800" rIns="90000" bIns="46800" anchor="ctr"/>
          <a:lstStyle/>
          <a:p>
            <a:pPr algn="ctr">
              <a:lnSpc>
                <a:spcPct val="80000"/>
              </a:lnSpc>
              <a:spcBef>
                <a:spcPct val="50000"/>
              </a:spcBef>
              <a:defRPr/>
            </a:pPr>
            <a:endParaRPr lang="en-GB" sz="1800">
              <a:solidFill>
                <a:srgbClr val="71798C"/>
              </a:solidFill>
              <a:latin typeface="Microsoft Sans Serif" panose="020B0604020202020204" pitchFamily="34" charset="0"/>
              <a:cs typeface="Microsoft Sans Serif" panose="020B0604020202020204" pitchFamily="34" charset="0"/>
            </a:endParaRPr>
          </a:p>
        </p:txBody>
      </p:sp>
      <p:sp>
        <p:nvSpPr>
          <p:cNvPr id="17" name="Text Box 18"/>
          <p:cNvSpPr txBox="1">
            <a:spLocks noChangeArrowheads="1"/>
          </p:cNvSpPr>
          <p:nvPr userDrawn="1"/>
        </p:nvSpPr>
        <p:spPr bwMode="auto">
          <a:xfrm>
            <a:off x="421519" y="4534137"/>
            <a:ext cx="11335827" cy="604496"/>
          </a:xfrm>
          <a:prstGeom prst="rect">
            <a:avLst/>
          </a:prstGeom>
          <a:noFill/>
          <a:ln w="9525">
            <a:noFill/>
            <a:miter lim="800000"/>
            <a:headEnd/>
            <a:tailEnd/>
          </a:ln>
        </p:spPr>
        <p:txBody>
          <a:bodyPr/>
          <a:lstStyle/>
          <a:p>
            <a:pPr algn="just">
              <a:spcBef>
                <a:spcPct val="50000"/>
              </a:spcBef>
            </a:pPr>
            <a:r>
              <a:rPr lang="en-GB" sz="900" b="1" noProof="1">
                <a:solidFill>
                  <a:srgbClr val="71798C"/>
                </a:solidFill>
                <a:latin typeface="Calibri" panose="020F0502020204030204" pitchFamily="34" charset="0"/>
                <a:cs typeface="Microsoft Sans Serif" panose="020B0604020202020204" pitchFamily="34" charset="0"/>
              </a:rPr>
              <a:t>© National Composites Centre (NCC). All rights reserved. Confidential and proprietary document. </a:t>
            </a:r>
            <a:r>
              <a:rPr lang="en-GB" sz="900" noProof="1">
                <a:solidFill>
                  <a:srgbClr val="71798C"/>
                </a:solidFill>
                <a:latin typeface="Calibri" panose="020F0502020204030204" pitchFamily="34" charset="0"/>
                <a:cs typeface="Microsoft Sans Serif" panose="020B0604020202020204" pitchFamily="34" charset="0"/>
              </a:rPr>
              <a:t>This document and all information contained herein is the sole property of NCC. No intellectual property rights are granted by the delivery of this document or the disclosure of its content. This document shall not be reproduced or disclosed to a third party without the express written consent of NCC. This document and its content shall not be used for any purpose other than that for which it is supplied. The statements made herein do not constitute an offer. They are based on the mentioned assumptions and are expressed in good faith. </a:t>
            </a:r>
            <a:endParaRPr lang="en-GB" sz="900" b="1" noProof="1">
              <a:solidFill>
                <a:srgbClr val="71798C"/>
              </a:solidFill>
              <a:latin typeface="Calibri" panose="020F0502020204030204" pitchFamily="34" charset="0"/>
              <a:cs typeface="Microsoft Sans Serif" panose="020B0604020202020204" pitchFamily="34" charset="0"/>
            </a:endParaRPr>
          </a:p>
        </p:txBody>
      </p:sp>
      <p:pic>
        <p:nvPicPr>
          <p:cNvPr id="31" name="Picture 9"/>
          <p:cNvPicPr>
            <a:picLocks noChangeAspect="1" noChangeArrowheads="1"/>
          </p:cNvPicPr>
          <p:nvPr userDrawn="1"/>
        </p:nvPicPr>
        <p:blipFill rotWithShape="1">
          <a:blip r:embed="rId3" cstate="print"/>
          <a:srcRect r="44916"/>
          <a:stretch/>
        </p:blipFill>
        <p:spPr bwMode="auto">
          <a:xfrm>
            <a:off x="3051023" y="5176103"/>
            <a:ext cx="1283472" cy="386097"/>
          </a:xfrm>
          <a:prstGeom prst="rect">
            <a:avLst/>
          </a:prstGeom>
          <a:noFill/>
          <a:ln w="9525">
            <a:noFill/>
            <a:miter lim="800000"/>
            <a:headEnd/>
            <a:tailEnd/>
          </a:ln>
        </p:spPr>
      </p:pic>
      <p:pic>
        <p:nvPicPr>
          <p:cNvPr id="32" name="Picture 8"/>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6576430" y="5223273"/>
            <a:ext cx="1444269" cy="278289"/>
          </a:xfrm>
          <a:prstGeom prst="rect">
            <a:avLst/>
          </a:prstGeom>
          <a:noFill/>
          <a:ln w="9525">
            <a:noFill/>
            <a:miter lim="800000"/>
            <a:headEnd/>
            <a:tailEnd/>
          </a:ln>
        </p:spPr>
      </p:pic>
      <p:pic>
        <p:nvPicPr>
          <p:cNvPr id="33" name="Picture 32"/>
          <p:cNvPicPr>
            <a:picLocks noChangeAspect="1" noChangeArrowheads="1"/>
          </p:cNvPicPr>
          <p:nvPr userDrawn="1"/>
        </p:nvPicPr>
        <p:blipFill>
          <a:blip r:embed="rId5" cstate="print"/>
          <a:srcRect/>
          <a:stretch>
            <a:fillRect/>
          </a:stretch>
        </p:blipFill>
        <p:spPr bwMode="auto">
          <a:xfrm>
            <a:off x="4800462" y="5090828"/>
            <a:ext cx="1310001" cy="491250"/>
          </a:xfrm>
          <a:prstGeom prst="rect">
            <a:avLst/>
          </a:prstGeom>
          <a:noFill/>
          <a:ln w="9525">
            <a:noFill/>
            <a:miter lim="800000"/>
            <a:headEnd/>
            <a:tailEnd/>
          </a:ln>
        </p:spPr>
      </p:pic>
      <p:pic>
        <p:nvPicPr>
          <p:cNvPr id="34" name="Picture 2"/>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1393220" y="5106530"/>
            <a:ext cx="1191836" cy="5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172447" y="4993905"/>
            <a:ext cx="7127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descr="X:\NCC Branding &amp; Stakeholder Logos\2 Stakeholder Logos\1 QinetiQ\QinetiQ-logo.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486666" y="5180584"/>
            <a:ext cx="1219815" cy="33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8110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551" y="314325"/>
            <a:ext cx="11521015" cy="682625"/>
          </a:xfrm>
          <a:prstGeom prst="rect">
            <a:avLst/>
          </a:prstGeom>
        </p:spPr>
        <p:txBody>
          <a:bodyPr/>
          <a:lstStyle>
            <a:lvl1pPr>
              <a:defRPr>
                <a:solidFill>
                  <a:srgbClr val="002060"/>
                </a:solidFill>
                <a:latin typeface="Calibri" panose="020F0502020204030204" pitchFamily="34" charset="0"/>
                <a:cs typeface="Microsoft Sans Serif" panose="020B0604020202020204" pitchFamily="34" charset="0"/>
              </a:defRPr>
            </a:lvl1pPr>
          </a:lstStyle>
          <a:p>
            <a:r>
              <a:rPr lang="en-US" noProof="0" dirty="0" smtClean="0"/>
              <a:t>Click to edit title</a:t>
            </a:r>
            <a:endParaRPr lang="en-GB" noProof="0" dirty="0"/>
          </a:p>
        </p:txBody>
      </p:sp>
      <p:sp>
        <p:nvSpPr>
          <p:cNvPr id="3" name="Content Placeholder 2"/>
          <p:cNvSpPr>
            <a:spLocks noGrp="1"/>
          </p:cNvSpPr>
          <p:nvPr>
            <p:ph idx="1" hasCustomPrompt="1"/>
          </p:nvPr>
        </p:nvSpPr>
        <p:spPr>
          <a:xfrm>
            <a:off x="336551" y="1124744"/>
            <a:ext cx="11518900" cy="4995069"/>
          </a:xfrm>
          <a:prstGeom prst="rect">
            <a:avLst/>
          </a:prstGeom>
        </p:spPr>
        <p:txBody>
          <a:bodyPr/>
          <a:lstStyle>
            <a:lvl1pPr marL="142875" indent="-142875">
              <a:buFont typeface="Arial" panose="020B0604020202020204" pitchFamily="34" charset="0"/>
              <a:buChar char="•"/>
              <a:defRPr baseline="0">
                <a:solidFill>
                  <a:srgbClr val="002060"/>
                </a:solidFill>
                <a:latin typeface="Calibri" panose="020F0502020204030204" pitchFamily="34" charset="0"/>
                <a:cs typeface="Microsoft Sans Serif" panose="020B0604020202020204" pitchFamily="34" charset="0"/>
              </a:defRPr>
            </a:lvl1pPr>
            <a:lvl2pPr marL="428625" indent="-215504">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2pPr>
            <a:lvl3pPr marL="714375" indent="-188119">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3pPr>
            <a:lvl4pPr marL="1071563" indent="-214313">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4pPr>
            <a:lvl5pPr marL="1338263" indent="-214313">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10223501" y="0"/>
            <a:ext cx="1634067" cy="215900"/>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pPr>
              <a:defRPr/>
            </a:pPr>
            <a:r>
              <a:rPr lang="en-US" smtClean="0">
                <a:solidFill>
                  <a:srgbClr val="FFFFFF"/>
                </a:solidFill>
              </a:rPr>
              <a:t>September 2016</a:t>
            </a:r>
            <a:endParaRPr lang="en-GB" dirty="0">
              <a:solidFill>
                <a:srgbClr val="FFFFFF"/>
              </a:solidFill>
            </a:endParaRPr>
          </a:p>
        </p:txBody>
      </p:sp>
      <p:sp>
        <p:nvSpPr>
          <p:cNvPr id="6" name="Text Placeholder 7"/>
          <p:cNvSpPr txBox="1">
            <a:spLocks/>
          </p:cNvSpPr>
          <p:nvPr userDrawn="1"/>
        </p:nvSpPr>
        <p:spPr>
          <a:xfrm>
            <a:off x="1506104" y="6416588"/>
            <a:ext cx="961065"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cs typeface="Microsoft Sans Serif" panose="020B0604020202020204" pitchFamily="34" charset="0"/>
              </a:rPr>
              <a:t>Page </a:t>
            </a:r>
            <a:fld id="{D0B12523-0272-4B68-9B7F-79B07821CFFC}" type="slidenum">
              <a:rPr lang="en-US" sz="1000" smtClean="0">
                <a:cs typeface="Microsoft Sans Serif" panose="020B0604020202020204" pitchFamily="34" charset="0"/>
              </a:rPr>
              <a:pPr/>
              <a:t>‹#›</a:t>
            </a:fld>
            <a:endParaRPr lang="en-GB" sz="1000" dirty="0">
              <a:cs typeface="Microsoft Sans Serif" panose="020B0604020202020204" pitchFamily="34" charset="0"/>
            </a:endParaRPr>
          </a:p>
        </p:txBody>
      </p:sp>
    </p:spTree>
    <p:extLst>
      <p:ext uri="{BB962C8B-B14F-4D97-AF65-F5344CB8AC3E}">
        <p14:creationId xmlns:p14="http://schemas.microsoft.com/office/powerpoint/2010/main" val="39937966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6551" y="314325"/>
            <a:ext cx="11521015" cy="682625"/>
          </a:xfrm>
          <a:prstGeom prst="rect">
            <a:avLst/>
          </a:prstGeom>
        </p:spPr>
        <p:txBody>
          <a:bodyPr/>
          <a:lstStyle>
            <a:lvl1pPr>
              <a:defRPr>
                <a:solidFill>
                  <a:srgbClr val="002060"/>
                </a:solidFill>
                <a:latin typeface="Calibri" panose="020F0502020204030204" pitchFamily="34" charset="0"/>
                <a:cs typeface="Microsoft Sans Serif" panose="020B0604020202020204" pitchFamily="34" charset="0"/>
              </a:defRPr>
            </a:lvl1pPr>
          </a:lstStyle>
          <a:p>
            <a:r>
              <a:rPr lang="en-US" noProof="0" dirty="0" smtClean="0"/>
              <a:t>Click to edit title</a:t>
            </a:r>
            <a:endParaRPr lang="en-GB" noProof="0" dirty="0"/>
          </a:p>
        </p:txBody>
      </p:sp>
      <p:sp>
        <p:nvSpPr>
          <p:cNvPr id="3" name="Content Placeholder 2"/>
          <p:cNvSpPr>
            <a:spLocks noGrp="1"/>
          </p:cNvSpPr>
          <p:nvPr>
            <p:ph idx="1" hasCustomPrompt="1"/>
          </p:nvPr>
        </p:nvSpPr>
        <p:spPr>
          <a:xfrm>
            <a:off x="336551" y="1124744"/>
            <a:ext cx="11518900" cy="4995069"/>
          </a:xfrm>
          <a:prstGeom prst="rect">
            <a:avLst/>
          </a:prstGeom>
        </p:spPr>
        <p:txBody>
          <a:bodyPr/>
          <a:lstStyle>
            <a:lvl1pPr marL="142875" indent="-142875">
              <a:buFont typeface="Arial" panose="020B0604020202020204" pitchFamily="34" charset="0"/>
              <a:buChar char="•"/>
              <a:defRPr baseline="0">
                <a:solidFill>
                  <a:srgbClr val="002060"/>
                </a:solidFill>
                <a:latin typeface="Calibri" panose="020F0502020204030204" pitchFamily="34" charset="0"/>
                <a:cs typeface="Microsoft Sans Serif" panose="020B0604020202020204" pitchFamily="34" charset="0"/>
              </a:defRPr>
            </a:lvl1pPr>
            <a:lvl2pPr marL="428625" indent="-215504">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2pPr>
            <a:lvl3pPr marL="714375" indent="-188119">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3pPr>
            <a:lvl4pPr marL="1071563" indent="-214313">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4pPr>
            <a:lvl5pPr marL="1338263" indent="-214313">
              <a:buFont typeface="Arial" panose="020B0604020202020204" pitchFamily="34" charset="0"/>
              <a:buChar char="•"/>
              <a:defRPr>
                <a:solidFill>
                  <a:srgbClr val="002060"/>
                </a:solidFill>
                <a:latin typeface="Calibri" panose="020F0502020204030204" pitchFamily="34" charset="0"/>
                <a:cs typeface="Microsoft Sans Serif" panose="020B0604020202020204" pitchFamily="34" charset="0"/>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a:xfrm>
            <a:off x="10223501" y="0"/>
            <a:ext cx="1634067" cy="215900"/>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pPr>
              <a:defRPr/>
            </a:pPr>
            <a:r>
              <a:rPr lang="en-US" smtClean="0">
                <a:solidFill>
                  <a:srgbClr val="FFFFFF"/>
                </a:solidFill>
              </a:rPr>
              <a:t>September 2016</a:t>
            </a:r>
            <a:endParaRPr lang="en-GB" dirty="0">
              <a:solidFill>
                <a:srgbClr val="FFFFFF"/>
              </a:solidFill>
            </a:endParaRPr>
          </a:p>
        </p:txBody>
      </p:sp>
      <p:sp>
        <p:nvSpPr>
          <p:cNvPr id="6" name="Text Placeholder 7"/>
          <p:cNvSpPr txBox="1">
            <a:spLocks/>
          </p:cNvSpPr>
          <p:nvPr userDrawn="1"/>
        </p:nvSpPr>
        <p:spPr>
          <a:xfrm>
            <a:off x="1506104" y="6416588"/>
            <a:ext cx="961065" cy="288032"/>
          </a:xfrm>
          <a:prstGeom prst="rect">
            <a:avLst/>
          </a:prstGeom>
        </p:spPr>
        <p:txBody>
          <a:bodyPr/>
          <a:lstStyle>
            <a:lvl1pPr marL="0" indent="0" algn="l" rtl="0" eaLnBrk="1" fontAlgn="base" hangingPunct="1">
              <a:spcBef>
                <a:spcPct val="20000"/>
              </a:spcBef>
              <a:spcAft>
                <a:spcPct val="0"/>
              </a:spcAft>
              <a:buSzPct val="120000"/>
              <a:buFont typeface="Arial" charset="0"/>
              <a:buNone/>
              <a:defRPr sz="1000">
                <a:solidFill>
                  <a:srgbClr val="71798C"/>
                </a:solidFill>
                <a:latin typeface="Calibri" pitchFamily="34" charset="0"/>
                <a:ea typeface="+mn-ea"/>
                <a:cs typeface="Calibri"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Calibri" pitchFamily="34" charset="0"/>
                <a:cs typeface="Calibri"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Calibri" pitchFamily="34" charset="0"/>
                <a:cs typeface="Calibri"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Calibri" pitchFamily="34" charset="0"/>
                <a:cs typeface="Calibri"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Calibri" pitchFamily="34" charset="0"/>
                <a:cs typeface="Calibri"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US" sz="1000" dirty="0" smtClean="0">
                <a:cs typeface="Microsoft Sans Serif" panose="020B0604020202020204" pitchFamily="34" charset="0"/>
              </a:rPr>
              <a:t>Page </a:t>
            </a:r>
            <a:fld id="{D0B12523-0272-4B68-9B7F-79B07821CFFC}" type="slidenum">
              <a:rPr lang="en-US" sz="1000" smtClean="0">
                <a:cs typeface="Microsoft Sans Serif" panose="020B0604020202020204" pitchFamily="34" charset="0"/>
              </a:rPr>
              <a:pPr/>
              <a:t>‹#›</a:t>
            </a:fld>
            <a:endParaRPr lang="en-GB" sz="1000" dirty="0">
              <a:cs typeface="Microsoft Sans Serif" panose="020B0604020202020204" pitchFamily="34" charset="0"/>
            </a:endParaRPr>
          </a:p>
        </p:txBody>
      </p:sp>
    </p:spTree>
    <p:extLst>
      <p:ext uri="{BB962C8B-B14F-4D97-AF65-F5344CB8AC3E}">
        <p14:creationId xmlns:p14="http://schemas.microsoft.com/office/powerpoint/2010/main" val="36451774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7" name="Text Box 18"/>
          <p:cNvSpPr txBox="1">
            <a:spLocks noChangeArrowheads="1"/>
          </p:cNvSpPr>
          <p:nvPr userDrawn="1"/>
        </p:nvSpPr>
        <p:spPr bwMode="auto">
          <a:xfrm>
            <a:off x="421519" y="4534137"/>
            <a:ext cx="11335827" cy="604496"/>
          </a:xfrm>
          <a:prstGeom prst="rect">
            <a:avLst/>
          </a:prstGeom>
          <a:noFill/>
          <a:ln w="9525">
            <a:noFill/>
            <a:miter lim="800000"/>
            <a:headEnd/>
            <a:tailEnd/>
          </a:ln>
        </p:spPr>
        <p:txBody>
          <a:bodyPr/>
          <a:lstStyle/>
          <a:p>
            <a:pPr algn="just">
              <a:spcBef>
                <a:spcPct val="50000"/>
              </a:spcBef>
            </a:pPr>
            <a:r>
              <a:rPr lang="en-GB" sz="900" b="1" noProof="1">
                <a:solidFill>
                  <a:srgbClr val="71798C"/>
                </a:solidFill>
                <a:latin typeface="Calibri" panose="020F0502020204030204" pitchFamily="34" charset="0"/>
                <a:cs typeface="Microsoft Sans Serif" panose="020B0604020202020204" pitchFamily="34" charset="0"/>
              </a:rPr>
              <a:t>© National Composites Centre (NCC). All rights reserved. Confidential and proprietary document. </a:t>
            </a:r>
            <a:r>
              <a:rPr lang="en-GB" sz="900" noProof="1">
                <a:solidFill>
                  <a:srgbClr val="71798C"/>
                </a:solidFill>
                <a:latin typeface="Calibri" panose="020F0502020204030204" pitchFamily="34" charset="0"/>
                <a:cs typeface="Microsoft Sans Serif" panose="020B0604020202020204" pitchFamily="34" charset="0"/>
              </a:rPr>
              <a:t>This document and all information contained herein is the sole property of NCC. No intellectual property rights are granted by the delivery of this document or the disclosure of its content. This document shall not be reproduced or disclosed to a third party without the express written consent of NCC. This document and its content shall not be used for any purpose other than that for which it is supplied. The statements made herein do not constitute an offer. They are based on the mentioned assumptions and are expressed in good faith. </a:t>
            </a:r>
            <a:endParaRPr lang="en-GB" sz="900" b="1" noProof="1">
              <a:solidFill>
                <a:srgbClr val="71798C"/>
              </a:solidFill>
              <a:latin typeface="Calibri" panose="020F0502020204030204" pitchFamily="34" charset="0"/>
              <a:cs typeface="Microsoft Sans Serif" panose="020B0604020202020204" pitchFamily="34" charset="0"/>
            </a:endParaRPr>
          </a:p>
        </p:txBody>
      </p:sp>
      <p:pic>
        <p:nvPicPr>
          <p:cNvPr id="31" name="Picture 9"/>
          <p:cNvPicPr>
            <a:picLocks noChangeAspect="1" noChangeArrowheads="1"/>
          </p:cNvPicPr>
          <p:nvPr userDrawn="1"/>
        </p:nvPicPr>
        <p:blipFill rotWithShape="1">
          <a:blip r:embed="rId2" cstate="print"/>
          <a:srcRect r="44916"/>
          <a:stretch/>
        </p:blipFill>
        <p:spPr bwMode="auto">
          <a:xfrm>
            <a:off x="3051023" y="5176103"/>
            <a:ext cx="1283472" cy="386097"/>
          </a:xfrm>
          <a:prstGeom prst="rect">
            <a:avLst/>
          </a:prstGeom>
          <a:noFill/>
          <a:ln w="9525">
            <a:noFill/>
            <a:miter lim="800000"/>
            <a:headEnd/>
            <a:tailEnd/>
          </a:ln>
        </p:spPr>
      </p:pic>
      <p:pic>
        <p:nvPicPr>
          <p:cNvPr id="32"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576430" y="5223273"/>
            <a:ext cx="1444269" cy="278289"/>
          </a:xfrm>
          <a:prstGeom prst="rect">
            <a:avLst/>
          </a:prstGeom>
          <a:noFill/>
          <a:ln w="9525">
            <a:noFill/>
            <a:miter lim="800000"/>
            <a:headEnd/>
            <a:tailEnd/>
          </a:ln>
        </p:spPr>
      </p:pic>
      <p:pic>
        <p:nvPicPr>
          <p:cNvPr id="33" name="Picture 32"/>
          <p:cNvPicPr>
            <a:picLocks noChangeAspect="1" noChangeArrowheads="1"/>
          </p:cNvPicPr>
          <p:nvPr userDrawn="1"/>
        </p:nvPicPr>
        <p:blipFill>
          <a:blip r:embed="rId4" cstate="print"/>
          <a:srcRect/>
          <a:stretch>
            <a:fillRect/>
          </a:stretch>
        </p:blipFill>
        <p:spPr bwMode="auto">
          <a:xfrm>
            <a:off x="4800462" y="5090828"/>
            <a:ext cx="1310001" cy="491250"/>
          </a:xfrm>
          <a:prstGeom prst="rect">
            <a:avLst/>
          </a:prstGeom>
          <a:noFill/>
          <a:ln w="9525">
            <a:noFill/>
            <a:miter lim="800000"/>
            <a:headEnd/>
            <a:tailEnd/>
          </a:ln>
        </p:spPr>
      </p:pic>
      <p:pic>
        <p:nvPicPr>
          <p:cNvPr id="34"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393220" y="5106530"/>
            <a:ext cx="1191836" cy="5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72447" y="4993905"/>
            <a:ext cx="7127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descr="X:\NCC Branding &amp; Stakeholder Logos\2 Stakeholder Logos\1 QinetiQ\QinetiQ-logo.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486666" y="5180584"/>
            <a:ext cx="1219815" cy="33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04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4057720770"/>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1405604686"/>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2732358381"/>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1938523533"/>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60000" y="1691900"/>
            <a:ext cx="11473200" cy="439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0"/>
          </p:nvPr>
        </p:nvSpPr>
        <p:spPr bwMode="gray"/>
        <p:txBody>
          <a:bodyPr/>
          <a:lstStyle/>
          <a:p>
            <a:r>
              <a:rPr lang="en-GB" dirty="0"/>
              <a:t>Page </a:t>
            </a:r>
            <a:fld id="{424F8EC1-6807-4842-B86A-A29A659E6213}" type="slidenum">
              <a:rPr lang="en-GB" smtClean="0"/>
              <a:pPr/>
              <a:t>‹#›</a:t>
            </a:fld>
            <a:endParaRPr lang="en-GB" dirty="0"/>
          </a:p>
        </p:txBody>
      </p:sp>
      <p:sp>
        <p:nvSpPr>
          <p:cNvPr id="4" name="Title 3"/>
          <p:cNvSpPr>
            <a:spLocks noGrp="1"/>
          </p:cNvSpPr>
          <p:nvPr>
            <p:ph type="title"/>
          </p:nvPr>
        </p:nvSpPr>
        <p:spPr bwMode="gray"/>
        <p:txBody>
          <a:bodyPr/>
          <a:lstStyle>
            <a:lvl1pPr>
              <a:defRPr>
                <a:solidFill>
                  <a:schemeClr val="accent1"/>
                </a:solidFill>
              </a:defRPr>
            </a:lvl1pPr>
          </a:lstStyle>
          <a:p>
            <a:r>
              <a:rPr lang="en-US" smtClean="0"/>
              <a:t>Click to edit Master title style</a:t>
            </a:r>
            <a:endParaRPr lang="en-GB" dirty="0"/>
          </a:p>
        </p:txBody>
      </p:sp>
      <p:sp>
        <p:nvSpPr>
          <p:cNvPr id="5" name="Date Placeholder 4"/>
          <p:cNvSpPr>
            <a:spLocks noGrp="1"/>
          </p:cNvSpPr>
          <p:nvPr>
            <p:ph type="dt" sz="half" idx="11"/>
          </p:nvPr>
        </p:nvSpPr>
        <p:spPr bwMode="gray"/>
        <p:txBody>
          <a:bodyPr/>
          <a:lstStyle/>
          <a:p>
            <a:r>
              <a:rPr lang="en-GB" dirty="0"/>
              <a:t>Insert date text (see Instructions)</a:t>
            </a:r>
          </a:p>
        </p:txBody>
      </p:sp>
      <p:sp>
        <p:nvSpPr>
          <p:cNvPr id="8" name="Footer Placeholder 7"/>
          <p:cNvSpPr>
            <a:spLocks noGrp="1"/>
          </p:cNvSpPr>
          <p:nvPr>
            <p:ph type="ftr" sz="quarter" idx="12"/>
          </p:nvPr>
        </p:nvSpPr>
        <p:spPr bwMode="gray"/>
        <p:txBody>
          <a:bodyPr/>
          <a:lstStyle/>
          <a:p>
            <a:r>
              <a:rPr lang="en-GB" dirty="0"/>
              <a:t>Version ##</a:t>
            </a:r>
          </a:p>
        </p:txBody>
      </p:sp>
    </p:spTree>
    <p:extLst>
      <p:ext uri="{BB962C8B-B14F-4D97-AF65-F5344CB8AC3E}">
        <p14:creationId xmlns:p14="http://schemas.microsoft.com/office/powerpoint/2010/main" val="26962018"/>
      </p:ext>
    </p:extLst>
  </p:cSld>
  <p:clrMapOvr>
    <a:masterClrMapping/>
  </p:clrMapOvr>
  <p:extLst mod="1">
    <p:ext uri="{DCECCB84-F9BA-43D5-87BE-67443E8EF086}">
      <p15:sldGuideLst xmlns:p15="http://schemas.microsoft.com/office/powerpoint/2012/main">
        <p15:guide id="1" orient="horz" pos="1065">
          <p15:clr>
            <a:srgbClr val="A4A3A4"/>
          </p15:clr>
        </p15:guide>
        <p15:guide id="2" pos="7454">
          <p15:clr>
            <a:srgbClr val="A4A3A4"/>
          </p15:clr>
        </p15:guide>
        <p15:guide id="3" orient="horz" pos="840">
          <p15:clr>
            <a:srgbClr val="A4A3A4"/>
          </p15:clr>
        </p15:guide>
        <p15:guide id="4" orient="horz" pos="362">
          <p15:clr>
            <a:srgbClr val="A4A3A4"/>
          </p15:clr>
        </p15:guide>
        <p15:guide id="5" orient="horz" pos="3833">
          <p15:clr>
            <a:srgbClr val="A4A3A4"/>
          </p15:clr>
        </p15:guide>
        <p15:guide id="6" pos="227">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0"/>
            <a:ext cx="12192000" cy="215900"/>
          </a:xfrm>
          <a:prstGeom prst="rect">
            <a:avLst/>
          </a:prstGeom>
          <a:gradFill flip="none" rotWithShape="1">
            <a:gsLst>
              <a:gs pos="0">
                <a:schemeClr val="accent1">
                  <a:lumMod val="75000"/>
                </a:schemeClr>
              </a:gs>
              <a:gs pos="50000">
                <a:schemeClr val="accent1">
                  <a:lumMod val="60000"/>
                  <a:lumOff val="40000"/>
                </a:schemeClr>
              </a:gs>
              <a:gs pos="100000">
                <a:schemeClr val="accent1">
                  <a:lumMod val="75000"/>
                </a:schemeClr>
              </a:gs>
            </a:gsLst>
            <a:lin ang="10800000" scaled="1"/>
            <a:tileRect/>
          </a:gradFill>
          <a:ln>
            <a:noFill/>
          </a:ln>
          <a:effectLst>
            <a:outerShdw blurRad="50800" dist="38100" dir="5400000" algn="t" rotWithShape="0">
              <a:srgbClr val="71798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a:solidFill>
                <a:srgbClr val="FFFFFF"/>
              </a:solidFill>
              <a:latin typeface="Microsoft Sans Serif" panose="020B0604020202020204" pitchFamily="34" charset="0"/>
              <a:cs typeface="Microsoft Sans Serif" panose="020B0604020202020204" pitchFamily="34" charset="0"/>
            </a:endParaRPr>
          </a:p>
        </p:txBody>
      </p:sp>
      <p:sp>
        <p:nvSpPr>
          <p:cNvPr id="9" name="Text Box 33"/>
          <p:cNvSpPr txBox="1">
            <a:spLocks noChangeArrowheads="1"/>
          </p:cNvSpPr>
          <p:nvPr/>
        </p:nvSpPr>
        <p:spPr bwMode="auto">
          <a:xfrm>
            <a:off x="8499170" y="6712577"/>
            <a:ext cx="3538161" cy="123111"/>
          </a:xfrm>
          <a:prstGeom prst="rect">
            <a:avLst/>
          </a:prstGeom>
          <a:noFill/>
          <a:ln w="9525">
            <a:noFill/>
            <a:miter lim="800000"/>
            <a:headEnd/>
            <a:tailEnd/>
          </a:ln>
          <a:effectLst/>
        </p:spPr>
        <p:txBody>
          <a:bodyPr wrap="square" lIns="0" tIns="0" anchor="ctr">
            <a:spAutoFit/>
          </a:bodyPr>
          <a:lstStyle/>
          <a:p>
            <a:pPr>
              <a:defRPr/>
            </a:pPr>
            <a:r>
              <a:rPr lang="en-GB" sz="500" noProof="1">
                <a:solidFill>
                  <a:srgbClr val="71798C"/>
                </a:solidFill>
                <a:latin typeface="Calibri" panose="020F0502020204030204" pitchFamily="34" charset="0"/>
                <a:cs typeface="Microsoft Sans Serif" panose="020B0604020202020204" pitchFamily="34" charset="0"/>
              </a:rPr>
              <a:t>© National Composites Centre. All rights reserved. Confidential and proprietary document. Parent PowerPoint </a:t>
            </a:r>
            <a:r>
              <a:rPr lang="en-GB" sz="500" noProof="1" smtClean="0">
                <a:solidFill>
                  <a:srgbClr val="71798C"/>
                </a:solidFill>
                <a:latin typeface="Calibri" panose="020F0502020204030204" pitchFamily="34" charset="0"/>
                <a:cs typeface="Microsoft Sans Serif" panose="020B0604020202020204" pitchFamily="34" charset="0"/>
              </a:rPr>
              <a:t>Widescreen Template</a:t>
            </a:r>
            <a:endParaRPr lang="en-GB" sz="500" noProof="1">
              <a:solidFill>
                <a:srgbClr val="71798C"/>
              </a:solidFill>
              <a:latin typeface="Calibri" panose="020F0502020204030204" pitchFamily="34" charset="0"/>
              <a:cs typeface="Microsoft Sans Serif" panose="020B0604020202020204" pitchFamily="34" charset="0"/>
            </a:endParaRPr>
          </a:p>
        </p:txBody>
      </p:sp>
      <p:pic>
        <p:nvPicPr>
          <p:cNvPr id="10" name="Picture 9" descr="NCC_withstrap_AW_RGB"/>
          <p:cNvPicPr/>
          <p:nvPr userDrawn="1"/>
        </p:nvPicPr>
        <p:blipFill>
          <a:blip r:embed="rId31" cstate="print"/>
          <a:srcRect l="4386" t="7997" b="32348"/>
          <a:stretch>
            <a:fillRect/>
          </a:stretch>
        </p:blipFill>
        <p:spPr bwMode="auto">
          <a:xfrm>
            <a:off x="147676" y="6236644"/>
            <a:ext cx="1434284" cy="504724"/>
          </a:xfrm>
          <a:prstGeom prst="rect">
            <a:avLst/>
          </a:prstGeom>
          <a:noFill/>
          <a:ln w="9525">
            <a:noFill/>
            <a:miter lim="800000"/>
            <a:headEnd/>
            <a:tailEnd/>
          </a:ln>
        </p:spPr>
      </p:pic>
      <p:pic>
        <p:nvPicPr>
          <p:cNvPr id="11" name="Picture 2"/>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1163365" y="6365275"/>
            <a:ext cx="792088" cy="24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807597"/>
      </p:ext>
    </p:extLst>
  </p:cSld>
  <p:clrMap bg1="lt1" tx1="dk1" bg2="lt2" tx2="dk2" accent1="accent1" accent2="accent2" accent3="accent3" accent4="accent4" accent5="accent5" accent6="accent6" hlink="hlink" folHlink="folHlink"/>
  <p:sldLayoutIdLst>
    <p:sldLayoutId id="2147483687" r:id="rId1"/>
    <p:sldLayoutId id="2147483692" r:id="rId2"/>
    <p:sldLayoutId id="2147483706" r:id="rId3"/>
    <p:sldLayoutId id="2147483694" r:id="rId4"/>
    <p:sldLayoutId id="2147483707" r:id="rId5"/>
    <p:sldLayoutId id="2147483708" r:id="rId6"/>
    <p:sldLayoutId id="2147483709" r:id="rId7"/>
    <p:sldLayoutId id="2147483710" r:id="rId8"/>
    <p:sldLayoutId id="2147483711" r:id="rId9"/>
    <p:sldLayoutId id="2147483713" r:id="rId10"/>
    <p:sldLayoutId id="2147483714" r:id="rId11"/>
    <p:sldLayoutId id="2147483715"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33" r:id="rId24"/>
    <p:sldLayoutId id="2147483734" r:id="rId25"/>
    <p:sldLayoutId id="2147483735" r:id="rId26"/>
    <p:sldLayoutId id="2147483736" r:id="rId27"/>
    <p:sldLayoutId id="2147483737" r:id="rId28"/>
    <p:sldLayoutId id="2147483738" r:id="rId29"/>
  </p:sldLayoutIdLst>
  <p:timing>
    <p:tnLst>
      <p:par>
        <p:cTn id="1" dur="indefinite" restart="never" nodeType="tmRoot"/>
      </p:par>
    </p:tnLst>
  </p:timing>
  <p:hf hdr="0" ftr="0"/>
  <p:txStyles>
    <p:titleStyle>
      <a:lvl1pPr algn="l" rtl="0" eaLnBrk="1" fontAlgn="base" hangingPunct="1">
        <a:lnSpc>
          <a:spcPct val="80000"/>
        </a:lnSpc>
        <a:spcBef>
          <a:spcPct val="0"/>
        </a:spcBef>
        <a:spcAft>
          <a:spcPct val="0"/>
        </a:spcAft>
        <a:defRPr sz="2800" baseline="0">
          <a:solidFill>
            <a:srgbClr val="002060"/>
          </a:solidFill>
          <a:latin typeface="Calibri" panose="020F0502020204030204" pitchFamily="34" charset="0"/>
          <a:ea typeface="+mj-ea"/>
          <a:cs typeface="Microsoft Sans Serif" panose="020B0604020202020204" pitchFamily="34" charset="0"/>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p:titleStyle>
    <p:bodyStyle>
      <a:lvl1pPr marL="190500" indent="-190500" algn="l" rtl="0" eaLnBrk="1" fontAlgn="base" hangingPunct="1">
        <a:spcBef>
          <a:spcPct val="20000"/>
        </a:spcBef>
        <a:spcAft>
          <a:spcPct val="0"/>
        </a:spcAft>
        <a:buSzPct val="120000"/>
        <a:buFont typeface="Wingdings" panose="05000000000000000000" pitchFamily="2" charset="2"/>
        <a:buChar char="§"/>
        <a:defRPr sz="2200">
          <a:solidFill>
            <a:srgbClr val="002060"/>
          </a:solidFill>
          <a:latin typeface="Calibri" panose="020F0502020204030204" pitchFamily="34" charset="0"/>
          <a:ea typeface="+mn-ea"/>
          <a:cs typeface="Microsoft Sans Serif" panose="020B0604020202020204" pitchFamily="34" charset="0"/>
        </a:defRPr>
      </a:lvl1pPr>
      <a:lvl2pPr marL="571500" marR="0" indent="-287338" algn="l" defTabSz="914400" rtl="0" eaLnBrk="1" fontAlgn="base" latinLnBrk="0" hangingPunct="1">
        <a:lnSpc>
          <a:spcPct val="100000"/>
        </a:lnSpc>
        <a:spcBef>
          <a:spcPct val="20000"/>
        </a:spcBef>
        <a:spcAft>
          <a:spcPct val="0"/>
        </a:spcAft>
        <a:buClrTx/>
        <a:buSzPct val="120000"/>
        <a:buFont typeface="Wingdings" panose="05000000000000000000" pitchFamily="2" charset="2"/>
        <a:buChar char="§"/>
        <a:tabLst/>
        <a:defRPr sz="2000" baseline="0">
          <a:solidFill>
            <a:srgbClr val="002060"/>
          </a:solidFill>
          <a:latin typeface="Calibri" panose="020F0502020204030204" pitchFamily="34" charset="0"/>
          <a:cs typeface="Microsoft Sans Serif" panose="020B0604020202020204" pitchFamily="34" charset="0"/>
        </a:defRPr>
      </a:lvl2pPr>
      <a:lvl3pPr marL="701675" indent="0" algn="l" rtl="0" eaLnBrk="1" fontAlgn="base" hangingPunct="1">
        <a:spcBef>
          <a:spcPts val="475"/>
        </a:spcBef>
        <a:spcAft>
          <a:spcPct val="0"/>
        </a:spcAft>
        <a:buSzPct val="120000"/>
        <a:buFont typeface="Wingdings" panose="05000000000000000000" pitchFamily="2" charset="2"/>
        <a:buNone/>
        <a:defRPr sz="2000">
          <a:solidFill>
            <a:srgbClr val="002060"/>
          </a:solidFill>
          <a:latin typeface="Calibri" panose="020F0502020204030204" pitchFamily="34" charset="0"/>
          <a:cs typeface="Microsoft Sans Serif" panose="020B0604020202020204" pitchFamily="34" charset="0"/>
        </a:defRPr>
      </a:lvl3pPr>
      <a:lvl4pPr marL="895350" indent="-352425" algn="l" rtl="0" eaLnBrk="1" fontAlgn="base" hangingPunct="1">
        <a:spcBef>
          <a:spcPts val="438"/>
        </a:spcBef>
        <a:spcAft>
          <a:spcPct val="0"/>
        </a:spcAft>
        <a:buSzPct val="120000"/>
        <a:buFont typeface="Wingdings" panose="05000000000000000000" pitchFamily="2" charset="2"/>
        <a:buChar char="Ø"/>
        <a:defRPr sz="1600">
          <a:solidFill>
            <a:srgbClr val="002060"/>
          </a:solidFill>
          <a:latin typeface="Calibri" panose="020F0502020204030204" pitchFamily="34" charset="0"/>
          <a:cs typeface="Microsoft Sans Serif" panose="020B0604020202020204" pitchFamily="34" charset="0"/>
        </a:defRPr>
      </a:lvl4pPr>
      <a:lvl5pPr marL="895350" indent="-352425" algn="l" rtl="0" eaLnBrk="1" fontAlgn="base" hangingPunct="1">
        <a:spcBef>
          <a:spcPts val="388"/>
        </a:spcBef>
        <a:spcAft>
          <a:spcPct val="0"/>
        </a:spcAft>
        <a:buSzPct val="120000"/>
        <a:buFont typeface="Wingdings" panose="05000000000000000000" pitchFamily="2" charset="2"/>
        <a:buChar char="ü"/>
        <a:defRPr sz="1600" baseline="0">
          <a:solidFill>
            <a:srgbClr val="002060"/>
          </a:solidFill>
          <a:latin typeface="Calibri" panose="020F050202020403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0"/>
            <a:ext cx="12192000" cy="215900"/>
          </a:xfrm>
          <a:prstGeom prst="rect">
            <a:avLst/>
          </a:prstGeom>
          <a:gradFill flip="none" rotWithShape="1">
            <a:gsLst>
              <a:gs pos="0">
                <a:schemeClr val="accent1">
                  <a:lumMod val="75000"/>
                </a:schemeClr>
              </a:gs>
              <a:gs pos="50000">
                <a:schemeClr val="accent1">
                  <a:lumMod val="60000"/>
                  <a:lumOff val="40000"/>
                </a:schemeClr>
              </a:gs>
              <a:gs pos="100000">
                <a:schemeClr val="accent1">
                  <a:lumMod val="75000"/>
                </a:schemeClr>
              </a:gs>
            </a:gsLst>
            <a:lin ang="10800000" scaled="1"/>
            <a:tileRect/>
          </a:gradFill>
          <a:ln>
            <a:noFill/>
          </a:ln>
          <a:effectLst>
            <a:outerShdw blurRad="50800" dist="38100" dir="5400000" algn="t" rotWithShape="0">
              <a:srgbClr val="71798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50000"/>
              </a:spcBef>
              <a:defRPr/>
            </a:pPr>
            <a:endParaRPr lang="en-GB">
              <a:solidFill>
                <a:srgbClr val="FFFFFF"/>
              </a:solidFill>
              <a:latin typeface="Microsoft Sans Serif" panose="020B0604020202020204" pitchFamily="34" charset="0"/>
              <a:cs typeface="Microsoft Sans Serif" panose="020B0604020202020204" pitchFamily="34" charset="0"/>
            </a:endParaRPr>
          </a:p>
        </p:txBody>
      </p:sp>
      <p:sp>
        <p:nvSpPr>
          <p:cNvPr id="9" name="Text Box 33"/>
          <p:cNvSpPr txBox="1">
            <a:spLocks noChangeArrowheads="1"/>
          </p:cNvSpPr>
          <p:nvPr/>
        </p:nvSpPr>
        <p:spPr bwMode="auto">
          <a:xfrm>
            <a:off x="8499170" y="6712577"/>
            <a:ext cx="3538161" cy="123111"/>
          </a:xfrm>
          <a:prstGeom prst="rect">
            <a:avLst/>
          </a:prstGeom>
          <a:noFill/>
          <a:ln w="9525">
            <a:noFill/>
            <a:miter lim="800000"/>
            <a:headEnd/>
            <a:tailEnd/>
          </a:ln>
          <a:effectLst/>
        </p:spPr>
        <p:txBody>
          <a:bodyPr wrap="square" lIns="0" tIns="0" anchor="ctr">
            <a:spAutoFit/>
          </a:bodyPr>
          <a:lstStyle/>
          <a:p>
            <a:pPr>
              <a:defRPr/>
            </a:pPr>
            <a:r>
              <a:rPr lang="en-GB" sz="500" noProof="1">
                <a:solidFill>
                  <a:srgbClr val="71798C"/>
                </a:solidFill>
                <a:latin typeface="Calibri" panose="020F0502020204030204" pitchFamily="34" charset="0"/>
                <a:cs typeface="Microsoft Sans Serif" panose="020B0604020202020204" pitchFamily="34" charset="0"/>
              </a:rPr>
              <a:t>© National Composites Centre. All rights reserved. Confidential and proprietary document. Parent PowerPoint </a:t>
            </a:r>
            <a:r>
              <a:rPr lang="en-GB" sz="500" noProof="1" smtClean="0">
                <a:solidFill>
                  <a:srgbClr val="71798C"/>
                </a:solidFill>
                <a:latin typeface="Calibri" panose="020F0502020204030204" pitchFamily="34" charset="0"/>
                <a:cs typeface="Microsoft Sans Serif" panose="020B0604020202020204" pitchFamily="34" charset="0"/>
              </a:rPr>
              <a:t>Widescreen Template</a:t>
            </a:r>
            <a:endParaRPr lang="en-GB" sz="500" noProof="1">
              <a:solidFill>
                <a:srgbClr val="71798C"/>
              </a:solidFill>
              <a:latin typeface="Calibri" panose="020F0502020204030204" pitchFamily="34" charset="0"/>
              <a:cs typeface="Microsoft Sans Serif" panose="020B0604020202020204" pitchFamily="34" charset="0"/>
            </a:endParaRPr>
          </a:p>
        </p:txBody>
      </p:sp>
      <p:pic>
        <p:nvPicPr>
          <p:cNvPr id="10" name="Picture 9" descr="NCC_withstrap_AW_RGB"/>
          <p:cNvPicPr/>
          <p:nvPr userDrawn="1"/>
        </p:nvPicPr>
        <p:blipFill>
          <a:blip r:embed="rId8" cstate="print"/>
          <a:srcRect l="4386" t="7997" b="32348"/>
          <a:stretch>
            <a:fillRect/>
          </a:stretch>
        </p:blipFill>
        <p:spPr bwMode="auto">
          <a:xfrm>
            <a:off x="147676" y="6236644"/>
            <a:ext cx="1434284" cy="504724"/>
          </a:xfrm>
          <a:prstGeom prst="rect">
            <a:avLst/>
          </a:prstGeom>
          <a:noFill/>
          <a:ln w="9525">
            <a:noFill/>
            <a:miter lim="800000"/>
            <a:headEnd/>
            <a:tailEnd/>
          </a:ln>
        </p:spPr>
      </p:pic>
      <p:pic>
        <p:nvPicPr>
          <p:cNvPr id="11" name="Picture 2"/>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163365" y="6365275"/>
            <a:ext cx="792088" cy="24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36953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1" r:id="rId3"/>
    <p:sldLayoutId id="2147483700" r:id="rId4"/>
    <p:sldLayoutId id="2147483704" r:id="rId5"/>
    <p:sldLayoutId id="2147483705" r:id="rId6"/>
  </p:sldLayoutIdLst>
  <p:timing>
    <p:tnLst>
      <p:par>
        <p:cTn id="1" dur="indefinite" restart="never" nodeType="tmRoot"/>
      </p:par>
    </p:tnLst>
  </p:timing>
  <p:hf hdr="0" ftr="0"/>
  <p:txStyles>
    <p:titleStyle>
      <a:lvl1pPr algn="l" rtl="0" eaLnBrk="1" fontAlgn="base" hangingPunct="1">
        <a:lnSpc>
          <a:spcPct val="80000"/>
        </a:lnSpc>
        <a:spcBef>
          <a:spcPct val="0"/>
        </a:spcBef>
        <a:spcAft>
          <a:spcPct val="0"/>
        </a:spcAft>
        <a:defRPr sz="2800" baseline="0">
          <a:solidFill>
            <a:srgbClr val="002060"/>
          </a:solidFill>
          <a:latin typeface="Calibri" panose="020F0502020204030204" pitchFamily="34" charset="0"/>
          <a:ea typeface="+mj-ea"/>
          <a:cs typeface="Microsoft Sans Serif" panose="020B0604020202020204" pitchFamily="34" charset="0"/>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p:titleStyle>
    <p:bodyStyle>
      <a:lvl1pPr marL="190500" indent="-190500" algn="l" rtl="0" eaLnBrk="1" fontAlgn="base" hangingPunct="1">
        <a:spcBef>
          <a:spcPct val="20000"/>
        </a:spcBef>
        <a:spcAft>
          <a:spcPct val="0"/>
        </a:spcAft>
        <a:buSzPct val="120000"/>
        <a:buFont typeface="Wingdings" panose="05000000000000000000" pitchFamily="2" charset="2"/>
        <a:buChar char="§"/>
        <a:defRPr sz="2200">
          <a:solidFill>
            <a:srgbClr val="002060"/>
          </a:solidFill>
          <a:latin typeface="Calibri" panose="020F0502020204030204" pitchFamily="34" charset="0"/>
          <a:ea typeface="+mn-ea"/>
          <a:cs typeface="Microsoft Sans Serif" panose="020B0604020202020204" pitchFamily="34" charset="0"/>
        </a:defRPr>
      </a:lvl1pPr>
      <a:lvl2pPr marL="571500" marR="0" indent="-287338" algn="l" defTabSz="914400" rtl="0" eaLnBrk="1" fontAlgn="base" latinLnBrk="0" hangingPunct="1">
        <a:lnSpc>
          <a:spcPct val="100000"/>
        </a:lnSpc>
        <a:spcBef>
          <a:spcPct val="20000"/>
        </a:spcBef>
        <a:spcAft>
          <a:spcPct val="0"/>
        </a:spcAft>
        <a:buClrTx/>
        <a:buSzPct val="120000"/>
        <a:buFont typeface="Wingdings" panose="05000000000000000000" pitchFamily="2" charset="2"/>
        <a:buChar char="§"/>
        <a:tabLst/>
        <a:defRPr sz="2000" baseline="0">
          <a:solidFill>
            <a:srgbClr val="002060"/>
          </a:solidFill>
          <a:latin typeface="Calibri" panose="020F0502020204030204" pitchFamily="34" charset="0"/>
          <a:cs typeface="Microsoft Sans Serif" panose="020B0604020202020204" pitchFamily="34" charset="0"/>
        </a:defRPr>
      </a:lvl2pPr>
      <a:lvl3pPr marL="701675" indent="0" algn="l" rtl="0" eaLnBrk="1" fontAlgn="base" hangingPunct="1">
        <a:spcBef>
          <a:spcPts val="475"/>
        </a:spcBef>
        <a:spcAft>
          <a:spcPct val="0"/>
        </a:spcAft>
        <a:buSzPct val="120000"/>
        <a:buFont typeface="Wingdings" panose="05000000000000000000" pitchFamily="2" charset="2"/>
        <a:buNone/>
        <a:defRPr sz="2000">
          <a:solidFill>
            <a:srgbClr val="002060"/>
          </a:solidFill>
          <a:latin typeface="Calibri" panose="020F0502020204030204" pitchFamily="34" charset="0"/>
          <a:cs typeface="Microsoft Sans Serif" panose="020B0604020202020204" pitchFamily="34" charset="0"/>
        </a:defRPr>
      </a:lvl3pPr>
      <a:lvl4pPr marL="895350" indent="-352425" algn="l" rtl="0" eaLnBrk="1" fontAlgn="base" hangingPunct="1">
        <a:spcBef>
          <a:spcPts val="438"/>
        </a:spcBef>
        <a:spcAft>
          <a:spcPct val="0"/>
        </a:spcAft>
        <a:buSzPct val="120000"/>
        <a:buFont typeface="Wingdings" panose="05000000000000000000" pitchFamily="2" charset="2"/>
        <a:buChar char="Ø"/>
        <a:defRPr sz="1600">
          <a:solidFill>
            <a:srgbClr val="002060"/>
          </a:solidFill>
          <a:latin typeface="Calibri" panose="020F0502020204030204" pitchFamily="34" charset="0"/>
          <a:cs typeface="Microsoft Sans Serif" panose="020B0604020202020204" pitchFamily="34" charset="0"/>
        </a:defRPr>
      </a:lvl4pPr>
      <a:lvl5pPr marL="895350" indent="-352425" algn="l" rtl="0" eaLnBrk="1" fontAlgn="base" hangingPunct="1">
        <a:spcBef>
          <a:spcPts val="388"/>
        </a:spcBef>
        <a:spcAft>
          <a:spcPct val="0"/>
        </a:spcAft>
        <a:buSzPct val="120000"/>
        <a:buFont typeface="Wingdings" panose="05000000000000000000" pitchFamily="2" charset="2"/>
        <a:buChar char="ü"/>
        <a:defRPr sz="1600" baseline="0">
          <a:solidFill>
            <a:srgbClr val="002060"/>
          </a:solidFill>
          <a:latin typeface="Calibri" panose="020F050202020403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9.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9.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66.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2.avi"/><Relationship Id="rId7" Type="http://schemas.openxmlformats.org/officeDocument/2006/relationships/slideLayout" Target="../slideLayouts/slideLayout34.xml"/><Relationship Id="rId12" Type="http://schemas.openxmlformats.org/officeDocument/2006/relationships/image" Target="../media/image7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69.png"/><Relationship Id="rId5" Type="http://schemas.microsoft.com/office/2007/relationships/media" Target="../media/media3.avi"/><Relationship Id="rId10" Type="http://schemas.openxmlformats.org/officeDocument/2006/relationships/image" Target="../media/image68.png"/><Relationship Id="rId4" Type="http://schemas.openxmlformats.org/officeDocument/2006/relationships/video" Target="../media/media2.avi"/><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21.xml"/><Relationship Id="rId16" Type="http://schemas.openxmlformats.org/officeDocument/2006/relationships/image" Target="../media/image84.png"/><Relationship Id="rId1" Type="http://schemas.openxmlformats.org/officeDocument/2006/relationships/slideLayout" Target="../slideLayouts/slideLayout3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hyperlink" Target="mailto:giuseppe.dellanno@nccuk.com" TargetMode="External"/><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hyperlink" Target="http://www.nccuk.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7.jpe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Future-proofing UK Composite Manufacturing</a:t>
            </a:r>
            <a:endParaRPr lang="en-GB" dirty="0"/>
          </a:p>
        </p:txBody>
      </p:sp>
      <p:sp>
        <p:nvSpPr>
          <p:cNvPr id="7" name="Text Placeholder 6"/>
          <p:cNvSpPr>
            <a:spLocks noGrp="1"/>
          </p:cNvSpPr>
          <p:nvPr>
            <p:ph type="body" sz="quarter" idx="13"/>
          </p:nvPr>
        </p:nvSpPr>
        <p:spPr/>
        <p:txBody>
          <a:bodyPr/>
          <a:lstStyle/>
          <a:p>
            <a:r>
              <a:rPr lang="en-GB" dirty="0" smtClean="0"/>
              <a:t>Giuseppe Dell’Anno, Chief Engineer</a:t>
            </a:r>
            <a:endParaRPr lang="en-GB" dirty="0"/>
          </a:p>
        </p:txBody>
      </p:sp>
      <p:sp>
        <p:nvSpPr>
          <p:cNvPr id="3" name="Subtitle 2"/>
          <p:cNvSpPr>
            <a:spLocks noGrp="1"/>
          </p:cNvSpPr>
          <p:nvPr>
            <p:ph type="subTitle" idx="1"/>
          </p:nvPr>
        </p:nvSpPr>
        <p:spPr>
          <a:xfrm>
            <a:off x="8971690" y="4350369"/>
            <a:ext cx="3153635" cy="1164606"/>
          </a:xfrm>
        </p:spPr>
        <p:txBody>
          <a:bodyPr/>
          <a:lstStyle/>
          <a:p>
            <a:pPr algn="r"/>
            <a:r>
              <a:rPr lang="en-GB" sz="2000" b="0" dirty="0" smtClean="0"/>
              <a:t>Manufacturing 2075</a:t>
            </a:r>
          </a:p>
          <a:p>
            <a:pPr algn="r"/>
            <a:r>
              <a:rPr lang="en-GB" b="0" dirty="0" smtClean="0"/>
              <a:t>6</a:t>
            </a:r>
            <a:r>
              <a:rPr lang="en-GB" b="0" baseline="30000" dirty="0" smtClean="0"/>
              <a:t>th</a:t>
            </a:r>
            <a:r>
              <a:rPr lang="en-GB" b="0" dirty="0" smtClean="0"/>
              <a:t> December 2017</a:t>
            </a:r>
          </a:p>
          <a:p>
            <a:pPr algn="r"/>
            <a:r>
              <a:rPr lang="en-GB" b="0" dirty="0" smtClean="0"/>
              <a:t>Cranfield University</a:t>
            </a:r>
          </a:p>
          <a:p>
            <a:pPr algn="r"/>
            <a:r>
              <a:rPr lang="en-GB" b="0" dirty="0" smtClean="0"/>
              <a:t>Cranfield</a:t>
            </a:r>
            <a:endParaRPr lang="en-GB" b="0" dirty="0"/>
          </a:p>
        </p:txBody>
      </p:sp>
    </p:spTree>
    <p:extLst>
      <p:ext uri="{BB962C8B-B14F-4D97-AF65-F5344CB8AC3E}">
        <p14:creationId xmlns:p14="http://schemas.microsoft.com/office/powerpoint/2010/main" val="567029447"/>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149" y="1075979"/>
            <a:ext cx="7752184" cy="5355520"/>
          </a:xfrm>
          <a:prstGeom prst="rect">
            <a:avLst/>
          </a:prstGeom>
        </p:spPr>
      </p:pic>
      <p:graphicFrame>
        <p:nvGraphicFramePr>
          <p:cNvPr id="3" name="Content Placeholder 5"/>
          <p:cNvGraphicFramePr>
            <a:graphicFrameLocks/>
          </p:cNvGraphicFramePr>
          <p:nvPr>
            <p:extLst>
              <p:ext uri="{D42A27DB-BD31-4B8C-83A1-F6EECF244321}">
                <p14:modId xmlns:p14="http://schemas.microsoft.com/office/powerpoint/2010/main" val="1366289878"/>
              </p:ext>
            </p:extLst>
          </p:nvPr>
        </p:nvGraphicFramePr>
        <p:xfrm>
          <a:off x="2399749" y="1271245"/>
          <a:ext cx="7264981" cy="4183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p:cNvSpPr txBox="1">
            <a:spLocks/>
          </p:cNvSpPr>
          <p:nvPr/>
        </p:nvSpPr>
        <p:spPr>
          <a:xfrm>
            <a:off x="671026" y="224798"/>
            <a:ext cx="11425269" cy="491181"/>
          </a:xfrm>
          <a:prstGeom prst="rect">
            <a:avLst/>
          </a:prstGeom>
        </p:spPr>
        <p:txBody>
          <a:bodyPr/>
          <a:lstStyle>
            <a:lvl1pPr algn="l" rtl="0" eaLnBrk="1" fontAlgn="base" hangingPunct="1">
              <a:lnSpc>
                <a:spcPct val="80000"/>
              </a:lnSpc>
              <a:spcBef>
                <a:spcPct val="0"/>
              </a:spcBef>
              <a:spcAft>
                <a:spcPct val="0"/>
              </a:spcAft>
              <a:defRPr sz="2800" baseline="0">
                <a:solidFill>
                  <a:srgbClr val="002060"/>
                </a:solidFill>
                <a:latin typeface="Calibri" panose="020F0502020204030204" pitchFamily="34" charset="0"/>
                <a:ea typeface="+mj-ea"/>
                <a:cs typeface="Microsoft Sans Serif" panose="020B0604020202020204" pitchFamily="34" charset="0"/>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a:lstStyle>
          <a:p>
            <a:endParaRPr lang="en-GB" b="1" kern="0" dirty="0"/>
          </a:p>
        </p:txBody>
      </p:sp>
      <p:sp>
        <p:nvSpPr>
          <p:cNvPr id="6" name="Title 5"/>
          <p:cNvSpPr>
            <a:spLocks noGrp="1"/>
          </p:cNvSpPr>
          <p:nvPr>
            <p:ph type="title"/>
          </p:nvPr>
        </p:nvSpPr>
        <p:spPr/>
        <p:txBody>
          <a:bodyPr/>
          <a:lstStyle/>
          <a:p>
            <a:r>
              <a:rPr lang="en-GB" dirty="0"/>
              <a:t>Digital </a:t>
            </a:r>
            <a:r>
              <a:rPr lang="en-GB" dirty="0" smtClean="0"/>
              <a:t>for </a:t>
            </a:r>
            <a:r>
              <a:rPr lang="en-GB" dirty="0"/>
              <a:t>Composites</a:t>
            </a:r>
            <a:br>
              <a:rPr lang="en-GB" dirty="0"/>
            </a:br>
            <a:endParaRPr lang="en-GB" dirty="0"/>
          </a:p>
        </p:txBody>
      </p:sp>
    </p:spTree>
    <p:extLst>
      <p:ext uri="{BB962C8B-B14F-4D97-AF65-F5344CB8AC3E}">
        <p14:creationId xmlns:p14="http://schemas.microsoft.com/office/powerpoint/2010/main" val="17893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3ED6F4D8-1302-4E18-A852-81A3556F94B7}"/>
                                            </p:graphicEl>
                                          </p:spTgt>
                                        </p:tgtEl>
                                        <p:attrNameLst>
                                          <p:attrName>style.visibility</p:attrName>
                                        </p:attrNameLst>
                                      </p:cBhvr>
                                      <p:to>
                                        <p:strVal val="visible"/>
                                      </p:to>
                                    </p:set>
                                    <p:anim calcmode="lin" valueType="num">
                                      <p:cBhvr>
                                        <p:cTn id="7" dur="500" fill="hold"/>
                                        <p:tgtEl>
                                          <p:spTgt spid="3">
                                            <p:graphicEl>
                                              <a:dgm id="{3ED6F4D8-1302-4E18-A852-81A3556F94B7}"/>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3ED6F4D8-1302-4E18-A852-81A3556F94B7}"/>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3ED6F4D8-1302-4E18-A852-81A3556F94B7}"/>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graphicEl>
                                              <a:dgm id="{43F89C60-3408-4CE4-A482-C79A4AB195E8}"/>
                                            </p:graphicEl>
                                          </p:spTgt>
                                        </p:tgtEl>
                                        <p:attrNameLst>
                                          <p:attrName>style.visibility</p:attrName>
                                        </p:attrNameLst>
                                      </p:cBhvr>
                                      <p:to>
                                        <p:strVal val="visible"/>
                                      </p:to>
                                    </p:set>
                                    <p:anim calcmode="lin" valueType="num">
                                      <p:cBhvr>
                                        <p:cTn id="13" dur="500" fill="hold"/>
                                        <p:tgtEl>
                                          <p:spTgt spid="3">
                                            <p:graphicEl>
                                              <a:dgm id="{43F89C60-3408-4CE4-A482-C79A4AB195E8}"/>
                                            </p:graphicEl>
                                          </p:spTgt>
                                        </p:tgtEl>
                                        <p:attrNameLst>
                                          <p:attrName>ppt_w</p:attrName>
                                        </p:attrNameLst>
                                      </p:cBhvr>
                                      <p:tavLst>
                                        <p:tav tm="0">
                                          <p:val>
                                            <p:fltVal val="0"/>
                                          </p:val>
                                        </p:tav>
                                        <p:tav tm="100000">
                                          <p:val>
                                            <p:strVal val="#ppt_w"/>
                                          </p:val>
                                        </p:tav>
                                      </p:tavLst>
                                    </p:anim>
                                    <p:anim calcmode="lin" valueType="num">
                                      <p:cBhvr>
                                        <p:cTn id="14" dur="500" fill="hold"/>
                                        <p:tgtEl>
                                          <p:spTgt spid="3">
                                            <p:graphicEl>
                                              <a:dgm id="{43F89C60-3408-4CE4-A482-C79A4AB195E8}"/>
                                            </p:graphicEl>
                                          </p:spTgt>
                                        </p:tgtEl>
                                        <p:attrNameLst>
                                          <p:attrName>ppt_h</p:attrName>
                                        </p:attrNameLst>
                                      </p:cBhvr>
                                      <p:tavLst>
                                        <p:tav tm="0">
                                          <p:val>
                                            <p:fltVal val="0"/>
                                          </p:val>
                                        </p:tav>
                                        <p:tav tm="100000">
                                          <p:val>
                                            <p:strVal val="#ppt_h"/>
                                          </p:val>
                                        </p:tav>
                                      </p:tavLst>
                                    </p:anim>
                                    <p:animEffect transition="in" filter="fade">
                                      <p:cBhvr>
                                        <p:cTn id="15" dur="500"/>
                                        <p:tgtEl>
                                          <p:spTgt spid="3">
                                            <p:graphicEl>
                                              <a:dgm id="{43F89C60-3408-4CE4-A482-C79A4AB195E8}"/>
                                            </p:graphic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graphicEl>
                                              <a:dgm id="{C592B7DA-2543-4AFF-9DA4-B52706C98B8E}"/>
                                            </p:graphicEl>
                                          </p:spTgt>
                                        </p:tgtEl>
                                        <p:attrNameLst>
                                          <p:attrName>style.visibility</p:attrName>
                                        </p:attrNameLst>
                                      </p:cBhvr>
                                      <p:to>
                                        <p:strVal val="visible"/>
                                      </p:to>
                                    </p:set>
                                    <p:anim calcmode="lin" valueType="num">
                                      <p:cBhvr>
                                        <p:cTn id="19" dur="500" fill="hold"/>
                                        <p:tgtEl>
                                          <p:spTgt spid="3">
                                            <p:graphicEl>
                                              <a:dgm id="{C592B7DA-2543-4AFF-9DA4-B52706C98B8E}"/>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C592B7DA-2543-4AFF-9DA4-B52706C98B8E}"/>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C592B7DA-2543-4AFF-9DA4-B52706C98B8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149" y="1075979"/>
            <a:ext cx="7752184" cy="5355520"/>
          </a:xfrm>
          <a:prstGeom prst="rect">
            <a:avLst/>
          </a:prstGeom>
        </p:spPr>
      </p:pic>
      <p:graphicFrame>
        <p:nvGraphicFramePr>
          <p:cNvPr id="3" name="Content Placeholder 5"/>
          <p:cNvGraphicFramePr>
            <a:graphicFrameLocks/>
          </p:cNvGraphicFramePr>
          <p:nvPr>
            <p:extLst>
              <p:ext uri="{D42A27DB-BD31-4B8C-83A1-F6EECF244321}">
                <p14:modId xmlns:p14="http://schemas.microsoft.com/office/powerpoint/2010/main" val="3391678868"/>
              </p:ext>
            </p:extLst>
          </p:nvPr>
        </p:nvGraphicFramePr>
        <p:xfrm>
          <a:off x="2399749" y="1271245"/>
          <a:ext cx="7264981" cy="4183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p:cNvSpPr txBox="1">
            <a:spLocks/>
          </p:cNvSpPr>
          <p:nvPr/>
        </p:nvSpPr>
        <p:spPr>
          <a:xfrm>
            <a:off x="671026" y="224798"/>
            <a:ext cx="11425269" cy="491181"/>
          </a:xfrm>
          <a:prstGeom prst="rect">
            <a:avLst/>
          </a:prstGeom>
        </p:spPr>
        <p:txBody>
          <a:bodyPr/>
          <a:lstStyle>
            <a:lvl1pPr algn="l" rtl="0" eaLnBrk="1" fontAlgn="base" hangingPunct="1">
              <a:lnSpc>
                <a:spcPct val="80000"/>
              </a:lnSpc>
              <a:spcBef>
                <a:spcPct val="0"/>
              </a:spcBef>
              <a:spcAft>
                <a:spcPct val="0"/>
              </a:spcAft>
              <a:defRPr sz="2800" baseline="0">
                <a:solidFill>
                  <a:srgbClr val="002060"/>
                </a:solidFill>
                <a:latin typeface="Calibri" panose="020F0502020204030204" pitchFamily="34" charset="0"/>
                <a:ea typeface="+mj-ea"/>
                <a:cs typeface="Microsoft Sans Serif" panose="020B0604020202020204" pitchFamily="34" charset="0"/>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a:lstStyle>
          <a:p>
            <a:endParaRPr lang="en-GB" b="1" kern="0" dirty="0"/>
          </a:p>
        </p:txBody>
      </p:sp>
      <p:sp>
        <p:nvSpPr>
          <p:cNvPr id="6" name="Title 5"/>
          <p:cNvSpPr>
            <a:spLocks noGrp="1"/>
          </p:cNvSpPr>
          <p:nvPr>
            <p:ph type="title"/>
          </p:nvPr>
        </p:nvSpPr>
        <p:spPr/>
        <p:txBody>
          <a:bodyPr/>
          <a:lstStyle/>
          <a:p>
            <a:r>
              <a:rPr lang="en-GB" dirty="0"/>
              <a:t>Digital </a:t>
            </a:r>
            <a:r>
              <a:rPr lang="en-GB" dirty="0" smtClean="0"/>
              <a:t>for </a:t>
            </a:r>
            <a:r>
              <a:rPr lang="en-GB" dirty="0"/>
              <a:t>Composites</a:t>
            </a:r>
            <a:br>
              <a:rPr lang="en-GB" dirty="0"/>
            </a:br>
            <a:endParaRPr lang="en-GB" dirty="0"/>
          </a:p>
        </p:txBody>
      </p:sp>
      <p:sp>
        <p:nvSpPr>
          <p:cNvPr id="4" name="TextBox 3"/>
          <p:cNvSpPr txBox="1"/>
          <p:nvPr/>
        </p:nvSpPr>
        <p:spPr bwMode="auto">
          <a:xfrm rot="5400000">
            <a:off x="9422074" y="3556153"/>
            <a:ext cx="1573533" cy="395173"/>
          </a:xfrm>
          <a:prstGeom prst="rect">
            <a:avLst/>
          </a:prstGeom>
          <a:noFill/>
          <a:ln w="9525">
            <a:noFill/>
            <a:miter lim="800000"/>
            <a:headEnd/>
            <a:tailEnd/>
          </a:ln>
          <a:effectLst/>
        </p:spPr>
        <p:txBody>
          <a:bodyPr vert="horz" wrap="non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400" kern="0" dirty="0" smtClean="0">
                <a:solidFill>
                  <a:schemeClr val="accent1">
                    <a:lumMod val="75000"/>
                  </a:schemeClr>
                </a:solidFill>
                <a:latin typeface="Calibri" panose="020F0502020204030204" pitchFamily="34" charset="0"/>
                <a:ea typeface="+mj-ea"/>
                <a:cs typeface="Microsoft Sans Serif" panose="020B0604020202020204" pitchFamily="34" charset="0"/>
              </a:rPr>
              <a:t>NCC Access</a:t>
            </a:r>
          </a:p>
        </p:txBody>
      </p:sp>
      <p:sp>
        <p:nvSpPr>
          <p:cNvPr id="7" name="TextBox 6"/>
          <p:cNvSpPr txBox="1"/>
          <p:nvPr/>
        </p:nvSpPr>
        <p:spPr bwMode="auto">
          <a:xfrm rot="5400000">
            <a:off x="1203149" y="3556153"/>
            <a:ext cx="1334686" cy="395173"/>
          </a:xfrm>
          <a:prstGeom prst="rect">
            <a:avLst/>
          </a:prstGeom>
          <a:noFill/>
          <a:ln w="9525">
            <a:noFill/>
            <a:miter lim="800000"/>
            <a:headEnd/>
            <a:tailEnd/>
          </a:ln>
          <a:effectLst/>
        </p:spPr>
        <p:txBody>
          <a:bodyPr vert="horz" wrap="non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400" kern="0" dirty="0" smtClean="0">
                <a:solidFill>
                  <a:schemeClr val="accent2"/>
                </a:solidFill>
                <a:latin typeface="Calibri" panose="020F0502020204030204" pitchFamily="34" charset="0"/>
                <a:ea typeface="+mj-ea"/>
                <a:cs typeface="Microsoft Sans Serif" panose="020B0604020202020204" pitchFamily="34" charset="0"/>
              </a:rPr>
              <a:t>NCC Lead</a:t>
            </a:r>
          </a:p>
        </p:txBody>
      </p:sp>
    </p:spTree>
    <p:extLst>
      <p:ext uri="{BB962C8B-B14F-4D97-AF65-F5344CB8AC3E}">
        <p14:creationId xmlns:p14="http://schemas.microsoft.com/office/powerpoint/2010/main" val="4002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258" y="3412331"/>
            <a:ext cx="4026062" cy="28339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9258" y="664200"/>
            <a:ext cx="4026062" cy="2576681"/>
          </a:xfrm>
          <a:prstGeom prst="rect">
            <a:avLst/>
          </a:prstGeom>
        </p:spPr>
      </p:pic>
      <p:sp>
        <p:nvSpPr>
          <p:cNvPr id="9" name="Title 8"/>
          <p:cNvSpPr>
            <a:spLocks noGrp="1"/>
          </p:cNvSpPr>
          <p:nvPr>
            <p:ph type="title"/>
          </p:nvPr>
        </p:nvSpPr>
        <p:spPr/>
        <p:txBody>
          <a:bodyPr/>
          <a:lstStyle/>
          <a:p>
            <a:r>
              <a:rPr lang="en-GB" dirty="0"/>
              <a:t>What is Industry 4.0? Why should we be interested</a:t>
            </a:r>
            <a:r>
              <a:rPr lang="en-GB" dirty="0" smtClean="0"/>
              <a:t>?</a:t>
            </a:r>
            <a:endParaRPr lang="en-GB" dirty="0"/>
          </a:p>
        </p:txBody>
      </p:sp>
      <p:sp>
        <p:nvSpPr>
          <p:cNvPr id="10" name="Content Placeholder 9"/>
          <p:cNvSpPr>
            <a:spLocks noGrp="1"/>
          </p:cNvSpPr>
          <p:nvPr>
            <p:ph idx="1"/>
          </p:nvPr>
        </p:nvSpPr>
        <p:spPr>
          <a:xfrm>
            <a:off x="336551" y="1124744"/>
            <a:ext cx="7336458" cy="4995069"/>
          </a:xfrm>
        </p:spPr>
        <p:txBody>
          <a:bodyPr/>
          <a:lstStyle/>
          <a:p>
            <a:pPr marL="0" indent="0">
              <a:buNone/>
            </a:pPr>
            <a:r>
              <a:rPr lang="en-GB" dirty="0"/>
              <a:t>What?</a:t>
            </a:r>
          </a:p>
          <a:p>
            <a:r>
              <a:rPr lang="en-GB" dirty="0"/>
              <a:t>Industry 4.0 </a:t>
            </a:r>
            <a:r>
              <a:rPr lang="en-GB" dirty="0" smtClean="0"/>
              <a:t>identifies the </a:t>
            </a:r>
            <a:r>
              <a:rPr lang="en-GB" dirty="0"/>
              <a:t>current trend of automation and data exchange in manufacturing </a:t>
            </a:r>
            <a:r>
              <a:rPr lang="en-GB" dirty="0" smtClean="0"/>
              <a:t>technologies.</a:t>
            </a:r>
            <a:br>
              <a:rPr lang="en-GB" dirty="0" smtClean="0"/>
            </a:br>
            <a:r>
              <a:rPr lang="en-GB" dirty="0" smtClean="0"/>
              <a:t>It </a:t>
            </a:r>
            <a:r>
              <a:rPr lang="en-GB" dirty="0"/>
              <a:t>defines the use of </a:t>
            </a:r>
            <a:r>
              <a:rPr lang="en-GB" i="1" dirty="0" smtClean="0"/>
              <a:t>Cyber-Physical Systems </a:t>
            </a:r>
            <a:r>
              <a:rPr lang="en-GB" dirty="0"/>
              <a:t>in industry.</a:t>
            </a:r>
          </a:p>
          <a:p>
            <a:endParaRPr lang="en-GB" dirty="0"/>
          </a:p>
          <a:p>
            <a:pPr marL="0" indent="0">
              <a:buNone/>
            </a:pPr>
            <a:r>
              <a:rPr lang="en-GB" dirty="0"/>
              <a:t>Why?</a:t>
            </a:r>
          </a:p>
          <a:p>
            <a:r>
              <a:rPr lang="en-GB" dirty="0" smtClean="0"/>
              <a:t>Provides </a:t>
            </a:r>
            <a:r>
              <a:rPr lang="en-GB" dirty="0"/>
              <a:t>tools </a:t>
            </a:r>
            <a:r>
              <a:rPr lang="en-GB" dirty="0" smtClean="0"/>
              <a:t>to </a:t>
            </a:r>
            <a:r>
              <a:rPr lang="en-GB" dirty="0"/>
              <a:t>digitise the ‘black-art’ aspects of composites</a:t>
            </a:r>
          </a:p>
          <a:p>
            <a:r>
              <a:rPr lang="en-GB" dirty="0"/>
              <a:t>Artificial </a:t>
            </a:r>
            <a:r>
              <a:rPr lang="en-GB" dirty="0" smtClean="0"/>
              <a:t>Intelligence </a:t>
            </a:r>
            <a:r>
              <a:rPr lang="en-GB" dirty="0"/>
              <a:t>can help us learn from and improve our designs and processes</a:t>
            </a:r>
          </a:p>
          <a:p>
            <a:r>
              <a:rPr lang="en-GB" dirty="0"/>
              <a:t>Digitised and intelligent production offers a greater return on investment of </a:t>
            </a:r>
            <a:r>
              <a:rPr lang="en-GB" dirty="0" smtClean="0"/>
              <a:t>knowledge</a:t>
            </a:r>
            <a:endParaRPr lang="en-GB" dirty="0"/>
          </a:p>
        </p:txBody>
      </p:sp>
    </p:spTree>
    <p:extLst>
      <p:ext uri="{BB962C8B-B14F-4D97-AF65-F5344CB8AC3E}">
        <p14:creationId xmlns:p14="http://schemas.microsoft.com/office/powerpoint/2010/main" val="29803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fade">
                                      <p:cBhvr>
                                        <p:cTn id="1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640830" y="3449539"/>
            <a:ext cx="4368266" cy="2336525"/>
          </a:xfrm>
          <a:prstGeom prst="roundRect">
            <a:avLst/>
          </a:prstGeom>
          <a:gradFill>
            <a:gsLst>
              <a:gs pos="0">
                <a:srgbClr val="5A79BC"/>
              </a:gs>
              <a:gs pos="50000">
                <a:srgbClr val="4472C4">
                  <a:shade val="80000"/>
                  <a:hueOff val="0"/>
                  <a:satOff val="0"/>
                  <a:lumOff val="0"/>
                  <a:alphaOff val="0"/>
                  <a:satMod val="110000"/>
                  <a:lumMod val="100000"/>
                  <a:shade val="100000"/>
                </a:srgbClr>
              </a:gs>
              <a:gs pos="100000">
                <a:srgbClr val="4472C4">
                  <a:shade val="80000"/>
                  <a:hueOff val="0"/>
                  <a:satOff val="0"/>
                  <a:lumOff val="0"/>
                  <a:alphaOff val="0"/>
                  <a:lumMod val="99000"/>
                  <a:satMod val="120000"/>
                  <a:shade val="78000"/>
                </a:srgbClr>
              </a:gs>
            </a:gsLst>
            <a:lin ang="5400000" scaled="0"/>
          </a:gradFill>
          <a:ln w="12700" cap="flat" cmpd="sng" algn="ctr">
            <a:solidFill>
              <a:srgbClr val="5B9BD5">
                <a:shade val="50000"/>
              </a:srgbClr>
            </a:solidFill>
            <a:prstDash val="solid"/>
            <a:miter lim="800000"/>
          </a:ln>
          <a:effectLst>
            <a:outerShdw blurRad="57150" dist="19050" dir="5400000" algn="tl" rotWithShape="0">
              <a:prstClr val="black">
                <a:alpha val="63000"/>
              </a:prst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smtClean="0">
                <a:ln>
                  <a:noFill/>
                </a:ln>
                <a:solidFill>
                  <a:prstClr val="white"/>
                </a:solidFill>
                <a:effectLst/>
                <a:uLnTx/>
                <a:uFillTx/>
                <a:latin typeface="Calibri" panose="020F0502020204030204"/>
                <a:ea typeface="+mn-ea"/>
                <a:cs typeface="+mn-cs"/>
              </a:rPr>
              <a:t>Expected benefits</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3200" kern="0" dirty="0" smtClean="0">
                <a:solidFill>
                  <a:prstClr val="white"/>
                </a:solidFill>
                <a:latin typeface="Calibri" panose="020F0502020204030204"/>
              </a:rPr>
              <a:t>Speed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u="none" strike="noStrike" kern="0" cap="none" spc="0" normalizeH="0" baseline="0" noProof="0" dirty="0" smtClean="0">
                <a:ln>
                  <a:noFill/>
                </a:ln>
                <a:solidFill>
                  <a:prstClr val="white"/>
                </a:solidFill>
                <a:effectLst/>
                <a:uLnTx/>
                <a:uFillTx/>
                <a:latin typeface="Calibri" panose="020F0502020204030204"/>
              </a:rPr>
              <a:t>Repeatability</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3200" kern="0" noProof="0" dirty="0" smtClean="0">
                <a:solidFill>
                  <a:prstClr val="white"/>
                </a:solidFill>
                <a:latin typeface="Calibri" panose="020F0502020204030204"/>
              </a:rPr>
              <a:t>Part complexity</a:t>
            </a:r>
            <a:endParaRPr kumimoji="0" lang="en-GB" sz="3200" b="0" u="none" strike="noStrike" kern="0" cap="none" spc="0" normalizeH="0" baseline="0" noProof="0" dirty="0" smtClean="0">
              <a:ln>
                <a:noFill/>
              </a:ln>
              <a:solidFill>
                <a:prstClr val="white"/>
              </a:solidFill>
              <a:effectLst/>
              <a:uLnTx/>
              <a:uFillTx/>
              <a:latin typeface="Calibri" panose="020F0502020204030204"/>
            </a:endParaRPr>
          </a:p>
        </p:txBody>
      </p:sp>
      <p:sp>
        <p:nvSpPr>
          <p:cNvPr id="13" name="Title 12"/>
          <p:cNvSpPr>
            <a:spLocks noGrp="1"/>
          </p:cNvSpPr>
          <p:nvPr>
            <p:ph type="title"/>
          </p:nvPr>
        </p:nvSpPr>
        <p:spPr/>
        <p:txBody>
          <a:bodyPr/>
          <a:lstStyle/>
          <a:p>
            <a:r>
              <a:rPr lang="en-GB" dirty="0"/>
              <a:t>How should we do it</a:t>
            </a:r>
            <a:r>
              <a:rPr lang="en-GB" dirty="0" smtClean="0"/>
              <a:t>?</a:t>
            </a:r>
            <a:endParaRPr lang="en-GB" dirty="0"/>
          </a:p>
        </p:txBody>
      </p:sp>
      <p:sp>
        <p:nvSpPr>
          <p:cNvPr id="14" name="Content Placeholder 13"/>
          <p:cNvSpPr>
            <a:spLocks noGrp="1"/>
          </p:cNvSpPr>
          <p:nvPr>
            <p:ph idx="1"/>
          </p:nvPr>
        </p:nvSpPr>
        <p:spPr>
          <a:xfrm>
            <a:off x="336551" y="1124744"/>
            <a:ext cx="5776014" cy="4995069"/>
          </a:xfrm>
        </p:spPr>
        <p:txBody>
          <a:bodyPr/>
          <a:lstStyle/>
          <a:p>
            <a:pPr marL="0" indent="0">
              <a:buNone/>
            </a:pPr>
            <a:r>
              <a:rPr lang="en-GB" sz="2800" dirty="0"/>
              <a:t>4 Key Enablers</a:t>
            </a:r>
          </a:p>
          <a:p>
            <a:r>
              <a:rPr lang="en-GB" dirty="0"/>
              <a:t>Highly </a:t>
            </a:r>
            <a:r>
              <a:rPr lang="en-GB" u="sng" dirty="0"/>
              <a:t>integrated </a:t>
            </a:r>
            <a:r>
              <a:rPr lang="en-GB" u="sng" dirty="0" smtClean="0"/>
              <a:t>systems</a:t>
            </a:r>
            <a:r>
              <a:rPr lang="en-GB" dirty="0" smtClean="0"/>
              <a:t/>
            </a:r>
            <a:br>
              <a:rPr lang="en-GB" dirty="0" smtClean="0"/>
            </a:br>
            <a:r>
              <a:rPr lang="en-GB" dirty="0" smtClean="0"/>
              <a:t>(enabling </a:t>
            </a:r>
            <a:r>
              <a:rPr lang="en-GB" dirty="0"/>
              <a:t>processes to be customised)</a:t>
            </a:r>
          </a:p>
          <a:p>
            <a:r>
              <a:rPr lang="en-GB" dirty="0"/>
              <a:t>Digital simulation linked to real world processes (</a:t>
            </a:r>
            <a:r>
              <a:rPr lang="en-GB" u="sng" dirty="0"/>
              <a:t>Digital Twin</a:t>
            </a:r>
            <a:r>
              <a:rPr lang="en-GB" dirty="0"/>
              <a:t>)</a:t>
            </a:r>
          </a:p>
          <a:p>
            <a:r>
              <a:rPr lang="en-GB" u="sng" dirty="0"/>
              <a:t>Internet of things </a:t>
            </a:r>
            <a:r>
              <a:rPr lang="en-GB" dirty="0"/>
              <a:t>connecting processes to generate large amounts of data to learn from</a:t>
            </a:r>
          </a:p>
          <a:p>
            <a:r>
              <a:rPr lang="en-GB" u="sng" dirty="0"/>
              <a:t>Artificial Intelligence </a:t>
            </a:r>
            <a:r>
              <a:rPr lang="en-GB" dirty="0"/>
              <a:t>to make decisions </a:t>
            </a:r>
            <a:r>
              <a:rPr lang="en-GB" dirty="0" smtClean="0"/>
              <a:t>automatically</a:t>
            </a:r>
            <a:endParaRPr lang="en-GB" dirty="0"/>
          </a:p>
        </p:txBody>
      </p:sp>
      <p:sp>
        <p:nvSpPr>
          <p:cNvPr id="15" name="Content Placeholder 13"/>
          <p:cNvSpPr txBox="1">
            <a:spLocks/>
          </p:cNvSpPr>
          <p:nvPr/>
        </p:nvSpPr>
        <p:spPr>
          <a:xfrm>
            <a:off x="6112565" y="1128059"/>
            <a:ext cx="5750894" cy="4995069"/>
          </a:xfrm>
          <a:prstGeom prst="rect">
            <a:avLst/>
          </a:prstGeom>
        </p:spPr>
        <p:txBody>
          <a:bodyPr/>
          <a:lstStyle>
            <a:lvl1pPr marL="142875" indent="-142875" algn="l" rtl="0" eaLnBrk="1" fontAlgn="base" hangingPunct="1">
              <a:spcBef>
                <a:spcPct val="20000"/>
              </a:spcBef>
              <a:spcAft>
                <a:spcPct val="0"/>
              </a:spcAft>
              <a:buSzPct val="120000"/>
              <a:buFont typeface="Arial" panose="020B0604020202020204" pitchFamily="34" charset="0"/>
              <a:buChar char="•"/>
              <a:defRPr sz="2200" baseline="0">
                <a:solidFill>
                  <a:srgbClr val="002060"/>
                </a:solidFill>
                <a:latin typeface="Calibri" panose="020F0502020204030204" pitchFamily="34" charset="0"/>
                <a:ea typeface="+mn-ea"/>
                <a:cs typeface="Microsoft Sans Serif" panose="020B0604020202020204" pitchFamily="34" charset="0"/>
              </a:defRPr>
            </a:lvl1pPr>
            <a:lvl2pPr marL="428625" marR="0" indent="-215504"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2000" baseline="0">
                <a:solidFill>
                  <a:srgbClr val="002060"/>
                </a:solidFill>
                <a:latin typeface="Calibri" panose="020F0502020204030204" pitchFamily="34" charset="0"/>
                <a:cs typeface="Microsoft Sans Serif" panose="020B0604020202020204" pitchFamily="34" charset="0"/>
              </a:defRPr>
            </a:lvl2pPr>
            <a:lvl3pPr marL="714375" indent="-188119" algn="l" rtl="0" eaLnBrk="1" fontAlgn="base" hangingPunct="1">
              <a:spcBef>
                <a:spcPts val="475"/>
              </a:spcBef>
              <a:spcAft>
                <a:spcPct val="0"/>
              </a:spcAft>
              <a:buSzPct val="120000"/>
              <a:buFont typeface="Arial" panose="020B0604020202020204" pitchFamily="34" charset="0"/>
              <a:buChar char="•"/>
              <a:defRPr sz="2000">
                <a:solidFill>
                  <a:srgbClr val="002060"/>
                </a:solidFill>
                <a:latin typeface="Calibri" panose="020F0502020204030204" pitchFamily="34" charset="0"/>
                <a:cs typeface="Microsoft Sans Serif" panose="020B0604020202020204" pitchFamily="34" charset="0"/>
              </a:defRPr>
            </a:lvl3pPr>
            <a:lvl4pPr marL="1071563" indent="-214313" algn="l" rtl="0" eaLnBrk="1" fontAlgn="base" hangingPunct="1">
              <a:spcBef>
                <a:spcPts val="438"/>
              </a:spcBef>
              <a:spcAft>
                <a:spcPct val="0"/>
              </a:spcAft>
              <a:buSzPct val="120000"/>
              <a:buFont typeface="Arial" panose="020B0604020202020204" pitchFamily="34" charset="0"/>
              <a:buChar char="•"/>
              <a:defRPr sz="1600">
                <a:solidFill>
                  <a:srgbClr val="002060"/>
                </a:solidFill>
                <a:latin typeface="Calibri" panose="020F0502020204030204" pitchFamily="34" charset="0"/>
                <a:cs typeface="Microsoft Sans Serif" panose="020B0604020202020204" pitchFamily="34" charset="0"/>
              </a:defRPr>
            </a:lvl4pPr>
            <a:lvl5pPr marL="1338263" indent="-214313" algn="l" rtl="0" eaLnBrk="1" fontAlgn="base" hangingPunct="1">
              <a:spcBef>
                <a:spcPts val="388"/>
              </a:spcBef>
              <a:spcAft>
                <a:spcPct val="0"/>
              </a:spcAft>
              <a:buSzPct val="120000"/>
              <a:buFont typeface="Arial" panose="020B0604020202020204" pitchFamily="34" charset="0"/>
              <a:buChar char="•"/>
              <a:defRPr sz="1600" baseline="0">
                <a:solidFill>
                  <a:srgbClr val="002060"/>
                </a:solidFill>
                <a:latin typeface="Calibri" panose="020F050202020403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pPr marL="0" indent="0">
              <a:buNone/>
            </a:pPr>
            <a:r>
              <a:rPr lang="en-GB" sz="2800" kern="0" dirty="0"/>
              <a:t>Challenges</a:t>
            </a:r>
          </a:p>
          <a:p>
            <a:r>
              <a:rPr lang="en-GB" kern="0" dirty="0"/>
              <a:t>Requires accessible industrial IT infrastructure</a:t>
            </a:r>
          </a:p>
          <a:p>
            <a:r>
              <a:rPr lang="en-GB" kern="0" dirty="0"/>
              <a:t>You need composites experts to build and train the digital tools</a:t>
            </a:r>
          </a:p>
        </p:txBody>
      </p:sp>
    </p:spTree>
    <p:extLst>
      <p:ext uri="{BB962C8B-B14F-4D97-AF65-F5344CB8AC3E}">
        <p14:creationId xmlns:p14="http://schemas.microsoft.com/office/powerpoint/2010/main" val="42917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2400" dirty="0" smtClean="0"/>
              <a:t>Composite Technologies Comparison</a:t>
            </a:r>
            <a:endParaRPr lang="en-GB" sz="2400" dirty="0"/>
          </a:p>
        </p:txBody>
      </p:sp>
      <p:graphicFrame>
        <p:nvGraphicFramePr>
          <p:cNvPr id="5" name="Chart 4"/>
          <p:cNvGraphicFramePr>
            <a:graphicFrameLocks/>
          </p:cNvGraphicFramePr>
          <p:nvPr>
            <p:extLst/>
          </p:nvPr>
        </p:nvGraphicFramePr>
        <p:xfrm>
          <a:off x="5738648" y="1300654"/>
          <a:ext cx="5715000" cy="48006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bwMode="auto">
          <a:xfrm>
            <a:off x="6309360" y="2952869"/>
            <a:ext cx="1097280" cy="830997"/>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err="1" smtClean="0">
                <a:solidFill>
                  <a:srgbClr val="FF0000"/>
                </a:solidFill>
                <a:latin typeface="Calibri" panose="020F0502020204030204" pitchFamily="34" charset="0"/>
                <a:ea typeface="+mj-ea"/>
                <a:cs typeface="Microsoft Sans Serif" panose="020B0604020202020204" pitchFamily="34" charset="0"/>
              </a:rPr>
              <a:t>Prepreg</a:t>
            </a:r>
            <a:r>
              <a:rPr lang="en-GB" sz="2000" kern="0" dirty="0" smtClean="0">
                <a:solidFill>
                  <a:srgbClr val="FF0000"/>
                </a:solidFill>
                <a:latin typeface="Calibri" panose="020F0502020204030204" pitchFamily="34" charset="0"/>
                <a:ea typeface="+mj-ea"/>
                <a:cs typeface="Microsoft Sans Serif" panose="020B0604020202020204" pitchFamily="34" charset="0"/>
              </a:rPr>
              <a:t> Hand Layup</a:t>
            </a:r>
          </a:p>
        </p:txBody>
      </p:sp>
      <p:sp>
        <p:nvSpPr>
          <p:cNvPr id="7" name="TextBox 6"/>
          <p:cNvSpPr txBox="1"/>
          <p:nvPr/>
        </p:nvSpPr>
        <p:spPr bwMode="auto">
          <a:xfrm>
            <a:off x="9364980" y="2041779"/>
            <a:ext cx="762000" cy="590931"/>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6">
                    <a:lumMod val="50000"/>
                  </a:schemeClr>
                </a:solidFill>
                <a:latin typeface="Calibri" panose="020F0502020204030204" pitchFamily="34" charset="0"/>
                <a:ea typeface="+mj-ea"/>
                <a:cs typeface="Microsoft Sans Serif" panose="020B0604020202020204" pitchFamily="34" charset="0"/>
              </a:rPr>
              <a:t>Holy Grail</a:t>
            </a:r>
          </a:p>
        </p:txBody>
      </p:sp>
      <p:sp>
        <p:nvSpPr>
          <p:cNvPr id="4" name="Rectangle 3"/>
          <p:cNvSpPr/>
          <p:nvPr/>
        </p:nvSpPr>
        <p:spPr bwMode="auto">
          <a:xfrm>
            <a:off x="5984044" y="1680210"/>
            <a:ext cx="297180" cy="25146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1158612" y="4983777"/>
            <a:ext cx="297180" cy="251460"/>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406640" y="5166953"/>
            <a:ext cx="2201594" cy="934302"/>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rot="16200000">
            <a:off x="4986277" y="3250846"/>
            <a:ext cx="1605374" cy="235041"/>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TextBox 11"/>
          <p:cNvSpPr txBox="1"/>
          <p:nvPr/>
        </p:nvSpPr>
        <p:spPr bwMode="auto">
          <a:xfrm>
            <a:off x="7904809" y="5140794"/>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Repeatability</a:t>
            </a:r>
          </a:p>
        </p:txBody>
      </p:sp>
      <p:sp>
        <p:nvSpPr>
          <p:cNvPr id="13" name="TextBox 12"/>
          <p:cNvSpPr txBox="1"/>
          <p:nvPr/>
        </p:nvSpPr>
        <p:spPr bwMode="auto">
          <a:xfrm rot="16200000">
            <a:off x="5048192" y="3196011"/>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Speed</a:t>
            </a:r>
          </a:p>
        </p:txBody>
      </p:sp>
      <p:cxnSp>
        <p:nvCxnSpPr>
          <p:cNvPr id="15" name="Straight Arrow Connector 14"/>
          <p:cNvCxnSpPr/>
          <p:nvPr/>
        </p:nvCxnSpPr>
        <p:spPr bwMode="auto">
          <a:xfrm>
            <a:off x="6309360" y="4921520"/>
            <a:ext cx="4990660" cy="0"/>
          </a:xfrm>
          <a:prstGeom prst="straightConnector1">
            <a:avLst/>
          </a:prstGeom>
          <a:noFill/>
          <a:ln w="9525" cap="flat" cmpd="sng" algn="ctr">
            <a:solidFill>
              <a:schemeClr val="tx1"/>
            </a:solidFill>
            <a:prstDash val="solid"/>
            <a:round/>
            <a:headEnd type="none" w="lg" len="lg"/>
            <a:tailEnd type="triangle" w="lg" len="lg"/>
          </a:ln>
          <a:effectLst/>
        </p:spPr>
      </p:cxnSp>
      <p:cxnSp>
        <p:nvCxnSpPr>
          <p:cNvPr id="17" name="Straight Arrow Connector 16"/>
          <p:cNvCxnSpPr/>
          <p:nvPr/>
        </p:nvCxnSpPr>
        <p:spPr bwMode="auto">
          <a:xfrm flipV="1">
            <a:off x="6309360" y="1789941"/>
            <a:ext cx="0" cy="3132000"/>
          </a:xfrm>
          <a:prstGeom prst="straightConnector1">
            <a:avLst/>
          </a:prstGeom>
          <a:noFill/>
          <a:ln w="9525" cap="flat" cmpd="sng" algn="ctr">
            <a:solidFill>
              <a:schemeClr val="tx1"/>
            </a:solidFill>
            <a:prstDash val="solid"/>
            <a:round/>
            <a:headEnd type="none" w="lg" len="lg"/>
            <a:tailEnd type="triangle" w="lg" len="lg"/>
          </a:ln>
          <a:effectLst/>
        </p:spPr>
      </p:cxnSp>
      <p:sp>
        <p:nvSpPr>
          <p:cNvPr id="21" name="Content Placeholder 1"/>
          <p:cNvSpPr txBox="1">
            <a:spLocks/>
          </p:cNvSpPr>
          <p:nvPr/>
        </p:nvSpPr>
        <p:spPr>
          <a:xfrm>
            <a:off x="336551" y="1124744"/>
            <a:ext cx="11518900" cy="4995069"/>
          </a:xfrm>
          <a:prstGeom prst="rect">
            <a:avLst/>
          </a:prstGeom>
        </p:spPr>
        <p:txBody>
          <a:bodyPr/>
          <a:lstStyle>
            <a:lvl1pPr marL="142875" indent="-142875" algn="l" rtl="0" eaLnBrk="1" fontAlgn="base" hangingPunct="1">
              <a:spcBef>
                <a:spcPct val="20000"/>
              </a:spcBef>
              <a:spcAft>
                <a:spcPct val="0"/>
              </a:spcAft>
              <a:buSzPct val="120000"/>
              <a:buFont typeface="Arial" panose="020B0604020202020204" pitchFamily="34" charset="0"/>
              <a:buChar char="•"/>
              <a:defRPr sz="2200" baseline="0">
                <a:solidFill>
                  <a:srgbClr val="002060"/>
                </a:solidFill>
                <a:latin typeface="Calibri" panose="020F0502020204030204" pitchFamily="34" charset="0"/>
                <a:ea typeface="+mn-ea"/>
                <a:cs typeface="Microsoft Sans Serif" panose="020B0604020202020204" pitchFamily="34" charset="0"/>
              </a:defRPr>
            </a:lvl1pPr>
            <a:lvl2pPr marL="428625" marR="0" indent="-215504" algn="l" defTabSz="9144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2000" baseline="0">
                <a:solidFill>
                  <a:srgbClr val="002060"/>
                </a:solidFill>
                <a:latin typeface="Calibri" panose="020F0502020204030204" pitchFamily="34" charset="0"/>
                <a:cs typeface="Microsoft Sans Serif" panose="020B0604020202020204" pitchFamily="34" charset="0"/>
              </a:defRPr>
            </a:lvl2pPr>
            <a:lvl3pPr marL="714375" indent="-188119" algn="l" rtl="0" eaLnBrk="1" fontAlgn="base" hangingPunct="1">
              <a:spcBef>
                <a:spcPts val="475"/>
              </a:spcBef>
              <a:spcAft>
                <a:spcPct val="0"/>
              </a:spcAft>
              <a:buSzPct val="120000"/>
              <a:buFont typeface="Arial" panose="020B0604020202020204" pitchFamily="34" charset="0"/>
              <a:buChar char="•"/>
              <a:defRPr sz="2000">
                <a:solidFill>
                  <a:srgbClr val="002060"/>
                </a:solidFill>
                <a:latin typeface="Calibri" panose="020F0502020204030204" pitchFamily="34" charset="0"/>
                <a:cs typeface="Microsoft Sans Serif" panose="020B0604020202020204" pitchFamily="34" charset="0"/>
              </a:defRPr>
            </a:lvl3pPr>
            <a:lvl4pPr marL="1071563" indent="-214313" algn="l" rtl="0" eaLnBrk="1" fontAlgn="base" hangingPunct="1">
              <a:spcBef>
                <a:spcPts val="438"/>
              </a:spcBef>
              <a:spcAft>
                <a:spcPct val="0"/>
              </a:spcAft>
              <a:buSzPct val="120000"/>
              <a:buFont typeface="Arial" panose="020B0604020202020204" pitchFamily="34" charset="0"/>
              <a:buChar char="•"/>
              <a:defRPr sz="1600">
                <a:solidFill>
                  <a:srgbClr val="002060"/>
                </a:solidFill>
                <a:latin typeface="Calibri" panose="020F0502020204030204" pitchFamily="34" charset="0"/>
                <a:cs typeface="Microsoft Sans Serif" panose="020B0604020202020204" pitchFamily="34" charset="0"/>
              </a:defRPr>
            </a:lvl4pPr>
            <a:lvl5pPr marL="1338263" indent="-214313" algn="l" rtl="0" eaLnBrk="1" fontAlgn="base" hangingPunct="1">
              <a:spcBef>
                <a:spcPts val="388"/>
              </a:spcBef>
              <a:spcAft>
                <a:spcPct val="0"/>
              </a:spcAft>
              <a:buSzPct val="120000"/>
              <a:buFont typeface="Arial" panose="020B0604020202020204" pitchFamily="34" charset="0"/>
              <a:buChar char="•"/>
              <a:defRPr sz="1600" baseline="0">
                <a:solidFill>
                  <a:srgbClr val="002060"/>
                </a:solidFill>
                <a:latin typeface="Calibri" panose="020F050202020403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GB" sz="2400" kern="0" dirty="0" err="1" smtClean="0"/>
              <a:t>Prepreg</a:t>
            </a:r>
            <a:r>
              <a:rPr lang="en-GB" sz="2400" kern="0" dirty="0" smtClean="0"/>
              <a:t> hand laminating (baseline)</a:t>
            </a:r>
          </a:p>
          <a:p>
            <a:pPr lvl="1"/>
            <a:r>
              <a:rPr lang="en-GB" sz="2200" kern="0" dirty="0"/>
              <a:t>5 out of 10 in speed</a:t>
            </a:r>
          </a:p>
          <a:p>
            <a:pPr lvl="1"/>
            <a:r>
              <a:rPr lang="en-GB" sz="2200" kern="0" dirty="0"/>
              <a:t>3 out of 10 in repeatability</a:t>
            </a:r>
          </a:p>
          <a:p>
            <a:pPr lvl="1"/>
            <a:r>
              <a:rPr lang="en-GB" sz="2200" kern="0" dirty="0"/>
              <a:t>10 out of 10 design complexity</a:t>
            </a:r>
            <a:br>
              <a:rPr lang="en-GB" sz="2200" kern="0" dirty="0"/>
            </a:br>
            <a:r>
              <a:rPr lang="en-GB" sz="2200" kern="0" dirty="0"/>
              <a:t>(size of the bubble</a:t>
            </a:r>
            <a:r>
              <a:rPr lang="en-GB" sz="2200" kern="0" dirty="0" smtClean="0"/>
              <a:t>)</a:t>
            </a:r>
            <a:endParaRPr lang="en-GB" sz="2200" kern="0" dirty="0"/>
          </a:p>
        </p:txBody>
      </p:sp>
    </p:spTree>
    <p:extLst>
      <p:ext uri="{BB962C8B-B14F-4D97-AF65-F5344CB8AC3E}">
        <p14:creationId xmlns:p14="http://schemas.microsoft.com/office/powerpoint/2010/main" val="39698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1" end="1"/>
                                            </p:txEl>
                                          </p:spTgt>
                                        </p:tgtEl>
                                        <p:attrNameLst>
                                          <p:attrName>style.visibility</p:attrName>
                                        </p:attrNameLst>
                                      </p:cBhvr>
                                      <p:to>
                                        <p:strVal val="visible"/>
                                      </p:to>
                                    </p:set>
                                    <p:animEffect transition="in" filter="fade">
                                      <p:cBhvr>
                                        <p:cTn id="28" dur="500"/>
                                        <p:tgtEl>
                                          <p:spTgt spid="21">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500"/>
                                        <p:tgtEl>
                                          <p:spTgt spid="21">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xEl>
                                              <p:pRg st="3" end="3"/>
                                            </p:txEl>
                                          </p:spTgt>
                                        </p:tgtEl>
                                        <p:attrNameLst>
                                          <p:attrName>style.visibility</p:attrName>
                                        </p:attrNameLst>
                                      </p:cBhvr>
                                      <p:to>
                                        <p:strVal val="visible"/>
                                      </p:to>
                                    </p:set>
                                    <p:animEffect transition="in" filter="fade">
                                      <p:cBhvr>
                                        <p:cTn id="34" dur="500"/>
                                        <p:tgtEl>
                                          <p:spTgt spid="21">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2400" dirty="0" smtClean="0"/>
              <a:t>Composite Technologies Comparison</a:t>
            </a:r>
            <a:endParaRPr lang="en-GB" sz="2400" dirty="0"/>
          </a:p>
        </p:txBody>
      </p:sp>
      <p:sp>
        <p:nvSpPr>
          <p:cNvPr id="2" name="Content Placeholder 1"/>
          <p:cNvSpPr>
            <a:spLocks noGrp="1"/>
          </p:cNvSpPr>
          <p:nvPr>
            <p:ph idx="1"/>
          </p:nvPr>
        </p:nvSpPr>
        <p:spPr/>
        <p:txBody>
          <a:bodyPr/>
          <a:lstStyle/>
          <a:p>
            <a:r>
              <a:rPr lang="en-GB" sz="2400" dirty="0" err="1"/>
              <a:t>Prepreg</a:t>
            </a:r>
            <a:r>
              <a:rPr lang="en-GB" sz="2400" dirty="0"/>
              <a:t> hand laminating (baseline)</a:t>
            </a:r>
          </a:p>
          <a:p>
            <a:r>
              <a:rPr lang="en-GB" sz="2400" dirty="0"/>
              <a:t>Automated Tape Laying</a:t>
            </a:r>
          </a:p>
          <a:p>
            <a:r>
              <a:rPr lang="en-GB" sz="2400" dirty="0"/>
              <a:t>Automated Preforming</a:t>
            </a:r>
          </a:p>
          <a:p>
            <a:r>
              <a:rPr lang="en-GB" sz="2400" dirty="0"/>
              <a:t>Automated Fibre Placement</a:t>
            </a:r>
          </a:p>
          <a:p>
            <a:r>
              <a:rPr lang="en-GB" sz="2400" dirty="0"/>
              <a:t>Braiding</a:t>
            </a:r>
          </a:p>
          <a:p>
            <a:r>
              <a:rPr lang="en-GB" sz="2400" dirty="0"/>
              <a:t>Resin Transfer Moulding</a:t>
            </a:r>
          </a:p>
          <a:p>
            <a:r>
              <a:rPr lang="en-GB" sz="2400" dirty="0"/>
              <a:t>Liquid Resin Infusion</a:t>
            </a:r>
          </a:p>
          <a:p>
            <a:r>
              <a:rPr lang="en-GB" sz="2400" dirty="0"/>
              <a:t>High Pressure RTM</a:t>
            </a:r>
          </a:p>
          <a:p>
            <a:r>
              <a:rPr lang="en-GB" sz="2400" dirty="0"/>
              <a:t>Compression Moulding</a:t>
            </a:r>
          </a:p>
          <a:p>
            <a:r>
              <a:rPr lang="en-GB" sz="2400" dirty="0"/>
              <a:t>Injection </a:t>
            </a:r>
            <a:r>
              <a:rPr lang="en-GB" sz="2400" dirty="0" err="1" smtClean="0"/>
              <a:t>Overmoulding</a:t>
            </a:r>
            <a:endParaRPr lang="en-GB" sz="2400" dirty="0"/>
          </a:p>
        </p:txBody>
      </p:sp>
      <p:graphicFrame>
        <p:nvGraphicFramePr>
          <p:cNvPr id="7" name="Chart 6"/>
          <p:cNvGraphicFramePr>
            <a:graphicFrameLocks/>
          </p:cNvGraphicFramePr>
          <p:nvPr>
            <p:extLst/>
          </p:nvPr>
        </p:nvGraphicFramePr>
        <p:xfrm>
          <a:off x="5525814" y="1476297"/>
          <a:ext cx="6282558" cy="497681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bwMode="auto">
          <a:xfrm>
            <a:off x="6221674" y="2828623"/>
            <a:ext cx="1289867" cy="584775"/>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err="1" smtClean="0">
                <a:solidFill>
                  <a:srgbClr val="FF0000"/>
                </a:solidFill>
                <a:latin typeface="Calibri" panose="020F0502020204030204" pitchFamily="34" charset="0"/>
                <a:ea typeface="+mj-ea"/>
                <a:cs typeface="Microsoft Sans Serif" panose="020B0604020202020204" pitchFamily="34" charset="0"/>
              </a:rPr>
              <a:t>Prepreg</a:t>
            </a:r>
            <a:r>
              <a:rPr lang="en-GB" sz="2000" kern="0" dirty="0" smtClean="0">
                <a:solidFill>
                  <a:srgbClr val="FF0000"/>
                </a:solidFill>
                <a:latin typeface="Calibri" panose="020F0502020204030204" pitchFamily="34" charset="0"/>
                <a:ea typeface="+mj-ea"/>
                <a:cs typeface="Microsoft Sans Serif" panose="020B0604020202020204" pitchFamily="34" charset="0"/>
              </a:rPr>
              <a:t> hand </a:t>
            </a:r>
            <a:r>
              <a:rPr lang="en-GB" sz="2000" kern="0" dirty="0">
                <a:solidFill>
                  <a:srgbClr val="FF0000"/>
                </a:solidFill>
                <a:latin typeface="Calibri" panose="020F0502020204030204" pitchFamily="34" charset="0"/>
                <a:ea typeface="+mj-ea"/>
                <a:cs typeface="Microsoft Sans Serif" panose="020B0604020202020204" pitchFamily="34" charset="0"/>
              </a:rPr>
              <a:t>l</a:t>
            </a:r>
            <a:r>
              <a:rPr lang="en-GB" sz="2000" kern="0" dirty="0" smtClean="0">
                <a:solidFill>
                  <a:srgbClr val="FF0000"/>
                </a:solidFill>
                <a:latin typeface="Calibri" panose="020F0502020204030204" pitchFamily="34" charset="0"/>
                <a:ea typeface="+mj-ea"/>
                <a:cs typeface="Microsoft Sans Serif" panose="020B0604020202020204" pitchFamily="34" charset="0"/>
              </a:rPr>
              <a:t>ayup</a:t>
            </a:r>
          </a:p>
        </p:txBody>
      </p:sp>
      <p:sp>
        <p:nvSpPr>
          <p:cNvPr id="8" name="TextBox 7"/>
          <p:cNvSpPr txBox="1"/>
          <p:nvPr/>
        </p:nvSpPr>
        <p:spPr bwMode="auto">
          <a:xfrm>
            <a:off x="11055068" y="2157370"/>
            <a:ext cx="762000" cy="590931"/>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6">
                    <a:lumMod val="50000"/>
                  </a:schemeClr>
                </a:solidFill>
                <a:latin typeface="Calibri" panose="020F0502020204030204" pitchFamily="34" charset="0"/>
                <a:ea typeface="+mj-ea"/>
                <a:cs typeface="Microsoft Sans Serif" panose="020B0604020202020204" pitchFamily="34" charset="0"/>
              </a:rPr>
              <a:t>Holy Grail</a:t>
            </a:r>
          </a:p>
        </p:txBody>
      </p:sp>
      <p:sp>
        <p:nvSpPr>
          <p:cNvPr id="9" name="TextBox 8"/>
          <p:cNvSpPr txBox="1"/>
          <p:nvPr/>
        </p:nvSpPr>
        <p:spPr bwMode="auto">
          <a:xfrm>
            <a:off x="10582193" y="4091893"/>
            <a:ext cx="718599"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accent3">
                    <a:lumMod val="75000"/>
                  </a:schemeClr>
                </a:solidFill>
                <a:latin typeface="Calibri" panose="020F0502020204030204" pitchFamily="34" charset="0"/>
                <a:ea typeface="+mj-ea"/>
                <a:cs typeface="Microsoft Sans Serif" panose="020B0604020202020204" pitchFamily="34" charset="0"/>
              </a:rPr>
              <a:t>AFP</a:t>
            </a:r>
          </a:p>
        </p:txBody>
      </p:sp>
      <p:sp>
        <p:nvSpPr>
          <p:cNvPr id="10" name="TextBox 9"/>
          <p:cNvSpPr txBox="1"/>
          <p:nvPr/>
        </p:nvSpPr>
        <p:spPr bwMode="auto">
          <a:xfrm>
            <a:off x="10717469" y="3081262"/>
            <a:ext cx="718599"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tx2">
                    <a:lumMod val="40000"/>
                    <a:lumOff val="60000"/>
                  </a:schemeClr>
                </a:solidFill>
                <a:latin typeface="Calibri" panose="020F0502020204030204" pitchFamily="34" charset="0"/>
                <a:ea typeface="+mj-ea"/>
                <a:cs typeface="Microsoft Sans Serif" panose="020B0604020202020204" pitchFamily="34" charset="0"/>
              </a:rPr>
              <a:t>ATL</a:t>
            </a:r>
          </a:p>
        </p:txBody>
      </p:sp>
      <p:sp>
        <p:nvSpPr>
          <p:cNvPr id="11" name="TextBox 10"/>
          <p:cNvSpPr txBox="1"/>
          <p:nvPr/>
        </p:nvSpPr>
        <p:spPr bwMode="auto">
          <a:xfrm>
            <a:off x="6400800" y="2094673"/>
            <a:ext cx="1500455" cy="590931"/>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bg2">
                    <a:lumMod val="25000"/>
                  </a:schemeClr>
                </a:solidFill>
                <a:latin typeface="Calibri" panose="020F0502020204030204" pitchFamily="34" charset="0"/>
                <a:ea typeface="+mj-ea"/>
                <a:cs typeface="Microsoft Sans Serif" panose="020B0604020202020204" pitchFamily="34" charset="0"/>
              </a:rPr>
              <a:t>Compression moulding</a:t>
            </a:r>
          </a:p>
        </p:txBody>
      </p:sp>
      <p:sp>
        <p:nvSpPr>
          <p:cNvPr id="12" name="TextBox 11"/>
          <p:cNvSpPr txBox="1"/>
          <p:nvPr/>
        </p:nvSpPr>
        <p:spPr bwMode="auto">
          <a:xfrm>
            <a:off x="9213277" y="4102870"/>
            <a:ext cx="1041466"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accent4">
                    <a:lumMod val="50000"/>
                  </a:schemeClr>
                </a:solidFill>
                <a:latin typeface="Calibri" panose="020F0502020204030204" pitchFamily="34" charset="0"/>
                <a:ea typeface="+mj-ea"/>
                <a:cs typeface="Microsoft Sans Serif" panose="020B0604020202020204" pitchFamily="34" charset="0"/>
              </a:rPr>
              <a:t>Braiding</a:t>
            </a:r>
          </a:p>
        </p:txBody>
      </p:sp>
      <p:sp>
        <p:nvSpPr>
          <p:cNvPr id="13" name="TextBox 12"/>
          <p:cNvSpPr txBox="1"/>
          <p:nvPr/>
        </p:nvSpPr>
        <p:spPr bwMode="auto">
          <a:xfrm>
            <a:off x="8499790" y="2691138"/>
            <a:ext cx="1203121"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accent6">
                    <a:lumMod val="75000"/>
                  </a:schemeClr>
                </a:solidFill>
                <a:latin typeface="Calibri" panose="020F0502020204030204" pitchFamily="34" charset="0"/>
                <a:ea typeface="+mj-ea"/>
                <a:cs typeface="Microsoft Sans Serif" panose="020B0604020202020204" pitchFamily="34" charset="0"/>
              </a:rPr>
              <a:t>HP-RTM</a:t>
            </a:r>
          </a:p>
        </p:txBody>
      </p:sp>
      <p:sp>
        <p:nvSpPr>
          <p:cNvPr id="14" name="TextBox 13"/>
          <p:cNvSpPr txBox="1"/>
          <p:nvPr/>
        </p:nvSpPr>
        <p:spPr bwMode="auto">
          <a:xfrm>
            <a:off x="7949109" y="4091893"/>
            <a:ext cx="902045"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accent5">
                    <a:lumMod val="75000"/>
                  </a:schemeClr>
                </a:solidFill>
                <a:latin typeface="Calibri" panose="020F0502020204030204" pitchFamily="34" charset="0"/>
                <a:ea typeface="+mj-ea"/>
                <a:cs typeface="Microsoft Sans Serif" panose="020B0604020202020204" pitchFamily="34" charset="0"/>
              </a:rPr>
              <a:t>RTM</a:t>
            </a:r>
          </a:p>
        </p:txBody>
      </p:sp>
      <p:sp>
        <p:nvSpPr>
          <p:cNvPr id="15" name="TextBox 14"/>
          <p:cNvSpPr txBox="1"/>
          <p:nvPr/>
        </p:nvSpPr>
        <p:spPr bwMode="auto">
          <a:xfrm>
            <a:off x="5860388" y="4560634"/>
            <a:ext cx="1679204" cy="590931"/>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4">
                    <a:lumMod val="75000"/>
                  </a:schemeClr>
                </a:solidFill>
                <a:latin typeface="Calibri" panose="020F0502020204030204" pitchFamily="34" charset="0"/>
                <a:ea typeface="+mj-ea"/>
                <a:cs typeface="Microsoft Sans Serif" panose="020B0604020202020204" pitchFamily="34" charset="0"/>
              </a:rPr>
              <a:t>Liquid</a:t>
            </a:r>
            <a:br>
              <a:rPr lang="en-GB" sz="2000" kern="0" dirty="0" smtClean="0">
                <a:solidFill>
                  <a:schemeClr val="accent4">
                    <a:lumMod val="75000"/>
                  </a:schemeClr>
                </a:solidFill>
                <a:latin typeface="Calibri" panose="020F0502020204030204" pitchFamily="34" charset="0"/>
                <a:ea typeface="+mj-ea"/>
                <a:cs typeface="Microsoft Sans Serif" panose="020B0604020202020204" pitchFamily="34" charset="0"/>
              </a:rPr>
            </a:br>
            <a:r>
              <a:rPr lang="en-GB" sz="2000" kern="0" dirty="0" smtClean="0">
                <a:solidFill>
                  <a:schemeClr val="accent4">
                    <a:lumMod val="75000"/>
                  </a:schemeClr>
                </a:solidFill>
                <a:latin typeface="Calibri" panose="020F0502020204030204" pitchFamily="34" charset="0"/>
                <a:ea typeface="+mj-ea"/>
                <a:cs typeface="Microsoft Sans Serif" panose="020B0604020202020204" pitchFamily="34" charset="0"/>
              </a:rPr>
              <a:t>resin infusion</a:t>
            </a:r>
          </a:p>
        </p:txBody>
      </p:sp>
      <p:sp>
        <p:nvSpPr>
          <p:cNvPr id="16" name="TextBox 15"/>
          <p:cNvSpPr txBox="1"/>
          <p:nvPr/>
        </p:nvSpPr>
        <p:spPr bwMode="auto">
          <a:xfrm>
            <a:off x="7994020" y="3093840"/>
            <a:ext cx="2676370" cy="338554"/>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2">
                    <a:lumMod val="75000"/>
                  </a:schemeClr>
                </a:solidFill>
                <a:latin typeface="Calibri" panose="020F0502020204030204" pitchFamily="34" charset="0"/>
                <a:ea typeface="+mj-ea"/>
                <a:cs typeface="Microsoft Sans Serif" panose="020B0604020202020204" pitchFamily="34" charset="0"/>
              </a:rPr>
              <a:t>Automated preforming</a:t>
            </a:r>
            <a:endParaRPr lang="en-GB" sz="2000" kern="0" dirty="0" smtClean="0">
              <a:solidFill>
                <a:schemeClr val="accent2">
                  <a:lumMod val="75000"/>
                </a:schemeClr>
              </a:solidFill>
              <a:latin typeface="Calibri" panose="020F0502020204030204" pitchFamily="34" charset="0"/>
              <a:ea typeface="+mj-ea"/>
              <a:cs typeface="Microsoft Sans Serif" panose="020B0604020202020204" pitchFamily="34" charset="0"/>
            </a:endParaRPr>
          </a:p>
        </p:txBody>
      </p:sp>
      <p:sp>
        <p:nvSpPr>
          <p:cNvPr id="17" name="TextBox 16"/>
          <p:cNvSpPr txBox="1"/>
          <p:nvPr/>
        </p:nvSpPr>
        <p:spPr bwMode="auto">
          <a:xfrm>
            <a:off x="8615342" y="1875521"/>
            <a:ext cx="1673058" cy="590931"/>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3">
                    <a:lumMod val="50000"/>
                  </a:schemeClr>
                </a:solidFill>
                <a:latin typeface="Calibri" panose="020F0502020204030204" pitchFamily="34" charset="0"/>
                <a:ea typeface="+mj-ea"/>
                <a:cs typeface="Microsoft Sans Serif" panose="020B0604020202020204" pitchFamily="34" charset="0"/>
              </a:rPr>
              <a:t>Injection </a:t>
            </a:r>
            <a:r>
              <a:rPr lang="en-GB" sz="2000" kern="0" dirty="0" err="1" smtClean="0">
                <a:solidFill>
                  <a:schemeClr val="accent3">
                    <a:lumMod val="50000"/>
                  </a:schemeClr>
                </a:solidFill>
                <a:latin typeface="Calibri" panose="020F0502020204030204" pitchFamily="34" charset="0"/>
                <a:ea typeface="+mj-ea"/>
                <a:cs typeface="Microsoft Sans Serif" panose="020B0604020202020204" pitchFamily="34" charset="0"/>
              </a:rPr>
              <a:t>overmoulding</a:t>
            </a:r>
            <a:endParaRPr lang="en-GB" sz="2000" kern="0" dirty="0" smtClean="0">
              <a:solidFill>
                <a:schemeClr val="accent3">
                  <a:lumMod val="50000"/>
                </a:schemeClr>
              </a:solidFill>
              <a:latin typeface="Calibri" panose="020F0502020204030204" pitchFamily="34" charset="0"/>
              <a:ea typeface="+mj-ea"/>
              <a:cs typeface="Microsoft Sans Serif" panose="020B0604020202020204" pitchFamily="34" charset="0"/>
            </a:endParaRPr>
          </a:p>
        </p:txBody>
      </p:sp>
      <p:cxnSp>
        <p:nvCxnSpPr>
          <p:cNvPr id="20" name="Straight Arrow Connector 19"/>
          <p:cNvCxnSpPr/>
          <p:nvPr/>
        </p:nvCxnSpPr>
        <p:spPr bwMode="auto">
          <a:xfrm>
            <a:off x="5928360" y="5149532"/>
            <a:ext cx="5760000" cy="0"/>
          </a:xfrm>
          <a:prstGeom prst="straightConnector1">
            <a:avLst/>
          </a:prstGeom>
          <a:noFill/>
          <a:ln w="9525" cap="flat" cmpd="sng" algn="ctr">
            <a:solidFill>
              <a:schemeClr val="tx1"/>
            </a:solidFill>
            <a:prstDash val="solid"/>
            <a:round/>
            <a:headEnd type="none" w="lg" len="lg"/>
            <a:tailEnd type="triangle" w="lg" len="lg"/>
          </a:ln>
          <a:effectLst/>
        </p:spPr>
      </p:cxnSp>
      <p:cxnSp>
        <p:nvCxnSpPr>
          <p:cNvPr id="21" name="Straight Arrow Connector 20"/>
          <p:cNvCxnSpPr/>
          <p:nvPr/>
        </p:nvCxnSpPr>
        <p:spPr bwMode="auto">
          <a:xfrm flipV="1">
            <a:off x="5931339" y="1909611"/>
            <a:ext cx="0" cy="3240000"/>
          </a:xfrm>
          <a:prstGeom prst="straightConnector1">
            <a:avLst/>
          </a:prstGeom>
          <a:noFill/>
          <a:ln w="9525" cap="flat" cmpd="sng" algn="ctr">
            <a:solidFill>
              <a:schemeClr val="tx1"/>
            </a:solidFill>
            <a:prstDash val="solid"/>
            <a:round/>
            <a:headEnd type="none" w="lg" len="lg"/>
            <a:tailEnd type="triangle" w="lg" len="lg"/>
          </a:ln>
          <a:effectLst/>
        </p:spPr>
      </p:cxnSp>
      <p:sp>
        <p:nvSpPr>
          <p:cNvPr id="22" name="Rectangle 21"/>
          <p:cNvSpPr/>
          <p:nvPr/>
        </p:nvSpPr>
        <p:spPr bwMode="auto">
          <a:xfrm rot="16200000">
            <a:off x="4807936" y="3441346"/>
            <a:ext cx="1605374" cy="235041"/>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8100952" y="5346346"/>
            <a:ext cx="1605374" cy="235041"/>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8" name="TextBox 17"/>
          <p:cNvSpPr txBox="1"/>
          <p:nvPr/>
        </p:nvSpPr>
        <p:spPr bwMode="auto">
          <a:xfrm>
            <a:off x="7904809" y="5293194"/>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Repeatability</a:t>
            </a:r>
          </a:p>
        </p:txBody>
      </p:sp>
      <p:sp>
        <p:nvSpPr>
          <p:cNvPr id="19" name="TextBox 18"/>
          <p:cNvSpPr txBox="1"/>
          <p:nvPr/>
        </p:nvSpPr>
        <p:spPr bwMode="auto">
          <a:xfrm rot="16200000">
            <a:off x="4724342" y="3357936"/>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Speed</a:t>
            </a:r>
          </a:p>
        </p:txBody>
      </p:sp>
    </p:spTree>
    <p:extLst>
      <p:ext uri="{BB962C8B-B14F-4D97-AF65-F5344CB8AC3E}">
        <p14:creationId xmlns:p14="http://schemas.microsoft.com/office/powerpoint/2010/main" val="28415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091947287"/>
              </p:ext>
            </p:extLst>
          </p:nvPr>
        </p:nvGraphicFramePr>
        <p:xfrm>
          <a:off x="5525814" y="1476297"/>
          <a:ext cx="6282557" cy="497681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GB" sz="2400" dirty="0" smtClean="0"/>
              <a:t>Composite Technologies Comparison</a:t>
            </a:r>
            <a:endParaRPr lang="en-GB" sz="2400" dirty="0"/>
          </a:p>
        </p:txBody>
      </p:sp>
      <p:sp>
        <p:nvSpPr>
          <p:cNvPr id="2" name="Content Placeholder 1"/>
          <p:cNvSpPr>
            <a:spLocks noGrp="1"/>
          </p:cNvSpPr>
          <p:nvPr>
            <p:ph idx="1"/>
          </p:nvPr>
        </p:nvSpPr>
        <p:spPr/>
        <p:txBody>
          <a:bodyPr/>
          <a:lstStyle/>
          <a:p>
            <a:pPr lvl="0"/>
            <a:r>
              <a:rPr lang="en-GB" sz="2400" dirty="0" err="1"/>
              <a:t>Prepreg</a:t>
            </a:r>
            <a:r>
              <a:rPr lang="en-GB" sz="2400" dirty="0"/>
              <a:t> hand laminating (baseline)</a:t>
            </a:r>
          </a:p>
          <a:p>
            <a:pPr lvl="0"/>
            <a:r>
              <a:rPr lang="en-GB" sz="2400" dirty="0"/>
              <a:t>Automated Tape Laying</a:t>
            </a:r>
          </a:p>
          <a:p>
            <a:pPr lvl="0"/>
            <a:r>
              <a:rPr lang="en-GB" sz="2400" dirty="0"/>
              <a:t>Automated Preforming</a:t>
            </a:r>
          </a:p>
          <a:p>
            <a:pPr lvl="0"/>
            <a:r>
              <a:rPr lang="en-GB" sz="2400" dirty="0"/>
              <a:t>Automated Fibre Placement</a:t>
            </a:r>
          </a:p>
          <a:p>
            <a:pPr lvl="0"/>
            <a:r>
              <a:rPr lang="en-GB" sz="2400" dirty="0"/>
              <a:t>Braiding</a:t>
            </a:r>
          </a:p>
          <a:p>
            <a:pPr lvl="0"/>
            <a:r>
              <a:rPr lang="en-GB" sz="2400" dirty="0">
                <a:solidFill>
                  <a:schemeClr val="bg1">
                    <a:lumMod val="75000"/>
                  </a:schemeClr>
                </a:solidFill>
              </a:rPr>
              <a:t>Resin Transfer Moulding</a:t>
            </a:r>
          </a:p>
          <a:p>
            <a:pPr lvl="0"/>
            <a:r>
              <a:rPr lang="en-GB" sz="2400" dirty="0">
                <a:solidFill>
                  <a:schemeClr val="bg1">
                    <a:lumMod val="75000"/>
                  </a:schemeClr>
                </a:solidFill>
              </a:rPr>
              <a:t>Liquid Resin Infusion</a:t>
            </a:r>
          </a:p>
          <a:p>
            <a:pPr lvl="0"/>
            <a:r>
              <a:rPr lang="en-GB" sz="2400" dirty="0">
                <a:solidFill>
                  <a:schemeClr val="bg1">
                    <a:lumMod val="75000"/>
                  </a:schemeClr>
                </a:solidFill>
              </a:rPr>
              <a:t>High Pressure RTM</a:t>
            </a:r>
          </a:p>
          <a:p>
            <a:pPr lvl="0"/>
            <a:r>
              <a:rPr lang="en-GB" sz="2400" dirty="0"/>
              <a:t>Compression Moulding</a:t>
            </a:r>
          </a:p>
          <a:p>
            <a:pPr lvl="0"/>
            <a:r>
              <a:rPr lang="en-GB" sz="2400" dirty="0">
                <a:solidFill>
                  <a:schemeClr val="bg1">
                    <a:lumMod val="75000"/>
                  </a:schemeClr>
                </a:solidFill>
              </a:rPr>
              <a:t>Injection </a:t>
            </a:r>
            <a:r>
              <a:rPr lang="en-GB" sz="2400" dirty="0" err="1" smtClean="0">
                <a:solidFill>
                  <a:schemeClr val="bg1">
                    <a:lumMod val="75000"/>
                  </a:schemeClr>
                </a:solidFill>
              </a:rPr>
              <a:t>Overmoulding</a:t>
            </a:r>
            <a:endParaRPr lang="en-GB" sz="2400" dirty="0">
              <a:solidFill>
                <a:schemeClr val="bg1">
                  <a:lumMod val="75000"/>
                </a:schemeClr>
              </a:solidFill>
            </a:endParaRPr>
          </a:p>
        </p:txBody>
      </p:sp>
      <p:sp>
        <p:nvSpPr>
          <p:cNvPr id="7" name="TextBox 6"/>
          <p:cNvSpPr txBox="1"/>
          <p:nvPr/>
        </p:nvSpPr>
        <p:spPr bwMode="auto">
          <a:xfrm>
            <a:off x="6221674" y="2828623"/>
            <a:ext cx="1289867" cy="584775"/>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err="1" smtClean="0">
                <a:solidFill>
                  <a:srgbClr val="FF0000"/>
                </a:solidFill>
                <a:latin typeface="Calibri" panose="020F0502020204030204" pitchFamily="34" charset="0"/>
                <a:ea typeface="+mj-ea"/>
                <a:cs typeface="Microsoft Sans Serif" panose="020B0604020202020204" pitchFamily="34" charset="0"/>
              </a:rPr>
              <a:t>Prepreg</a:t>
            </a:r>
            <a:r>
              <a:rPr lang="en-GB" sz="2000" kern="0" dirty="0" smtClean="0">
                <a:solidFill>
                  <a:srgbClr val="FF0000"/>
                </a:solidFill>
                <a:latin typeface="Calibri" panose="020F0502020204030204" pitchFamily="34" charset="0"/>
                <a:ea typeface="+mj-ea"/>
                <a:cs typeface="Microsoft Sans Serif" panose="020B0604020202020204" pitchFamily="34" charset="0"/>
              </a:rPr>
              <a:t> hand </a:t>
            </a:r>
            <a:r>
              <a:rPr lang="en-GB" sz="2000" kern="0" dirty="0">
                <a:solidFill>
                  <a:srgbClr val="FF0000"/>
                </a:solidFill>
                <a:latin typeface="Calibri" panose="020F0502020204030204" pitchFamily="34" charset="0"/>
                <a:ea typeface="+mj-ea"/>
                <a:cs typeface="Microsoft Sans Serif" panose="020B0604020202020204" pitchFamily="34" charset="0"/>
              </a:rPr>
              <a:t>l</a:t>
            </a:r>
            <a:r>
              <a:rPr lang="en-GB" sz="2000" kern="0" dirty="0" smtClean="0">
                <a:solidFill>
                  <a:srgbClr val="FF0000"/>
                </a:solidFill>
                <a:latin typeface="Calibri" panose="020F0502020204030204" pitchFamily="34" charset="0"/>
                <a:ea typeface="+mj-ea"/>
                <a:cs typeface="Microsoft Sans Serif" panose="020B0604020202020204" pitchFamily="34" charset="0"/>
              </a:rPr>
              <a:t>ayup</a:t>
            </a:r>
          </a:p>
        </p:txBody>
      </p:sp>
      <p:sp>
        <p:nvSpPr>
          <p:cNvPr id="8" name="TextBox 7"/>
          <p:cNvSpPr txBox="1"/>
          <p:nvPr/>
        </p:nvSpPr>
        <p:spPr bwMode="auto">
          <a:xfrm>
            <a:off x="11055068" y="2157370"/>
            <a:ext cx="762000" cy="590931"/>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6">
                    <a:lumMod val="50000"/>
                  </a:schemeClr>
                </a:solidFill>
                <a:latin typeface="Calibri" panose="020F0502020204030204" pitchFamily="34" charset="0"/>
                <a:ea typeface="+mj-ea"/>
                <a:cs typeface="Microsoft Sans Serif" panose="020B0604020202020204" pitchFamily="34" charset="0"/>
              </a:rPr>
              <a:t>Holy Grail</a:t>
            </a:r>
          </a:p>
        </p:txBody>
      </p:sp>
      <p:sp>
        <p:nvSpPr>
          <p:cNvPr id="9" name="TextBox 8"/>
          <p:cNvSpPr txBox="1"/>
          <p:nvPr/>
        </p:nvSpPr>
        <p:spPr bwMode="auto">
          <a:xfrm>
            <a:off x="10582193" y="4091893"/>
            <a:ext cx="718599"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accent3">
                    <a:lumMod val="75000"/>
                  </a:schemeClr>
                </a:solidFill>
                <a:latin typeface="Calibri" panose="020F0502020204030204" pitchFamily="34" charset="0"/>
                <a:ea typeface="+mj-ea"/>
                <a:cs typeface="Microsoft Sans Serif" panose="020B0604020202020204" pitchFamily="34" charset="0"/>
              </a:rPr>
              <a:t>AFP</a:t>
            </a:r>
          </a:p>
        </p:txBody>
      </p:sp>
      <p:sp>
        <p:nvSpPr>
          <p:cNvPr id="10" name="TextBox 9"/>
          <p:cNvSpPr txBox="1"/>
          <p:nvPr/>
        </p:nvSpPr>
        <p:spPr bwMode="auto">
          <a:xfrm>
            <a:off x="10717469" y="3081262"/>
            <a:ext cx="718599"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tx2">
                    <a:lumMod val="40000"/>
                    <a:lumOff val="60000"/>
                  </a:schemeClr>
                </a:solidFill>
                <a:latin typeface="Calibri" panose="020F0502020204030204" pitchFamily="34" charset="0"/>
                <a:ea typeface="+mj-ea"/>
                <a:cs typeface="Microsoft Sans Serif" panose="020B0604020202020204" pitchFamily="34" charset="0"/>
              </a:rPr>
              <a:t>ATL</a:t>
            </a:r>
          </a:p>
        </p:txBody>
      </p:sp>
      <p:sp>
        <p:nvSpPr>
          <p:cNvPr id="11" name="TextBox 10"/>
          <p:cNvSpPr txBox="1"/>
          <p:nvPr/>
        </p:nvSpPr>
        <p:spPr bwMode="auto">
          <a:xfrm>
            <a:off x="9213277" y="4102870"/>
            <a:ext cx="1041466"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chemeClr val="accent4">
                    <a:lumMod val="50000"/>
                  </a:schemeClr>
                </a:solidFill>
                <a:latin typeface="Calibri" panose="020F0502020204030204" pitchFamily="34" charset="0"/>
                <a:ea typeface="+mj-ea"/>
                <a:cs typeface="Microsoft Sans Serif" panose="020B0604020202020204" pitchFamily="34" charset="0"/>
              </a:rPr>
              <a:t>Braiding</a:t>
            </a:r>
          </a:p>
        </p:txBody>
      </p:sp>
      <p:sp>
        <p:nvSpPr>
          <p:cNvPr id="12" name="TextBox 11"/>
          <p:cNvSpPr txBox="1"/>
          <p:nvPr/>
        </p:nvSpPr>
        <p:spPr bwMode="auto">
          <a:xfrm>
            <a:off x="7994020" y="3093840"/>
            <a:ext cx="2580660" cy="338554"/>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2000" kern="0" dirty="0" smtClean="0">
                <a:solidFill>
                  <a:schemeClr val="accent2">
                    <a:lumMod val="75000"/>
                  </a:schemeClr>
                </a:solidFill>
                <a:latin typeface="Calibri" panose="020F0502020204030204" pitchFamily="34" charset="0"/>
                <a:ea typeface="+mj-ea"/>
                <a:cs typeface="Microsoft Sans Serif" panose="020B0604020202020204" pitchFamily="34" charset="0"/>
              </a:rPr>
              <a:t>Automated p</a:t>
            </a:r>
            <a:r>
              <a:rPr lang="en-GB" sz="2000" kern="0" dirty="0" smtClean="0">
                <a:solidFill>
                  <a:schemeClr val="accent2">
                    <a:lumMod val="75000"/>
                  </a:schemeClr>
                </a:solidFill>
                <a:latin typeface="Calibri" panose="020F0502020204030204" pitchFamily="34" charset="0"/>
                <a:ea typeface="+mj-ea"/>
                <a:cs typeface="Microsoft Sans Serif" panose="020B0604020202020204" pitchFamily="34" charset="0"/>
              </a:rPr>
              <a:t>reforming</a:t>
            </a:r>
            <a:endParaRPr lang="en-GB" sz="2000" kern="0" dirty="0" smtClean="0">
              <a:solidFill>
                <a:schemeClr val="accent2">
                  <a:lumMod val="75000"/>
                </a:schemeClr>
              </a:solidFill>
              <a:latin typeface="Calibri" panose="020F0502020204030204" pitchFamily="34" charset="0"/>
              <a:ea typeface="+mj-ea"/>
              <a:cs typeface="Microsoft Sans Serif" panose="020B0604020202020204" pitchFamily="34" charset="0"/>
            </a:endParaRPr>
          </a:p>
        </p:txBody>
      </p:sp>
      <p:cxnSp>
        <p:nvCxnSpPr>
          <p:cNvPr id="13" name="Straight Arrow Connector 12"/>
          <p:cNvCxnSpPr/>
          <p:nvPr/>
        </p:nvCxnSpPr>
        <p:spPr bwMode="auto">
          <a:xfrm>
            <a:off x="5928360" y="5149532"/>
            <a:ext cx="5760000" cy="0"/>
          </a:xfrm>
          <a:prstGeom prst="straightConnector1">
            <a:avLst/>
          </a:prstGeom>
          <a:noFill/>
          <a:ln w="9525" cap="flat" cmpd="sng" algn="ctr">
            <a:solidFill>
              <a:schemeClr val="tx1"/>
            </a:solidFill>
            <a:prstDash val="solid"/>
            <a:round/>
            <a:headEnd type="none" w="lg" len="lg"/>
            <a:tailEnd type="triangle" w="lg" len="lg"/>
          </a:ln>
          <a:effectLst/>
        </p:spPr>
      </p:cxnSp>
      <p:cxnSp>
        <p:nvCxnSpPr>
          <p:cNvPr id="14" name="Straight Arrow Connector 13"/>
          <p:cNvCxnSpPr/>
          <p:nvPr/>
        </p:nvCxnSpPr>
        <p:spPr bwMode="auto">
          <a:xfrm flipV="1">
            <a:off x="5931339" y="1909611"/>
            <a:ext cx="0" cy="3240000"/>
          </a:xfrm>
          <a:prstGeom prst="straightConnector1">
            <a:avLst/>
          </a:prstGeom>
          <a:noFill/>
          <a:ln w="9525" cap="flat" cmpd="sng" algn="ctr">
            <a:solidFill>
              <a:schemeClr val="tx1"/>
            </a:solidFill>
            <a:prstDash val="solid"/>
            <a:round/>
            <a:headEnd type="none" w="lg" len="lg"/>
            <a:tailEnd type="triangle" w="lg" len="lg"/>
          </a:ln>
          <a:effectLst/>
        </p:spPr>
      </p:cxnSp>
      <p:sp>
        <p:nvSpPr>
          <p:cNvPr id="19" name="Rectangle 18"/>
          <p:cNvSpPr/>
          <p:nvPr/>
        </p:nvSpPr>
        <p:spPr bwMode="auto">
          <a:xfrm rot="16200000">
            <a:off x="4807936" y="3441346"/>
            <a:ext cx="1605374" cy="235041"/>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8100952" y="5346346"/>
            <a:ext cx="1605374" cy="235041"/>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5" name="TextBox 14"/>
          <p:cNvSpPr txBox="1"/>
          <p:nvPr/>
        </p:nvSpPr>
        <p:spPr bwMode="auto">
          <a:xfrm>
            <a:off x="7904809" y="5293194"/>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Repeatability</a:t>
            </a:r>
          </a:p>
        </p:txBody>
      </p:sp>
      <p:sp>
        <p:nvSpPr>
          <p:cNvPr id="16" name="TextBox 15"/>
          <p:cNvSpPr txBox="1"/>
          <p:nvPr/>
        </p:nvSpPr>
        <p:spPr bwMode="auto">
          <a:xfrm rot="16200000">
            <a:off x="4724342" y="3357936"/>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Speed</a:t>
            </a:r>
          </a:p>
        </p:txBody>
      </p:sp>
    </p:spTree>
    <p:extLst>
      <p:ext uri="{BB962C8B-B14F-4D97-AF65-F5344CB8AC3E}">
        <p14:creationId xmlns:p14="http://schemas.microsoft.com/office/powerpoint/2010/main" val="22551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bwMode="auto">
          <a:xfrm>
            <a:off x="7956459" y="1957180"/>
            <a:ext cx="914400" cy="977461"/>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rot="16200000">
            <a:off x="8019520" y="3486434"/>
            <a:ext cx="788276" cy="268015"/>
          </a:xfrm>
          <a:prstGeom prs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GB" dirty="0"/>
              <a:t>Speed vs. Complexity vs. Repeatability</a:t>
            </a:r>
          </a:p>
        </p:txBody>
      </p:sp>
      <p:sp>
        <p:nvSpPr>
          <p:cNvPr id="3" name="Content Placeholder 2"/>
          <p:cNvSpPr>
            <a:spLocks noGrp="1"/>
          </p:cNvSpPr>
          <p:nvPr>
            <p:ph idx="1"/>
          </p:nvPr>
        </p:nvSpPr>
        <p:spPr>
          <a:xfrm>
            <a:off x="336551" y="1124744"/>
            <a:ext cx="6942388" cy="4995069"/>
          </a:xfrm>
        </p:spPr>
        <p:txBody>
          <a:bodyPr/>
          <a:lstStyle/>
          <a:p>
            <a:r>
              <a:rPr lang="en-GB" dirty="0" smtClean="0"/>
              <a:t>Increase </a:t>
            </a:r>
            <a:r>
              <a:rPr lang="en-GB" dirty="0"/>
              <a:t>part </a:t>
            </a:r>
            <a:r>
              <a:rPr lang="en-GB" dirty="0" smtClean="0"/>
              <a:t>complexity </a:t>
            </a:r>
            <a:r>
              <a:rPr lang="en-GB" dirty="0"/>
              <a:t>by:</a:t>
            </a:r>
          </a:p>
          <a:p>
            <a:pPr marL="213121" lvl="1" indent="0">
              <a:buNone/>
            </a:pPr>
            <a:r>
              <a:rPr lang="en-GB" dirty="0"/>
              <a:t>Digitising the human worker to allow manual tasks to be performed with high levels of traceability and </a:t>
            </a:r>
            <a:r>
              <a:rPr lang="en-GB" dirty="0" smtClean="0"/>
              <a:t>repeatability</a:t>
            </a:r>
          </a:p>
          <a:p>
            <a:pPr marL="213121" lvl="1" indent="0">
              <a:buNone/>
            </a:pPr>
            <a:endParaRPr lang="en-GB" dirty="0" smtClean="0"/>
          </a:p>
          <a:p>
            <a:pPr marL="213121" lvl="1" indent="0">
              <a:buNone/>
            </a:pPr>
            <a:endParaRPr lang="en-GB" dirty="0"/>
          </a:p>
          <a:p>
            <a:r>
              <a:rPr lang="en-GB" dirty="0" smtClean="0"/>
              <a:t>Reduce </a:t>
            </a:r>
            <a:r>
              <a:rPr lang="en-GB" dirty="0"/>
              <a:t>cycle times by:</a:t>
            </a:r>
          </a:p>
          <a:p>
            <a:pPr marL="213121" lvl="1" indent="0">
              <a:buNone/>
            </a:pPr>
            <a:r>
              <a:rPr lang="en-GB" dirty="0"/>
              <a:t>Automating manual processes, and automating the decision making in existing automated </a:t>
            </a:r>
            <a:r>
              <a:rPr lang="en-GB" dirty="0" smtClean="0"/>
              <a:t>processes</a:t>
            </a:r>
          </a:p>
          <a:p>
            <a:pPr marL="213121" lvl="1" indent="0">
              <a:buNone/>
            </a:pPr>
            <a:endParaRPr lang="en-GB" dirty="0"/>
          </a:p>
          <a:p>
            <a:pPr marL="213121" lvl="1" indent="0">
              <a:buNone/>
            </a:pPr>
            <a:endParaRPr lang="en-GB" dirty="0" smtClean="0"/>
          </a:p>
          <a:p>
            <a:r>
              <a:rPr lang="en-GB" dirty="0" smtClean="0"/>
              <a:t>Improve part quality and repeatability by:</a:t>
            </a:r>
          </a:p>
          <a:p>
            <a:pPr marL="213121" lvl="1" indent="0">
              <a:buNone/>
            </a:pPr>
            <a:r>
              <a:rPr lang="en-GB" dirty="0" smtClean="0"/>
              <a:t>Integrating </a:t>
            </a:r>
            <a:r>
              <a:rPr lang="en-GB" dirty="0"/>
              <a:t>systems together and using intelligent process control to identify problems and implement </a:t>
            </a:r>
            <a:r>
              <a:rPr lang="en-GB" dirty="0" smtClean="0"/>
              <a:t>real-time solutions</a:t>
            </a:r>
          </a:p>
          <a:p>
            <a:endParaRPr lang="en-GB" dirty="0"/>
          </a:p>
        </p:txBody>
      </p:sp>
      <p:sp>
        <p:nvSpPr>
          <p:cNvPr id="5" name="Oval 4"/>
          <p:cNvSpPr/>
          <p:nvPr/>
        </p:nvSpPr>
        <p:spPr bwMode="auto">
          <a:xfrm>
            <a:off x="8129879" y="4562433"/>
            <a:ext cx="567559" cy="567559"/>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7956459" y="4357481"/>
            <a:ext cx="914400" cy="977461"/>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9278988" y="2349849"/>
            <a:ext cx="788276" cy="268015"/>
          </a:xfrm>
          <a:prstGeom prs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10475393" y="2008419"/>
            <a:ext cx="914400" cy="977461"/>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rot="18962775">
            <a:off x="8686406" y="3517828"/>
            <a:ext cx="1981178" cy="268015"/>
          </a:xfrm>
          <a:prstGeom prs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13" name="TextBox 12"/>
          <p:cNvSpPr txBox="1"/>
          <p:nvPr/>
        </p:nvSpPr>
        <p:spPr bwMode="auto">
          <a:xfrm>
            <a:off x="8715061" y="5686339"/>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Repeatability</a:t>
            </a:r>
          </a:p>
        </p:txBody>
      </p:sp>
      <p:sp>
        <p:nvSpPr>
          <p:cNvPr id="14" name="TextBox 13"/>
          <p:cNvSpPr txBox="1"/>
          <p:nvPr/>
        </p:nvSpPr>
        <p:spPr bwMode="auto">
          <a:xfrm rot="16200000">
            <a:off x="6389724" y="3503617"/>
            <a:ext cx="1783708" cy="344710"/>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2000" kern="0" dirty="0" smtClean="0">
                <a:solidFill>
                  <a:srgbClr val="002060"/>
                </a:solidFill>
                <a:latin typeface="Calibri" panose="020F0502020204030204" pitchFamily="34" charset="0"/>
                <a:ea typeface="+mj-ea"/>
                <a:cs typeface="Microsoft Sans Serif" panose="020B0604020202020204" pitchFamily="34" charset="0"/>
              </a:rPr>
              <a:t>Speed</a:t>
            </a:r>
          </a:p>
        </p:txBody>
      </p:sp>
      <p:cxnSp>
        <p:nvCxnSpPr>
          <p:cNvPr id="15" name="Straight Arrow Connector 14"/>
          <p:cNvCxnSpPr/>
          <p:nvPr/>
        </p:nvCxnSpPr>
        <p:spPr bwMode="auto">
          <a:xfrm>
            <a:off x="7452360" y="5671311"/>
            <a:ext cx="4309110" cy="421"/>
          </a:xfrm>
          <a:prstGeom prst="straightConnector1">
            <a:avLst/>
          </a:prstGeom>
          <a:noFill/>
          <a:ln w="9525" cap="flat" cmpd="sng" algn="ctr">
            <a:solidFill>
              <a:schemeClr val="tx1"/>
            </a:solidFill>
            <a:prstDash val="solid"/>
            <a:round/>
            <a:headEnd type="none" w="lg" len="lg"/>
            <a:tailEnd type="triangle" w="lg" len="lg"/>
          </a:ln>
          <a:effectLst/>
        </p:spPr>
      </p:cxnSp>
      <p:cxnSp>
        <p:nvCxnSpPr>
          <p:cNvPr id="16" name="Straight Arrow Connector 15"/>
          <p:cNvCxnSpPr/>
          <p:nvPr/>
        </p:nvCxnSpPr>
        <p:spPr bwMode="auto">
          <a:xfrm flipV="1">
            <a:off x="7452360" y="1680210"/>
            <a:ext cx="0" cy="3991522"/>
          </a:xfrm>
          <a:prstGeom prst="straightConnector1">
            <a:avLst/>
          </a:prstGeom>
          <a:noFill/>
          <a:ln w="9525" cap="flat" cmpd="sng" algn="ctr">
            <a:solidFill>
              <a:schemeClr val="tx1"/>
            </a:solidFill>
            <a:prstDash val="solid"/>
            <a:round/>
            <a:headEnd type="none" w="lg" len="lg"/>
            <a:tailEnd type="triangle" w="lg" len="lg"/>
          </a:ln>
          <a:effectLst/>
        </p:spPr>
      </p:cxnSp>
      <p:sp>
        <p:nvSpPr>
          <p:cNvPr id="20" name="Rounded Rectangle 19"/>
          <p:cNvSpPr/>
          <p:nvPr/>
        </p:nvSpPr>
        <p:spPr>
          <a:xfrm>
            <a:off x="4457700" y="2196669"/>
            <a:ext cx="2009301" cy="842390"/>
          </a:xfrm>
          <a:prstGeom prst="roundRect">
            <a:avLst/>
          </a:prstGeom>
          <a:gradFill>
            <a:gsLst>
              <a:gs pos="0">
                <a:srgbClr val="5A79BC"/>
              </a:gs>
              <a:gs pos="50000">
                <a:srgbClr val="4472C4">
                  <a:shade val="80000"/>
                  <a:hueOff val="0"/>
                  <a:satOff val="0"/>
                  <a:lumOff val="0"/>
                  <a:alphaOff val="0"/>
                  <a:satMod val="110000"/>
                  <a:lumMod val="100000"/>
                  <a:shade val="100000"/>
                </a:srgbClr>
              </a:gs>
              <a:gs pos="100000">
                <a:srgbClr val="4472C4">
                  <a:shade val="80000"/>
                  <a:hueOff val="0"/>
                  <a:satOff val="0"/>
                  <a:lumOff val="0"/>
                  <a:alphaOff val="0"/>
                  <a:lumMod val="99000"/>
                  <a:satMod val="120000"/>
                  <a:shade val="78000"/>
                </a:srgbClr>
              </a:gs>
            </a:gsLst>
            <a:lin ang="5400000" scaled="0"/>
          </a:gradFill>
          <a:ln w="12700" cap="flat" cmpd="sng" algn="ctr">
            <a:solidFill>
              <a:srgbClr val="5B9BD5">
                <a:shade val="50000"/>
              </a:srgbClr>
            </a:solidFill>
            <a:prstDash val="solid"/>
            <a:miter lim="800000"/>
          </a:ln>
          <a:effectLst>
            <a:outerShdw blurRad="57150" dist="19050" dir="5400000" algn="tl" rotWithShape="0">
              <a:prstClr val="black">
                <a:alpha val="63000"/>
              </a:prstClr>
            </a:outerShdw>
          </a:effectLst>
        </p:spPr>
        <p:txBody>
          <a:bodyPr rtlCol="0" anchor="ctr"/>
          <a:lstStyle/>
          <a:p>
            <a:pPr lvl="0" algn="ctr">
              <a:defRPr/>
            </a:pPr>
            <a:r>
              <a:rPr lang="en-GB" sz="2400" kern="0" dirty="0">
                <a:solidFill>
                  <a:prstClr val="white"/>
                </a:solidFill>
                <a:latin typeface="Calibri" panose="020F0502020204030204"/>
              </a:rPr>
              <a:t>Instrumented </a:t>
            </a:r>
            <a:r>
              <a:rPr lang="en-GB" sz="2400" kern="0" dirty="0" smtClean="0">
                <a:solidFill>
                  <a:prstClr val="white"/>
                </a:solidFill>
                <a:latin typeface="Calibri" panose="020F0502020204030204"/>
              </a:rPr>
              <a:t>worker</a:t>
            </a:r>
            <a:endParaRPr kumimoji="0" lang="en-GB" sz="2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21" name="Rounded Rectangle 20"/>
          <p:cNvSpPr/>
          <p:nvPr/>
        </p:nvSpPr>
        <p:spPr>
          <a:xfrm>
            <a:off x="5496950" y="3936286"/>
            <a:ext cx="1610701" cy="842390"/>
          </a:xfrm>
          <a:prstGeom prst="roundRect">
            <a:avLst/>
          </a:prstGeom>
          <a:gradFill>
            <a:gsLst>
              <a:gs pos="0">
                <a:srgbClr val="5A79BC"/>
              </a:gs>
              <a:gs pos="50000">
                <a:srgbClr val="4472C4">
                  <a:shade val="80000"/>
                  <a:hueOff val="0"/>
                  <a:satOff val="0"/>
                  <a:lumOff val="0"/>
                  <a:alphaOff val="0"/>
                  <a:satMod val="110000"/>
                  <a:lumMod val="100000"/>
                  <a:shade val="100000"/>
                </a:srgbClr>
              </a:gs>
              <a:gs pos="100000">
                <a:srgbClr val="4472C4">
                  <a:shade val="80000"/>
                  <a:hueOff val="0"/>
                  <a:satOff val="0"/>
                  <a:lumOff val="0"/>
                  <a:alphaOff val="0"/>
                  <a:lumMod val="99000"/>
                  <a:satMod val="120000"/>
                  <a:shade val="78000"/>
                </a:srgbClr>
              </a:gs>
            </a:gsLst>
            <a:lin ang="5400000" scaled="0"/>
          </a:gradFill>
          <a:ln w="12700" cap="flat" cmpd="sng" algn="ctr">
            <a:solidFill>
              <a:srgbClr val="5B9BD5">
                <a:shade val="50000"/>
              </a:srgbClr>
            </a:solidFill>
            <a:prstDash val="solid"/>
            <a:miter lim="800000"/>
          </a:ln>
          <a:effectLst>
            <a:outerShdw blurRad="57150" dist="19050" dir="5400000" algn="tl" rotWithShape="0">
              <a:prstClr val="black">
                <a:alpha val="63000"/>
              </a:prstClr>
            </a:outerShdw>
          </a:effectLst>
        </p:spPr>
        <p:txBody>
          <a:bodyPr rtlCol="0" anchor="ctr"/>
          <a:lstStyle/>
          <a:p>
            <a:pPr lvl="0" algn="ctr">
              <a:defRPr/>
            </a:pPr>
            <a:r>
              <a:rPr lang="en-GB" sz="2400" kern="0" dirty="0">
                <a:solidFill>
                  <a:prstClr val="white"/>
                </a:solidFill>
                <a:latin typeface="Calibri" panose="020F0502020204030204"/>
              </a:rPr>
              <a:t>Surrogate </a:t>
            </a:r>
            <a:r>
              <a:rPr lang="en-GB" sz="2400" kern="0" dirty="0" smtClean="0">
                <a:solidFill>
                  <a:prstClr val="white"/>
                </a:solidFill>
                <a:latin typeface="Calibri" panose="020F0502020204030204"/>
              </a:rPr>
              <a:t>modelling</a:t>
            </a:r>
            <a:endParaRPr kumimoji="0" lang="en-GB" sz="2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5166360" y="5826412"/>
            <a:ext cx="1555911" cy="842390"/>
          </a:xfrm>
          <a:prstGeom prst="roundRect">
            <a:avLst/>
          </a:prstGeom>
          <a:gradFill>
            <a:gsLst>
              <a:gs pos="0">
                <a:srgbClr val="5A79BC"/>
              </a:gs>
              <a:gs pos="50000">
                <a:srgbClr val="4472C4">
                  <a:shade val="80000"/>
                  <a:hueOff val="0"/>
                  <a:satOff val="0"/>
                  <a:lumOff val="0"/>
                  <a:alphaOff val="0"/>
                  <a:satMod val="110000"/>
                  <a:lumMod val="100000"/>
                  <a:shade val="100000"/>
                </a:srgbClr>
              </a:gs>
              <a:gs pos="100000">
                <a:srgbClr val="4472C4">
                  <a:shade val="80000"/>
                  <a:hueOff val="0"/>
                  <a:satOff val="0"/>
                  <a:lumOff val="0"/>
                  <a:alphaOff val="0"/>
                  <a:lumMod val="99000"/>
                  <a:satMod val="120000"/>
                  <a:shade val="78000"/>
                </a:srgbClr>
              </a:gs>
            </a:gsLst>
            <a:lin ang="5400000" scaled="0"/>
          </a:gradFill>
          <a:ln w="12700" cap="flat" cmpd="sng" algn="ctr">
            <a:solidFill>
              <a:srgbClr val="5B9BD5">
                <a:shade val="50000"/>
              </a:srgbClr>
            </a:solidFill>
            <a:prstDash val="solid"/>
            <a:miter lim="800000"/>
          </a:ln>
          <a:effectLst>
            <a:outerShdw blurRad="57150" dist="19050" dir="5400000" algn="tl" rotWithShape="0">
              <a:prstClr val="black">
                <a:alpha val="63000"/>
              </a:prstClr>
            </a:outerShdw>
          </a:effectLst>
        </p:spPr>
        <p:txBody>
          <a:bodyPr rtlCol="0" anchor="ctr"/>
          <a:lstStyle/>
          <a:p>
            <a:pPr lvl="0" algn="ctr">
              <a:defRPr/>
            </a:pPr>
            <a:r>
              <a:rPr lang="en-GB" sz="2400" kern="0" dirty="0" smtClean="0">
                <a:solidFill>
                  <a:prstClr val="white"/>
                </a:solidFill>
                <a:latin typeface="Calibri" panose="020F0502020204030204"/>
              </a:rPr>
              <a:t>Machine learning</a:t>
            </a:r>
            <a:endParaRPr kumimoji="0" lang="en-GB" sz="2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5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1"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par>
                          <p:cTn id="74" fill="hold">
                            <p:stCondLst>
                              <p:cond delay="500"/>
                            </p:stCondLst>
                            <p:childTnLst>
                              <p:par>
                                <p:cTn id="75" presetID="22" presetClass="entr" presetSubtype="4"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down)">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5" grpId="0" animBg="1"/>
      <p:bldP spid="6" grpId="0" animBg="1"/>
      <p:bldP spid="6" grpId="1" animBg="1"/>
      <p:bldP spid="7" grpId="0" animBg="1"/>
      <p:bldP spid="7" grpId="1" animBg="1"/>
      <p:bldP spid="8" grpId="0" animBg="1"/>
      <p:bldP spid="12"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Complexity: Instrumented </a:t>
            </a:r>
            <a:r>
              <a:rPr lang="en-GB" dirty="0"/>
              <a:t>Worker</a:t>
            </a:r>
          </a:p>
        </p:txBody>
      </p:sp>
      <p:sp>
        <p:nvSpPr>
          <p:cNvPr id="3" name="Content Placeholder 2"/>
          <p:cNvSpPr>
            <a:spLocks noGrp="1"/>
          </p:cNvSpPr>
          <p:nvPr>
            <p:ph idx="1"/>
          </p:nvPr>
        </p:nvSpPr>
        <p:spPr>
          <a:xfrm>
            <a:off x="336552" y="1124744"/>
            <a:ext cx="5579894" cy="4995069"/>
          </a:xfrm>
        </p:spPr>
        <p:txBody>
          <a:bodyPr/>
          <a:lstStyle/>
          <a:p>
            <a:r>
              <a:rPr lang="en-GB" dirty="0"/>
              <a:t>The concept involves applying sensors to a manual task</a:t>
            </a:r>
          </a:p>
          <a:p>
            <a:r>
              <a:rPr lang="en-GB" dirty="0" smtClean="0"/>
              <a:t>An </a:t>
            </a:r>
            <a:r>
              <a:rPr lang="en-GB" dirty="0"/>
              <a:t>experimental set-up:</a:t>
            </a:r>
          </a:p>
          <a:p>
            <a:pPr lvl="1"/>
            <a:r>
              <a:rPr lang="en-GB" dirty="0" smtClean="0"/>
              <a:t>Leap </a:t>
            </a:r>
            <a:r>
              <a:rPr lang="en-GB" dirty="0"/>
              <a:t>Motion: tracks hand movements (locational data</a:t>
            </a:r>
            <a:r>
              <a:rPr lang="en-GB" dirty="0" smtClean="0"/>
              <a:t>)</a:t>
            </a:r>
            <a:endParaRPr lang="en-GB" dirty="0"/>
          </a:p>
          <a:p>
            <a:pPr lvl="1"/>
            <a:r>
              <a:rPr lang="en-GB" dirty="0"/>
              <a:t>Camera: captures general movement data</a:t>
            </a:r>
          </a:p>
          <a:p>
            <a:pPr lvl="1"/>
            <a:r>
              <a:rPr lang="en-GB" dirty="0" smtClean="0"/>
              <a:t>Electromyography (EMG) sensors</a:t>
            </a:r>
            <a:r>
              <a:rPr lang="en-GB" dirty="0"/>
              <a:t>: capture muscular effort</a:t>
            </a:r>
          </a:p>
          <a:p>
            <a:pPr lvl="1"/>
            <a:r>
              <a:rPr lang="en-GB" dirty="0"/>
              <a:t>Pressure mat: captures additional pressure data from the </a:t>
            </a:r>
            <a:r>
              <a:rPr lang="en-GB" dirty="0" smtClean="0"/>
              <a:t>tooling</a:t>
            </a:r>
          </a:p>
          <a:p>
            <a:pPr lvl="1"/>
            <a:endParaRPr lang="en-GB" dirty="0"/>
          </a:p>
          <a:p>
            <a:pPr lvl="1"/>
            <a:endParaRPr lang="en-GB" dirty="0" smtClean="0"/>
          </a:p>
          <a:p>
            <a:pPr marL="0" lvl="1" indent="0" algn="ctr">
              <a:buNone/>
            </a:pPr>
            <a:r>
              <a:rPr lang="en-GB" dirty="0" smtClean="0"/>
              <a:t>All </a:t>
            </a:r>
            <a:r>
              <a:rPr lang="en-GB" dirty="0"/>
              <a:t>the above is complemented by data captured from </a:t>
            </a:r>
            <a:r>
              <a:rPr lang="en-GB" dirty="0" smtClean="0"/>
              <a:t>sensor-enabled </a:t>
            </a:r>
            <a:r>
              <a:rPr lang="en-GB" dirty="0"/>
              <a:t>hand </a:t>
            </a:r>
            <a:r>
              <a:rPr lang="en-GB" dirty="0" smtClean="0"/>
              <a:t>tools</a:t>
            </a:r>
            <a:endParaRPr lang="en-GB" dirty="0"/>
          </a:p>
        </p:txBody>
      </p:sp>
      <p:pic>
        <p:nvPicPr>
          <p:cNvPr id="5" name="Picture 4" descr="https://di4564baj7skl.cloudfront.net/documentation/images/Leap_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6662" y="3627012"/>
            <a:ext cx="2808312" cy="15796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662" y="1970828"/>
            <a:ext cx="2808312" cy="110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gray">
          <a:xfrm>
            <a:off x="9076662" y="3133989"/>
            <a:ext cx="2808312" cy="276999"/>
          </a:xfrm>
          <a:prstGeom prst="rect">
            <a:avLst/>
          </a:prstGeom>
          <a:noFill/>
          <a:ln w="6350">
            <a:noFill/>
            <a:miter lim="800000"/>
            <a:headEnd/>
            <a:tailEnd/>
          </a:ln>
        </p:spPr>
        <p:txBody>
          <a:bodyPr wrap="square" lIns="90000" rIns="0" rtlCol="0" anchor="ctr">
            <a:spAutoFit/>
          </a:bodyPr>
          <a:lstStyle/>
          <a:p>
            <a:pPr algn="ctr" eaLnBrk="0" hangingPunct="0"/>
            <a:r>
              <a:rPr lang="en-GB" sz="1200" noProof="1" smtClean="0">
                <a:solidFill>
                  <a:srgbClr val="002060"/>
                </a:solidFill>
                <a:latin typeface="Calibri" pitchFamily="34" charset="0"/>
                <a:cs typeface="Calibri" pitchFamily="34" charset="0"/>
              </a:rPr>
              <a:t>Leap Motion sensor</a:t>
            </a:r>
          </a:p>
        </p:txBody>
      </p:sp>
      <p:sp>
        <p:nvSpPr>
          <p:cNvPr id="8" name="TextBox 7"/>
          <p:cNvSpPr txBox="1"/>
          <p:nvPr/>
        </p:nvSpPr>
        <p:spPr bwMode="gray">
          <a:xfrm>
            <a:off x="6182765" y="3079993"/>
            <a:ext cx="2086738" cy="276999"/>
          </a:xfrm>
          <a:prstGeom prst="rect">
            <a:avLst/>
          </a:prstGeom>
          <a:noFill/>
          <a:ln w="6350">
            <a:noFill/>
            <a:miter lim="800000"/>
            <a:headEnd/>
            <a:tailEnd/>
          </a:ln>
        </p:spPr>
        <p:txBody>
          <a:bodyPr wrap="square" lIns="90000" rIns="0" rtlCol="0" anchor="ctr">
            <a:spAutoFit/>
          </a:bodyPr>
          <a:lstStyle/>
          <a:p>
            <a:pPr algn="ctr" eaLnBrk="0" hangingPunct="0"/>
            <a:r>
              <a:rPr lang="en-GB" sz="1200" noProof="1" smtClean="0">
                <a:solidFill>
                  <a:srgbClr val="002060"/>
                </a:solidFill>
                <a:latin typeface="Calibri" pitchFamily="34" charset="0"/>
                <a:cs typeface="Calibri" pitchFamily="34" charset="0"/>
              </a:rPr>
              <a:t>An EMG sensor</a:t>
            </a:r>
          </a:p>
        </p:txBody>
      </p:sp>
      <p:pic>
        <p:nvPicPr>
          <p:cNvPr id="9" name="Picture 2" descr="Image result for electromyography sens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2765" y="1494619"/>
            <a:ext cx="2086738" cy="15853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ressure sensing measurement mat with MatSc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6446" y="3429000"/>
            <a:ext cx="2619375" cy="1838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gray">
          <a:xfrm>
            <a:off x="6182764" y="5242942"/>
            <a:ext cx="2086738" cy="276999"/>
          </a:xfrm>
          <a:prstGeom prst="rect">
            <a:avLst/>
          </a:prstGeom>
          <a:noFill/>
          <a:ln w="6350">
            <a:noFill/>
            <a:miter lim="800000"/>
            <a:headEnd/>
            <a:tailEnd/>
          </a:ln>
        </p:spPr>
        <p:txBody>
          <a:bodyPr wrap="square" lIns="90000" rIns="0" rtlCol="0" anchor="ctr">
            <a:spAutoFit/>
          </a:bodyPr>
          <a:lstStyle/>
          <a:p>
            <a:pPr algn="ctr" eaLnBrk="0" hangingPunct="0"/>
            <a:r>
              <a:rPr lang="en-GB" sz="1200" noProof="1" smtClean="0">
                <a:solidFill>
                  <a:srgbClr val="002060"/>
                </a:solidFill>
                <a:latin typeface="Calibri" pitchFamily="34" charset="0"/>
                <a:cs typeface="Calibri" pitchFamily="34" charset="0"/>
              </a:rPr>
              <a:t>A Tekscan pressure sensor</a:t>
            </a:r>
          </a:p>
        </p:txBody>
      </p:sp>
      <p:sp>
        <p:nvSpPr>
          <p:cNvPr id="12" name="Right Arrow 11"/>
          <p:cNvSpPr/>
          <p:nvPr/>
        </p:nvSpPr>
        <p:spPr bwMode="auto">
          <a:xfrm rot="5400000">
            <a:off x="2790357" y="4693557"/>
            <a:ext cx="672281" cy="703487"/>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28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754826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Speed: Surrogate </a:t>
            </a:r>
            <a:r>
              <a:rPr lang="en-GB" dirty="0"/>
              <a:t>Modelling</a:t>
            </a:r>
          </a:p>
        </p:txBody>
      </p:sp>
      <p:sp>
        <p:nvSpPr>
          <p:cNvPr id="3" name="Content Placeholder 2"/>
          <p:cNvSpPr>
            <a:spLocks noGrp="1"/>
          </p:cNvSpPr>
          <p:nvPr>
            <p:ph idx="1"/>
          </p:nvPr>
        </p:nvSpPr>
        <p:spPr>
          <a:xfrm>
            <a:off x="336551" y="1124744"/>
            <a:ext cx="8178021" cy="4995069"/>
          </a:xfrm>
        </p:spPr>
        <p:txBody>
          <a:bodyPr/>
          <a:lstStyle/>
          <a:p>
            <a:r>
              <a:rPr lang="en-GB" dirty="0"/>
              <a:t>Sensors positioned around tool indicate the progression of the resin </a:t>
            </a:r>
            <a:r>
              <a:rPr lang="en-GB" dirty="0" smtClean="0"/>
              <a:t>flow-front</a:t>
            </a:r>
            <a:endParaRPr lang="en-GB" dirty="0"/>
          </a:p>
          <a:p>
            <a:r>
              <a:rPr lang="en-GB" dirty="0"/>
              <a:t>Simulations are used to create a surrogate model, stored on the </a:t>
            </a:r>
            <a:r>
              <a:rPr lang="en-GB" dirty="0" smtClean="0"/>
              <a:t>PLC</a:t>
            </a:r>
            <a:endParaRPr lang="en-GB" dirty="0"/>
          </a:p>
          <a:p>
            <a:r>
              <a:rPr lang="en-GB" dirty="0"/>
              <a:t>The PLC controls the resin inlet and vacuum ports based on the surrogate </a:t>
            </a:r>
            <a:r>
              <a:rPr lang="en-GB" dirty="0" smtClean="0"/>
              <a:t>model</a:t>
            </a:r>
            <a:endParaRPr lang="en-GB" dirty="0"/>
          </a:p>
          <a:p>
            <a:r>
              <a:rPr lang="en-GB" dirty="0"/>
              <a:t>Data generated during manufacture is fed into a machine learning algorithm to improve the surrogate </a:t>
            </a:r>
            <a:r>
              <a:rPr lang="en-GB" dirty="0" smtClean="0"/>
              <a:t>model</a:t>
            </a:r>
            <a:endParaRPr lang="en-GB" dirty="0"/>
          </a:p>
        </p:txBody>
      </p:sp>
      <p:pic>
        <p:nvPicPr>
          <p:cNvPr id="5" name="Picture 4"/>
          <p:cNvPicPr>
            <a:picLocks noChangeAspect="1"/>
          </p:cNvPicPr>
          <p:nvPr/>
        </p:nvPicPr>
        <p:blipFill>
          <a:blip r:embed="rId3"/>
          <a:stretch>
            <a:fillRect/>
          </a:stretch>
        </p:blipFill>
        <p:spPr>
          <a:xfrm>
            <a:off x="8954730" y="817315"/>
            <a:ext cx="2462678" cy="5090913"/>
          </a:xfrm>
          <a:prstGeom prst="rect">
            <a:avLst/>
          </a:prstGeom>
        </p:spPr>
      </p:pic>
      <p:graphicFrame>
        <p:nvGraphicFramePr>
          <p:cNvPr id="6" name="Diagram 5"/>
          <p:cNvGraphicFramePr/>
          <p:nvPr>
            <p:extLst>
              <p:ext uri="{D42A27DB-BD31-4B8C-83A1-F6EECF244321}">
                <p14:modId xmlns:p14="http://schemas.microsoft.com/office/powerpoint/2010/main" val="2377545531"/>
              </p:ext>
            </p:extLst>
          </p:nvPr>
        </p:nvGraphicFramePr>
        <p:xfrm>
          <a:off x="1366082" y="3921966"/>
          <a:ext cx="2808000" cy="280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250320642"/>
              </p:ext>
            </p:extLst>
          </p:nvPr>
        </p:nvGraphicFramePr>
        <p:xfrm>
          <a:off x="5206562" y="3921966"/>
          <a:ext cx="2808000" cy="280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ight Arrow 7"/>
          <p:cNvSpPr/>
          <p:nvPr/>
        </p:nvSpPr>
        <p:spPr bwMode="auto">
          <a:xfrm>
            <a:off x="4174082" y="4974222"/>
            <a:ext cx="1029531" cy="703487"/>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2800" b="0" i="0" u="none" strike="noStrike" cap="none" normalizeH="0" baseline="0" dirty="0" smtClean="0">
              <a:ln>
                <a:noFill/>
              </a:ln>
              <a:solidFill>
                <a:schemeClr val="bg1"/>
              </a:solidFill>
              <a:effectLst/>
              <a:latin typeface="Arial" charset="0"/>
            </a:endParaRPr>
          </a:p>
        </p:txBody>
      </p:sp>
      <p:sp>
        <p:nvSpPr>
          <p:cNvPr id="4" name="Rectangle 3"/>
          <p:cNvSpPr/>
          <p:nvPr/>
        </p:nvSpPr>
        <p:spPr>
          <a:xfrm rot="19500000">
            <a:off x="1193890" y="3990003"/>
            <a:ext cx="2300630" cy="1511925"/>
          </a:xfrm>
          <a:prstGeom prst="rect">
            <a:avLst/>
          </a:prstGeom>
          <a:noFill/>
        </p:spPr>
        <p:txBody>
          <a:bodyPr wrap="none" lIns="91440" tIns="45720" rIns="91440" bIns="45720">
            <a:prstTxWarp prst="textArchUp">
              <a:avLst/>
            </a:prstTxWarp>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Define</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9" name="Rectangle 8"/>
          <p:cNvSpPr/>
          <p:nvPr/>
        </p:nvSpPr>
        <p:spPr>
          <a:xfrm rot="19500000">
            <a:off x="5047572" y="3936024"/>
            <a:ext cx="2300630" cy="1592321"/>
          </a:xfrm>
          <a:prstGeom prst="rect">
            <a:avLst/>
          </a:prstGeom>
          <a:noFill/>
        </p:spPr>
        <p:txBody>
          <a:bodyPr wrap="none" lIns="91440" tIns="45720" rIns="91440" bIns="45720">
            <a:prstTxWarp prst="textArchUp">
              <a:avLst/>
            </a:prstTxWarp>
            <a:spAutoFit/>
          </a:bodyPr>
          <a:lstStyle/>
          <a:p>
            <a:pPr algn="ctr"/>
            <a:r>
              <a:rPr lang="en-US" sz="3200" b="1" dirty="0" smtClean="0">
                <a:ln w="22225">
                  <a:solidFill>
                    <a:schemeClr val="accent6"/>
                  </a:solidFill>
                  <a:prstDash val="solid"/>
                </a:ln>
                <a:solidFill>
                  <a:schemeClr val="accent6">
                    <a:lumMod val="40000"/>
                    <a:lumOff val="60000"/>
                  </a:schemeClr>
                </a:solidFill>
              </a:rPr>
              <a:t>Interrogate</a:t>
            </a:r>
            <a:endParaRPr lang="en-US" sz="3200" b="1" cap="none" spc="0" dirty="0">
              <a:ln w="22225">
                <a:solidFill>
                  <a:schemeClr val="accent6"/>
                </a:solidFill>
                <a:prstDash val="solid"/>
              </a:ln>
              <a:solidFill>
                <a:schemeClr val="accent6">
                  <a:lumMod val="40000"/>
                  <a:lumOff val="60000"/>
                </a:schemeClr>
              </a:solidFill>
              <a:effectLst/>
            </a:endParaRPr>
          </a:p>
        </p:txBody>
      </p:sp>
    </p:spTree>
    <p:extLst>
      <p:ext uri="{BB962C8B-B14F-4D97-AF65-F5344CB8AC3E}">
        <p14:creationId xmlns:p14="http://schemas.microsoft.com/office/powerpoint/2010/main" val="20191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animBg="1"/>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5361" y="341313"/>
            <a:ext cx="11577637" cy="682625"/>
          </a:xfrm>
          <a:noFill/>
          <a:ln w="9525">
            <a:noFill/>
            <a:miter lim="800000"/>
            <a:headEnd/>
            <a:tailEnd/>
          </a:ln>
        </p:spPr>
        <p:txBody>
          <a:bodyPr vert="horz" wrap="square" lIns="91440" tIns="90000" rIns="91440" bIns="90000" numCol="1" anchor="ctr" anchorCtr="0" compatLnSpc="1">
            <a:prstTxWarp prst="textNoShape">
              <a:avLst/>
            </a:prstTxWarp>
          </a:bodyPr>
          <a:lstStyle/>
          <a:p>
            <a:r>
              <a:rPr lang="en-GB" sz="3200" dirty="0"/>
              <a:t>The High Value Manufacturing Catapult</a:t>
            </a:r>
            <a:endParaRPr lang="en-GB" sz="3200" i="1" dirty="0"/>
          </a:p>
        </p:txBody>
      </p:sp>
      <p:pic>
        <p:nvPicPr>
          <p:cNvPr id="7" name="Content Placeholder 6"/>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9983" t="4453" r="10745" b="6485"/>
          <a:stretch/>
        </p:blipFill>
        <p:spPr>
          <a:xfrm>
            <a:off x="8335309" y="341313"/>
            <a:ext cx="3382962" cy="5795962"/>
          </a:xfrm>
          <a:prstGeom prst="rect">
            <a:avLst/>
          </a:prstGeom>
        </p:spPr>
      </p:pic>
      <p:sp>
        <p:nvSpPr>
          <p:cNvPr id="8" name="Content Placeholder 2"/>
          <p:cNvSpPr txBox="1">
            <a:spLocks/>
          </p:cNvSpPr>
          <p:nvPr/>
        </p:nvSpPr>
        <p:spPr bwMode="gray">
          <a:xfrm>
            <a:off x="340277" y="1006356"/>
            <a:ext cx="7030007" cy="2876512"/>
          </a:xfrm>
          <a:prstGeom prst="rect">
            <a:avLst/>
          </a:prstGeom>
        </p:spPr>
        <p:txBody>
          <a:bodyPr vert="horz" lIns="0" tIns="0" rIns="0" bIns="0" rtlCol="0" anchor="t" anchorCtr="0">
            <a:noAutofit/>
          </a:bodyPr>
          <a:lstStyle>
            <a:lvl1pPr marL="0" indent="-180000" algn="l" defTabSz="914400" rtl="0" eaLnBrk="1" latinLnBrk="0" hangingPunct="1">
              <a:lnSpc>
                <a:spcPct val="100000"/>
              </a:lnSpc>
              <a:spcBef>
                <a:spcPts val="600"/>
              </a:spcBef>
              <a:buFont typeface="Arial" panose="020B0604020202020204" pitchFamily="34" charset="0"/>
              <a:buNone/>
              <a:defRPr sz="2000" kern="1200">
                <a:solidFill>
                  <a:schemeClr val="accent1"/>
                </a:solidFill>
                <a:latin typeface="+mn-lt"/>
                <a:ea typeface="+mn-ea"/>
                <a:cs typeface="+mn-cs"/>
              </a:defRPr>
            </a:lvl1pPr>
            <a:lvl2pPr marL="360000" indent="-360000" algn="l" defTabSz="914400" rtl="0" eaLnBrk="1" latinLnBrk="0" hangingPunct="1">
              <a:lnSpc>
                <a:spcPct val="100000"/>
              </a:lnSpc>
              <a:spcBef>
                <a:spcPts val="600"/>
              </a:spcBef>
              <a:buClr>
                <a:schemeClr val="accent1"/>
              </a:buClr>
              <a:buFont typeface="Wingdings 2" panose="05020102010507070707" pitchFamily="18" charset="2"/>
              <a:buChar char="¡"/>
              <a:defRPr sz="2000" kern="1200">
                <a:solidFill>
                  <a:schemeClr val="accent1"/>
                </a:solidFill>
                <a:latin typeface="+mn-lt"/>
                <a:ea typeface="+mn-ea"/>
                <a:cs typeface="+mn-cs"/>
              </a:defRPr>
            </a:lvl2pPr>
            <a:lvl3pPr marL="720000" indent="-360000" algn="l" defTabSz="914400" rtl="0" eaLnBrk="1" latinLnBrk="0" hangingPunct="1">
              <a:lnSpc>
                <a:spcPct val="100000"/>
              </a:lnSpc>
              <a:spcBef>
                <a:spcPts val="600"/>
              </a:spcBef>
              <a:buClr>
                <a:schemeClr val="accent1"/>
              </a:buClr>
              <a:buFont typeface="Wingdings 2" panose="05020102010507070707" pitchFamily="18" charset="2"/>
              <a:buChar char="¡"/>
              <a:defRPr sz="2000" kern="1200">
                <a:solidFill>
                  <a:schemeClr val="accent1"/>
                </a:solidFill>
                <a:latin typeface="+mn-lt"/>
                <a:ea typeface="+mn-ea"/>
                <a:cs typeface="+mn-cs"/>
              </a:defRPr>
            </a:lvl3pPr>
            <a:lvl4pPr marL="1080000" indent="-360000" algn="l" defTabSz="914400" rtl="0" eaLnBrk="1" latinLnBrk="0" hangingPunct="1">
              <a:lnSpc>
                <a:spcPct val="100000"/>
              </a:lnSpc>
              <a:spcBef>
                <a:spcPts val="600"/>
              </a:spcBef>
              <a:buClr>
                <a:schemeClr val="accent1"/>
              </a:buClr>
              <a:buFont typeface="Calibri" panose="020F0502020204030204" pitchFamily="34" charset="0"/>
              <a:buChar char="–"/>
              <a:defRPr sz="2000" kern="1200">
                <a:solidFill>
                  <a:schemeClr val="accent1"/>
                </a:solidFill>
                <a:latin typeface="+mn-lt"/>
                <a:ea typeface="+mn-ea"/>
                <a:cs typeface="+mn-cs"/>
              </a:defRPr>
            </a:lvl4pPr>
            <a:lvl5pPr marL="360000" indent="-360000" algn="l" defTabSz="914400" rtl="0" eaLnBrk="1" latinLnBrk="0" hangingPunct="1">
              <a:lnSpc>
                <a:spcPct val="100000"/>
              </a:lnSpc>
              <a:spcBef>
                <a:spcPts val="600"/>
              </a:spcBef>
              <a:buClr>
                <a:schemeClr val="accent1"/>
              </a:buClr>
              <a:buFont typeface="+mj-lt"/>
              <a:buAutoNum type="arabicPeriod"/>
              <a:defRPr sz="2000" kern="1200">
                <a:solidFill>
                  <a:schemeClr val="accent1"/>
                </a:solidFill>
                <a:latin typeface="+mn-lt"/>
                <a:ea typeface="+mn-ea"/>
                <a:cs typeface="+mn-cs"/>
              </a:defRPr>
            </a:lvl5pPr>
            <a:lvl6pPr marL="720000" indent="-360000" algn="l" defTabSz="914400" rtl="0" eaLnBrk="1" latinLnBrk="0" hangingPunct="1">
              <a:lnSpc>
                <a:spcPct val="100000"/>
              </a:lnSpc>
              <a:spcBef>
                <a:spcPts val="600"/>
              </a:spcBef>
              <a:buClr>
                <a:schemeClr val="accent1"/>
              </a:buClr>
              <a:buFont typeface="+mj-lt"/>
              <a:buAutoNum type="alphaLcPeriod"/>
              <a:defRPr sz="2000" kern="1200">
                <a:solidFill>
                  <a:schemeClr val="accent1"/>
                </a:solidFill>
                <a:latin typeface="+mn-lt"/>
                <a:ea typeface="+mn-ea"/>
                <a:cs typeface="+mn-cs"/>
              </a:defRPr>
            </a:lvl6pPr>
            <a:lvl7pPr marL="1080000" indent="-360000" algn="l" defTabSz="914400" rtl="0" eaLnBrk="1" latinLnBrk="0" hangingPunct="1">
              <a:lnSpc>
                <a:spcPct val="100000"/>
              </a:lnSpc>
              <a:spcBef>
                <a:spcPts val="600"/>
              </a:spcBef>
              <a:buClr>
                <a:schemeClr val="accent1"/>
              </a:buClr>
              <a:buFont typeface="+mj-lt"/>
              <a:buAutoNum type="romanLcPeriod"/>
              <a:defRPr sz="2000" kern="1200">
                <a:solidFill>
                  <a:schemeClr val="accent1"/>
                </a:solidFill>
                <a:latin typeface="+mn-lt"/>
                <a:ea typeface="+mn-ea"/>
                <a:cs typeface="+mn-cs"/>
              </a:defRPr>
            </a:lvl7pPr>
            <a:lvl8pPr marL="719138" indent="-358775" algn="l" defTabSz="914400" rtl="0" eaLnBrk="1" latinLnBrk="0" hangingPunct="1">
              <a:lnSpc>
                <a:spcPct val="100000"/>
              </a:lnSpc>
              <a:spcBef>
                <a:spcPts val="600"/>
              </a:spcBef>
              <a:buClr>
                <a:schemeClr val="accent1"/>
              </a:buClr>
              <a:buFont typeface="Wingdings" panose="05000000000000000000" pitchFamily="2" charset="2"/>
              <a:buChar char="Ø"/>
              <a:defRPr sz="2000" kern="1200">
                <a:solidFill>
                  <a:schemeClr val="accent1"/>
                </a:solidFill>
                <a:latin typeface="+mn-lt"/>
                <a:ea typeface="+mn-ea"/>
                <a:cs typeface="+mn-cs"/>
              </a:defRPr>
            </a:lvl8pPr>
            <a:lvl9pPr marL="719138" indent="-358775" algn="l" defTabSz="914400" rtl="0" eaLnBrk="1" latinLnBrk="0" hangingPunct="1">
              <a:lnSpc>
                <a:spcPct val="100000"/>
              </a:lnSpc>
              <a:spcBef>
                <a:spcPts val="600"/>
              </a:spcBef>
              <a:buClr>
                <a:schemeClr val="accent1"/>
              </a:buClr>
              <a:buFont typeface="Wingdings" panose="05000000000000000000" pitchFamily="2" charset="2"/>
              <a:buChar char="ü"/>
              <a:defRPr sz="2000" kern="1200">
                <a:solidFill>
                  <a:schemeClr val="accent1"/>
                </a:solidFill>
                <a:latin typeface="+mn-lt"/>
                <a:ea typeface="+mn-ea"/>
                <a:cs typeface="+mn-cs"/>
              </a:defRPr>
            </a:lvl9pPr>
          </a:lstStyle>
          <a:p>
            <a:pPr lvl="1">
              <a:spcBef>
                <a:spcPts val="1200"/>
              </a:spcBef>
            </a:pPr>
            <a:r>
              <a:rPr lang="en-GB" sz="2200" dirty="0" smtClean="0">
                <a:solidFill>
                  <a:srgbClr val="002060"/>
                </a:solidFill>
              </a:rPr>
              <a:t>The HVM Catapult is the catalyst for the growth and success of UK advanced manufacturing</a:t>
            </a:r>
          </a:p>
          <a:p>
            <a:pPr lvl="1">
              <a:spcBef>
                <a:spcPts val="1200"/>
              </a:spcBef>
            </a:pPr>
            <a:r>
              <a:rPr lang="en-GB" sz="2200" dirty="0" smtClean="0">
                <a:solidFill>
                  <a:srgbClr val="002060"/>
                </a:solidFill>
              </a:rPr>
              <a:t>We help turn ideas into commercial applications by </a:t>
            </a:r>
            <a:r>
              <a:rPr lang="en-GB" sz="2200" u="sng" dirty="0" smtClean="0">
                <a:solidFill>
                  <a:srgbClr val="002060"/>
                </a:solidFill>
              </a:rPr>
              <a:t>addressing the gap between technology concept and commercialisation</a:t>
            </a:r>
          </a:p>
          <a:p>
            <a:pPr lvl="1">
              <a:spcBef>
                <a:spcPts val="1200"/>
              </a:spcBef>
            </a:pPr>
            <a:r>
              <a:rPr lang="en-GB" sz="2200" dirty="0" smtClean="0">
                <a:solidFill>
                  <a:srgbClr val="002060"/>
                </a:solidFill>
              </a:rPr>
              <a:t>Engaged with manufacturing businesses of all sizes and from all sectors</a:t>
            </a:r>
          </a:p>
          <a:p>
            <a:pPr lvl="1"/>
            <a:endParaRPr lang="en-GB" sz="2200" dirty="0">
              <a:solidFill>
                <a:srgbClr val="002060"/>
              </a:solidFill>
            </a:endParaRPr>
          </a:p>
        </p:txBody>
      </p:sp>
      <p:sp>
        <p:nvSpPr>
          <p:cNvPr id="6" name="Oval 5"/>
          <p:cNvSpPr/>
          <p:nvPr/>
        </p:nvSpPr>
        <p:spPr bwMode="auto">
          <a:xfrm>
            <a:off x="9142583" y="4145959"/>
            <a:ext cx="216000" cy="2160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grpSp>
        <p:nvGrpSpPr>
          <p:cNvPr id="10" name="Group 9"/>
          <p:cNvGrpSpPr>
            <a:grpSpLocks noChangeAspect="1"/>
          </p:cNvGrpSpPr>
          <p:nvPr/>
        </p:nvGrpSpPr>
        <p:grpSpPr>
          <a:xfrm>
            <a:off x="657671" y="3779904"/>
            <a:ext cx="6457497" cy="2395686"/>
            <a:chOff x="12439523" y="1671533"/>
            <a:chExt cx="4578262" cy="1698503"/>
          </a:xfrm>
        </p:grpSpPr>
        <p:pic>
          <p:nvPicPr>
            <p:cNvPr id="1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39523" y="1671533"/>
              <a:ext cx="2292617" cy="169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4849"/>
            <a:stretch/>
          </p:blipFill>
          <p:spPr bwMode="auto">
            <a:xfrm>
              <a:off x="14732140" y="1701800"/>
              <a:ext cx="2285645" cy="166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240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879977" y="1538790"/>
            <a:ext cx="1981488"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fontAlgn="base">
              <a:lnSpc>
                <a:spcPct val="80000"/>
              </a:lnSpc>
              <a:spcBef>
                <a:spcPct val="50000"/>
              </a:spcBef>
              <a:spcAft>
                <a:spcPct val="0"/>
              </a:spcAft>
            </a:pPr>
            <a:endParaRPr lang="en-GB" sz="1200">
              <a:latin typeface="Arial" charset="0"/>
            </a:endParaRPr>
          </a:p>
        </p:txBody>
      </p:sp>
      <p:sp>
        <p:nvSpPr>
          <p:cNvPr id="11" name="Rectangle 10"/>
          <p:cNvSpPr/>
          <p:nvPr/>
        </p:nvSpPr>
        <p:spPr bwMode="auto">
          <a:xfrm>
            <a:off x="2724963" y="1700808"/>
            <a:ext cx="1636913"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fontAlgn="base">
              <a:lnSpc>
                <a:spcPct val="80000"/>
              </a:lnSpc>
              <a:spcBef>
                <a:spcPct val="50000"/>
              </a:spcBef>
              <a:spcAft>
                <a:spcPct val="0"/>
              </a:spcAft>
            </a:pPr>
            <a:endParaRPr lang="en-GB" sz="1200">
              <a:latin typeface="Arial" charset="0"/>
            </a:endParaRPr>
          </a:p>
        </p:txBody>
      </p:sp>
      <p:sp>
        <p:nvSpPr>
          <p:cNvPr id="12" name="Rectangle 11"/>
          <p:cNvSpPr/>
          <p:nvPr/>
        </p:nvSpPr>
        <p:spPr bwMode="auto">
          <a:xfrm>
            <a:off x="3773744" y="3556586"/>
            <a:ext cx="1636913"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fontAlgn="base">
              <a:lnSpc>
                <a:spcPct val="80000"/>
              </a:lnSpc>
              <a:spcBef>
                <a:spcPct val="50000"/>
              </a:spcBef>
              <a:spcAft>
                <a:spcPct val="0"/>
              </a:spcAft>
            </a:pPr>
            <a:endParaRPr lang="en-GB" sz="1200">
              <a:latin typeface="Arial" charset="0"/>
            </a:endParaRPr>
          </a:p>
        </p:txBody>
      </p:sp>
      <p:sp>
        <p:nvSpPr>
          <p:cNvPr id="13" name="Rectangle 12"/>
          <p:cNvSpPr/>
          <p:nvPr/>
        </p:nvSpPr>
        <p:spPr bwMode="auto">
          <a:xfrm>
            <a:off x="2667000" y="3969062"/>
            <a:ext cx="1538790" cy="1512167"/>
          </a:xfrm>
          <a:prstGeom prst="rect">
            <a:avLst/>
          </a:prstGeom>
          <a:solidFill>
            <a:schemeClr val="bg1"/>
          </a:solidFill>
          <a:ln w="9525" cap="flat" cmpd="sng" algn="ctr">
            <a:noFill/>
            <a:prstDash val="solid"/>
            <a:round/>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fontAlgn="base">
              <a:lnSpc>
                <a:spcPct val="80000"/>
              </a:lnSpc>
              <a:spcBef>
                <a:spcPct val="50000"/>
              </a:spcBef>
              <a:spcAft>
                <a:spcPct val="0"/>
              </a:spcAft>
            </a:pPr>
            <a:endParaRPr lang="en-GB" sz="1200">
              <a:latin typeface="Arial" charset="0"/>
            </a:endParaRPr>
          </a:p>
        </p:txBody>
      </p:sp>
      <p:sp>
        <p:nvSpPr>
          <p:cNvPr id="15" name="Rectangle 14"/>
          <p:cNvSpPr/>
          <p:nvPr/>
        </p:nvSpPr>
        <p:spPr bwMode="auto">
          <a:xfrm>
            <a:off x="3621995" y="5805265"/>
            <a:ext cx="3122078" cy="81178"/>
          </a:xfrm>
          <a:prstGeom prst="rect">
            <a:avLst/>
          </a:prstGeom>
          <a:solidFill>
            <a:schemeClr val="bg1"/>
          </a:solidFill>
          <a:ln w="9525" cap="flat" cmpd="sng" algn="ctr">
            <a:noFill/>
            <a:prstDash val="solid"/>
            <a:round/>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fontAlgn="base">
              <a:lnSpc>
                <a:spcPct val="80000"/>
              </a:lnSpc>
              <a:spcBef>
                <a:spcPct val="50000"/>
              </a:spcBef>
              <a:spcAft>
                <a:spcPct val="0"/>
              </a:spcAft>
            </a:pPr>
            <a:endParaRPr lang="en-GB" sz="1200">
              <a:latin typeface="Arial" charset="0"/>
            </a:endParaRPr>
          </a:p>
        </p:txBody>
      </p:sp>
      <p:sp>
        <p:nvSpPr>
          <p:cNvPr id="6" name="Rectangle 5"/>
          <p:cNvSpPr/>
          <p:nvPr/>
        </p:nvSpPr>
        <p:spPr>
          <a:xfrm>
            <a:off x="1968477" y="5522495"/>
            <a:ext cx="172819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Image result for surrogate mod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5460" y="4239211"/>
            <a:ext cx="2887337" cy="2165503"/>
          </a:xfrm>
          <a:prstGeom prst="rect">
            <a:avLst/>
          </a:prstGeom>
          <a:noFill/>
          <a:extLst>
            <a:ext uri="{909E8E84-426E-40DD-AFC4-6F175D3DCCD1}">
              <a14:hiddenFill xmlns:a14="http://schemas.microsoft.com/office/drawing/2010/main">
                <a:solidFill>
                  <a:srgbClr val="FFFFFF"/>
                </a:solidFill>
              </a14:hiddenFill>
            </a:ext>
          </a:extLst>
        </p:spPr>
      </p:pic>
      <p:pic>
        <p:nvPicPr>
          <p:cNvPr id="16" name="S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446333" y="710594"/>
            <a:ext cx="4176464" cy="3132348"/>
          </a:xfrm>
          <a:prstGeom prst="rect">
            <a:avLst/>
          </a:prstGeom>
        </p:spPr>
      </p:pic>
      <p:pic>
        <p:nvPicPr>
          <p:cNvPr id="17" name="S5_9.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54721" y="975108"/>
            <a:ext cx="4365103" cy="3271017"/>
          </a:xfrm>
          <a:prstGeom prst="rect">
            <a:avLst/>
          </a:prstGeom>
        </p:spPr>
      </p:pic>
      <p:pic>
        <p:nvPicPr>
          <p:cNvPr id="18" name="S5_5.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3339178" y="3556586"/>
            <a:ext cx="3960440" cy="3060115"/>
          </a:xfrm>
          <a:prstGeom prst="rect">
            <a:avLst/>
          </a:prstGeom>
        </p:spPr>
      </p:pic>
      <p:sp>
        <p:nvSpPr>
          <p:cNvPr id="19" name="Title 1"/>
          <p:cNvSpPr>
            <a:spLocks noGrp="1"/>
          </p:cNvSpPr>
          <p:nvPr>
            <p:ph type="title"/>
          </p:nvPr>
        </p:nvSpPr>
        <p:spPr>
          <a:xfrm>
            <a:off x="336551" y="314325"/>
            <a:ext cx="11521015" cy="682625"/>
          </a:xfrm>
        </p:spPr>
        <p:txBody>
          <a:bodyPr/>
          <a:lstStyle/>
          <a:p>
            <a:r>
              <a:rPr lang="en-GB" dirty="0" smtClean="0"/>
              <a:t>Speed: Surrogate </a:t>
            </a:r>
            <a:r>
              <a:rPr lang="en-GB" dirty="0"/>
              <a:t>Modelling</a:t>
            </a:r>
          </a:p>
        </p:txBody>
      </p:sp>
      <p:sp>
        <p:nvSpPr>
          <p:cNvPr id="20" name="Right Arrow 19"/>
          <p:cNvSpPr/>
          <p:nvPr/>
        </p:nvSpPr>
        <p:spPr bwMode="auto">
          <a:xfrm>
            <a:off x="7705929" y="4970218"/>
            <a:ext cx="1029531" cy="703487"/>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28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6127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00" fill="hold"/>
                                        <p:tgtEl>
                                          <p:spTgt spid="18"/>
                                        </p:tgtEl>
                                      </p:cBhvr>
                                    </p:cmd>
                                  </p:childTnLst>
                                </p:cTn>
                              </p:par>
                              <p:par>
                                <p:cTn id="11" presetID="1" presetClass="mediacall" presetSubtype="0" fill="hold" nodeType="withEffect">
                                  <p:stCondLst>
                                    <p:cond delay="0"/>
                                  </p:stCondLst>
                                  <p:childTnLst>
                                    <p:cmd type="call" cmd="playFrom(0.0)">
                                      <p:cBhvr>
                                        <p:cTn id="12" dur="9700" fill="hold"/>
                                        <p:tgtEl>
                                          <p:spTgt spid="16"/>
                                        </p:tgtEl>
                                      </p:cBhvr>
                                    </p:cmd>
                                  </p:childTnLst>
                                </p:cTn>
                              </p:par>
                            </p:childTnLst>
                          </p:cTn>
                        </p:par>
                        <p:par>
                          <p:cTn id="13" fill="hold">
                            <p:stCondLst>
                              <p:cond delay="97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02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remove" display="0">
                  <p:stCondLst>
                    <p:cond delay="indefinite"/>
                  </p:stCondLst>
                </p:cTn>
                <p:tgtEl>
                  <p:spTgt spid="17"/>
                </p:tgtEl>
              </p:cMediaNode>
            </p:vide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7"/>
                                        </p:tgtEl>
                                      </p:cBhvr>
                                    </p:cmd>
                                  </p:childTnLst>
                                </p:cTn>
                              </p:par>
                            </p:childTnLst>
                          </p:cTn>
                        </p:par>
                      </p:childTnLst>
                    </p:cTn>
                  </p:par>
                </p:childTnLst>
              </p:cTn>
              <p:nextCondLst>
                <p:cond evt="onClick" delay="0">
                  <p:tgtEl>
                    <p:spTgt spid="17"/>
                  </p:tgtEl>
                </p:cond>
              </p:nextCondLst>
            </p:seq>
            <p:video>
              <p:cMediaNode vol="80000">
                <p:cTn id="29" repeatCount="indefinite" fill="remove" display="0">
                  <p:stCondLst>
                    <p:cond delay="indefinite"/>
                  </p:stCondLst>
                </p:cTn>
                <p:tgtEl>
                  <p:spTgt spid="18"/>
                </p:tgtEl>
              </p:cMediaNode>
            </p:video>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afterEffect">
                                  <p:stCondLst>
                                    <p:cond delay="0"/>
                                  </p:stCondLst>
                                  <p:childTnLst>
                                    <p:cmd type="call" cmd="togglePause">
                                      <p:cBhvr>
                                        <p:cTn id="34" dur="1" fill="hold"/>
                                        <p:tgtEl>
                                          <p:spTgt spid="18"/>
                                        </p:tgtEl>
                                      </p:cBhvr>
                                    </p:cmd>
                                  </p:childTnLst>
                                </p:cTn>
                              </p:par>
                            </p:childTnLst>
                          </p:cTn>
                        </p:par>
                      </p:childTnLst>
                    </p:cTn>
                  </p:par>
                </p:childTnLst>
              </p:cTn>
              <p:nextCondLst>
                <p:cond evt="onClick" delay="0">
                  <p:tgtEl>
                    <p:spTgt spid="18"/>
                  </p:tgtEl>
                </p:cond>
              </p:nextCondLst>
            </p:seq>
            <p:video>
              <p:cMediaNode vol="80000">
                <p:cTn id="35" repeatCount="indefinite" fill="remove" display="0">
                  <p:stCondLst>
                    <p:cond delay="indefinite"/>
                  </p:stCondLst>
                </p:cTn>
                <p:tgtEl>
                  <p:spTgt spid="16"/>
                </p:tgtEl>
              </p:cMediaNode>
            </p:video>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afterEffect">
                                  <p:stCondLst>
                                    <p:cond delay="0"/>
                                  </p:stCondLst>
                                  <p:childTnLst>
                                    <p:cmd type="call" cmd="togglePause">
                                      <p:cBhvr>
                                        <p:cTn id="40" dur="1" fill="hold"/>
                                        <p:tgtEl>
                                          <p:spTgt spid="16"/>
                                        </p:tgtEl>
                                      </p:cBhvr>
                                    </p:cmd>
                                  </p:childTnLst>
                                </p:cTn>
                              </p:par>
                            </p:childTnLst>
                          </p:cTn>
                        </p:par>
                      </p:childTnLst>
                    </p:cTn>
                  </p:par>
                </p:childTnLst>
              </p:cTn>
              <p:nextCondLst>
                <p:cond evt="onClick" delay="0">
                  <p:tgtEl>
                    <p:spTgt spid="16"/>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981362" y="2127099"/>
            <a:ext cx="1916642" cy="3213750"/>
            <a:chOff x="6525903" y="1691842"/>
            <a:chExt cx="1916642" cy="321375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831" y="1691842"/>
              <a:ext cx="918217" cy="91821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328" y="3635717"/>
              <a:ext cx="918217" cy="91821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1691842"/>
              <a:ext cx="918217" cy="918217"/>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328" y="2644073"/>
              <a:ext cx="916984" cy="916984"/>
            </a:xfrm>
            <a:prstGeom prst="rect">
              <a:avLst/>
            </a:prstGeom>
          </p:spPr>
        </p:pic>
        <p:sp>
          <p:nvSpPr>
            <p:cNvPr id="24" name="TextBox 23"/>
            <p:cNvSpPr txBox="1"/>
            <p:nvPr/>
          </p:nvSpPr>
          <p:spPr bwMode="gray">
            <a:xfrm>
              <a:off x="6525903" y="4628593"/>
              <a:ext cx="1915409" cy="276999"/>
            </a:xfrm>
            <a:prstGeom prst="rect">
              <a:avLst/>
            </a:prstGeom>
            <a:noFill/>
            <a:ln w="6350">
              <a:noFill/>
              <a:miter lim="800000"/>
              <a:headEnd/>
              <a:tailEnd/>
            </a:ln>
          </p:spPr>
          <p:txBody>
            <a:bodyPr wrap="square" lIns="90000" rIns="0" rtlCol="0" anchor="ctr">
              <a:spAutoFit/>
            </a:bodyPr>
            <a:lstStyle/>
            <a:p>
              <a:pPr algn="ctr" eaLnBrk="0" hangingPunct="0"/>
              <a:r>
                <a:rPr lang="en-GB" sz="1200" noProof="1">
                  <a:solidFill>
                    <a:srgbClr val="000000"/>
                  </a:solidFill>
                  <a:latin typeface="Calibri" pitchFamily="34" charset="0"/>
                  <a:cs typeface="Calibri" pitchFamily="34" charset="0"/>
                </a:rPr>
                <a:t>Correctly classified examples</a:t>
              </a:r>
            </a:p>
          </p:txBody>
        </p:sp>
      </p:grpSp>
      <p:sp>
        <p:nvSpPr>
          <p:cNvPr id="2" name="Title 1"/>
          <p:cNvSpPr>
            <a:spLocks noGrp="1"/>
          </p:cNvSpPr>
          <p:nvPr>
            <p:ph type="title"/>
          </p:nvPr>
        </p:nvSpPr>
        <p:spPr/>
        <p:txBody>
          <a:bodyPr/>
          <a:lstStyle/>
          <a:p>
            <a:r>
              <a:rPr lang="en-GB" dirty="0" smtClean="0"/>
              <a:t>Repeatability: Machine Learning applied </a:t>
            </a:r>
            <a:r>
              <a:rPr lang="en-GB" dirty="0" smtClean="0"/>
              <a:t>to composites</a:t>
            </a:r>
            <a:endParaRPr lang="en-GB" dirty="0"/>
          </a:p>
        </p:txBody>
      </p:sp>
      <p:sp>
        <p:nvSpPr>
          <p:cNvPr id="3" name="Content Placeholder 2"/>
          <p:cNvSpPr>
            <a:spLocks noGrp="1"/>
          </p:cNvSpPr>
          <p:nvPr>
            <p:ph idx="1"/>
          </p:nvPr>
        </p:nvSpPr>
        <p:spPr>
          <a:xfrm>
            <a:off x="336551" y="1124744"/>
            <a:ext cx="9608229" cy="4995069"/>
          </a:xfrm>
        </p:spPr>
        <p:txBody>
          <a:bodyPr/>
          <a:lstStyle/>
          <a:p>
            <a:pPr marL="285750" indent="-285750">
              <a:buFont typeface="Wingdings" panose="05000000000000000000" pitchFamily="2" charset="2"/>
              <a:buChar char="§"/>
            </a:pPr>
            <a:r>
              <a:rPr lang="en-GB" sz="2000" dirty="0"/>
              <a:t>Machine learning seeks to generate insight and value from </a:t>
            </a:r>
            <a:r>
              <a:rPr lang="en-GB" sz="2000" dirty="0" smtClean="0"/>
              <a:t>data</a:t>
            </a:r>
            <a:endParaRPr lang="en-GB" sz="2000" dirty="0"/>
          </a:p>
          <a:p>
            <a:pPr marL="571500" lvl="1" indent="-285750">
              <a:buFont typeface="Wingdings" panose="05000000000000000000" pitchFamily="2" charset="2"/>
              <a:buChar char="§"/>
            </a:pPr>
            <a:r>
              <a:rPr lang="en-GB" sz="1800" dirty="0" smtClean="0"/>
              <a:t>Neural </a:t>
            </a:r>
            <a:r>
              <a:rPr lang="en-GB" sz="1800" dirty="0"/>
              <a:t>networks mimic the structure of a biological brain to learn connections between data </a:t>
            </a:r>
            <a:r>
              <a:rPr lang="en-GB" sz="1800" dirty="0" smtClean="0"/>
              <a:t>features</a:t>
            </a:r>
            <a:endParaRPr lang="en-GB" sz="1800" dirty="0"/>
          </a:p>
          <a:p>
            <a:pPr marL="571500" lvl="1" indent="-285750">
              <a:buFont typeface="Wingdings" panose="05000000000000000000" pitchFamily="2" charset="2"/>
              <a:buChar char="§"/>
            </a:pPr>
            <a:r>
              <a:rPr lang="en-GB" sz="1800" dirty="0" smtClean="0"/>
              <a:t>So </a:t>
            </a:r>
            <a:r>
              <a:rPr lang="en-GB" sz="1800" dirty="0"/>
              <a:t>far applications in composites have been </a:t>
            </a:r>
            <a:r>
              <a:rPr lang="en-GB" sz="1800" dirty="0" smtClean="0"/>
              <a:t>limited</a:t>
            </a:r>
          </a:p>
          <a:p>
            <a:pPr marL="285750" indent="-285750">
              <a:buFont typeface="Wingdings" panose="05000000000000000000" pitchFamily="2" charset="2"/>
              <a:buChar char="§"/>
            </a:pPr>
            <a:r>
              <a:rPr lang="en-GB" sz="2000" b="1" dirty="0"/>
              <a:t>Problem</a:t>
            </a:r>
            <a:r>
              <a:rPr lang="en-GB" sz="2000" dirty="0"/>
              <a:t>: Can we make a learning algorithm to classify ‘preforms’ as good or bad based on how frayed their edges are</a:t>
            </a:r>
            <a:r>
              <a:rPr lang="en-GB" sz="2000" dirty="0" smtClean="0"/>
              <a:t>?</a:t>
            </a:r>
          </a:p>
          <a:p>
            <a:pPr marL="285750" indent="-285750">
              <a:buFont typeface="Wingdings" panose="05000000000000000000" pitchFamily="2" charset="2"/>
              <a:buChar char="§"/>
            </a:pPr>
            <a:r>
              <a:rPr lang="en-GB" sz="2000" b="1" dirty="0" smtClean="0"/>
              <a:t>Test</a:t>
            </a:r>
            <a:r>
              <a:rPr lang="en-GB" sz="2000" dirty="0" smtClean="0"/>
              <a:t>: The </a:t>
            </a:r>
            <a:r>
              <a:rPr lang="en-GB" sz="2000" dirty="0"/>
              <a:t>classifier performs extremely well in this limited </a:t>
            </a:r>
            <a:r>
              <a:rPr lang="en-GB" sz="2000" dirty="0" smtClean="0"/>
              <a:t>problem</a:t>
            </a:r>
          </a:p>
          <a:p>
            <a:pPr marL="571500" lvl="1" indent="-285750">
              <a:buFont typeface="Wingdings" panose="05000000000000000000" pitchFamily="2" charset="2"/>
              <a:buChar char="§"/>
            </a:pPr>
            <a:r>
              <a:rPr lang="en-GB" sz="1800" dirty="0" smtClean="0"/>
              <a:t>99</a:t>
            </a:r>
            <a:r>
              <a:rPr lang="en-GB" sz="1800" dirty="0"/>
              <a:t>+% accuracy on test </a:t>
            </a:r>
            <a:r>
              <a:rPr lang="en-GB" sz="1800" dirty="0" smtClean="0"/>
              <a:t>set</a:t>
            </a:r>
          </a:p>
          <a:p>
            <a:pPr marL="571500" lvl="1" indent="-285750">
              <a:buFont typeface="Wingdings" panose="05000000000000000000" pitchFamily="2" charset="2"/>
              <a:buChar char="§"/>
            </a:pPr>
            <a:r>
              <a:rPr lang="en-GB" sz="1800" dirty="0" smtClean="0"/>
              <a:t>97.5</a:t>
            </a:r>
            <a:r>
              <a:rPr lang="en-GB" sz="1800" dirty="0"/>
              <a:t>% accuracy achieved on validation </a:t>
            </a:r>
            <a:r>
              <a:rPr lang="en-GB" sz="1800" dirty="0" smtClean="0"/>
              <a:t>set</a:t>
            </a:r>
            <a:endParaRPr lang="en-GB" sz="1800" dirty="0"/>
          </a:p>
          <a:p>
            <a:pPr marL="285750" indent="-285750">
              <a:buFont typeface="Wingdings" panose="05000000000000000000" pitchFamily="2" charset="2"/>
              <a:buChar char="§"/>
            </a:pPr>
            <a:r>
              <a:rPr lang="en-GB" sz="2000" dirty="0"/>
              <a:t>Further work would increase generality and improve robustness:</a:t>
            </a:r>
          </a:p>
          <a:p>
            <a:pPr lvl="1"/>
            <a:r>
              <a:rPr lang="en-GB" sz="1800" dirty="0"/>
              <a:t>Changing network architecture (e.g. increasing number of layers) to cope with more realistic </a:t>
            </a:r>
            <a:r>
              <a:rPr lang="en-GB" sz="1800" dirty="0" smtClean="0"/>
              <a:t>data</a:t>
            </a:r>
          </a:p>
          <a:p>
            <a:pPr lvl="1"/>
            <a:r>
              <a:rPr lang="en-GB" sz="1800" dirty="0" smtClean="0"/>
              <a:t>Introducing </a:t>
            </a:r>
            <a:r>
              <a:rPr lang="en-GB" sz="1800" dirty="0"/>
              <a:t>more training samples into the data </a:t>
            </a:r>
            <a:r>
              <a:rPr lang="en-GB" sz="1800" dirty="0" smtClean="0"/>
              <a:t>set</a:t>
            </a:r>
            <a:endParaRPr lang="en-GB" sz="1800" dirty="0"/>
          </a:p>
          <a:p>
            <a:pPr marL="285750" indent="-285750">
              <a:buFont typeface="Wingdings" panose="05000000000000000000" pitchFamily="2" charset="2"/>
              <a:buChar char="§"/>
            </a:pPr>
            <a:endParaRPr lang="en-GB" sz="2000" dirty="0"/>
          </a:p>
          <a:p>
            <a:pPr marL="285750" indent="-285750">
              <a:buFont typeface="Wingdings" panose="05000000000000000000" pitchFamily="2" charset="2"/>
              <a:buChar char="§"/>
            </a:pPr>
            <a:endParaRPr lang="en-GB" sz="2000" dirty="0" smtClean="0"/>
          </a:p>
          <a:p>
            <a:endParaRPr lang="en-GB" dirty="0"/>
          </a:p>
        </p:txBody>
      </p:sp>
      <p:grpSp>
        <p:nvGrpSpPr>
          <p:cNvPr id="5" name="Group 4"/>
          <p:cNvGrpSpPr/>
          <p:nvPr/>
        </p:nvGrpSpPr>
        <p:grpSpPr>
          <a:xfrm>
            <a:off x="9971846" y="1377616"/>
            <a:ext cx="1898004" cy="4154617"/>
            <a:chOff x="6492723" y="1628800"/>
            <a:chExt cx="1898004" cy="4154617"/>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5411" y="1628800"/>
              <a:ext cx="911040" cy="9110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8708" y="2539840"/>
              <a:ext cx="767743" cy="76774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4921" y="3307583"/>
              <a:ext cx="772019" cy="772019"/>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8708" y="4153865"/>
              <a:ext cx="772019" cy="772019"/>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7625" y="5085184"/>
              <a:ext cx="698232" cy="698232"/>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2723" y="1628800"/>
              <a:ext cx="911040" cy="91104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71172" y="2572476"/>
              <a:ext cx="754142" cy="754142"/>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1172" y="3307583"/>
              <a:ext cx="754142" cy="754142"/>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2405" y="4151043"/>
              <a:ext cx="752909" cy="752909"/>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71173" y="4993271"/>
              <a:ext cx="790146" cy="790146"/>
            </a:xfrm>
            <a:prstGeom prst="rect">
              <a:avLst/>
            </a:prstGeom>
          </p:spPr>
        </p:pic>
      </p:grpSp>
      <p:sp>
        <p:nvSpPr>
          <p:cNvPr id="16" name="TextBox 15"/>
          <p:cNvSpPr txBox="1"/>
          <p:nvPr/>
        </p:nvSpPr>
        <p:spPr bwMode="gray">
          <a:xfrm>
            <a:off x="9971846" y="5627397"/>
            <a:ext cx="1893728" cy="276999"/>
          </a:xfrm>
          <a:prstGeom prst="rect">
            <a:avLst/>
          </a:prstGeom>
          <a:noFill/>
          <a:ln w="6350">
            <a:noFill/>
            <a:miter lim="800000"/>
            <a:headEnd/>
            <a:tailEnd/>
          </a:ln>
        </p:spPr>
        <p:txBody>
          <a:bodyPr wrap="square" lIns="90000" rIns="0" rtlCol="0" anchor="ctr">
            <a:spAutoFit/>
          </a:bodyPr>
          <a:lstStyle/>
          <a:p>
            <a:pPr algn="ctr" eaLnBrk="0" hangingPunct="0"/>
            <a:r>
              <a:rPr lang="en-GB" sz="1200" noProof="1">
                <a:solidFill>
                  <a:srgbClr val="000000"/>
                </a:solidFill>
                <a:latin typeface="Calibri" pitchFamily="34" charset="0"/>
                <a:cs typeface="Calibri" pitchFamily="34" charset="0"/>
              </a:rPr>
              <a:t>Base images for training set</a:t>
            </a:r>
          </a:p>
        </p:txBody>
      </p:sp>
      <p:sp>
        <p:nvSpPr>
          <p:cNvPr id="17" name="TextBox 16"/>
          <p:cNvSpPr txBox="1"/>
          <p:nvPr/>
        </p:nvSpPr>
        <p:spPr bwMode="gray">
          <a:xfrm>
            <a:off x="9971846" y="1129161"/>
            <a:ext cx="1052198" cy="276999"/>
          </a:xfrm>
          <a:prstGeom prst="rect">
            <a:avLst/>
          </a:prstGeom>
          <a:noFill/>
          <a:ln w="6350">
            <a:noFill/>
            <a:miter lim="800000"/>
            <a:headEnd/>
            <a:tailEnd/>
          </a:ln>
        </p:spPr>
        <p:txBody>
          <a:bodyPr wrap="square" lIns="90000" rIns="0" rtlCol="0" anchor="ctr">
            <a:spAutoFit/>
          </a:bodyPr>
          <a:lstStyle/>
          <a:p>
            <a:pPr algn="ctr" eaLnBrk="0" hangingPunct="0"/>
            <a:r>
              <a:rPr lang="en-GB" sz="1200" b="1" noProof="1">
                <a:solidFill>
                  <a:srgbClr val="000000"/>
                </a:solidFill>
                <a:latin typeface="Calibri" pitchFamily="34" charset="0"/>
                <a:cs typeface="Calibri" pitchFamily="34" charset="0"/>
              </a:rPr>
              <a:t>GOOD</a:t>
            </a:r>
          </a:p>
        </p:txBody>
      </p:sp>
      <p:sp>
        <p:nvSpPr>
          <p:cNvPr id="18" name="TextBox 17"/>
          <p:cNvSpPr txBox="1"/>
          <p:nvPr/>
        </p:nvSpPr>
        <p:spPr bwMode="gray">
          <a:xfrm>
            <a:off x="10840442" y="1129161"/>
            <a:ext cx="1052198" cy="276999"/>
          </a:xfrm>
          <a:prstGeom prst="rect">
            <a:avLst/>
          </a:prstGeom>
          <a:noFill/>
          <a:ln w="6350">
            <a:noFill/>
            <a:miter lim="800000"/>
            <a:headEnd/>
            <a:tailEnd/>
          </a:ln>
        </p:spPr>
        <p:txBody>
          <a:bodyPr wrap="square" lIns="90000" rIns="0" rtlCol="0" anchor="ctr">
            <a:spAutoFit/>
          </a:bodyPr>
          <a:lstStyle/>
          <a:p>
            <a:pPr algn="ctr" eaLnBrk="0" hangingPunct="0"/>
            <a:r>
              <a:rPr lang="en-GB" sz="1200" b="1" noProof="1">
                <a:solidFill>
                  <a:srgbClr val="000000"/>
                </a:solidFill>
                <a:latin typeface="Calibri" pitchFamily="34" charset="0"/>
                <a:cs typeface="Calibri" pitchFamily="34" charset="0"/>
              </a:rPr>
              <a:t>BAD</a:t>
            </a:r>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81362" y="3076508"/>
            <a:ext cx="918217" cy="918217"/>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81361" y="4069383"/>
            <a:ext cx="918217" cy="918217"/>
          </a:xfrm>
          <a:prstGeom prst="rect">
            <a:avLst/>
          </a:prstGeom>
        </p:spPr>
      </p:pic>
    </p:spTree>
    <p:extLst>
      <p:ext uri="{BB962C8B-B14F-4D97-AF65-F5344CB8AC3E}">
        <p14:creationId xmlns:p14="http://schemas.microsoft.com/office/powerpoint/2010/main" val="29608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1"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1"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Effect transition="in" filter="fade">
                                      <p:cBhvr>
                                        <p:cTn id="74" dur="1000"/>
                                        <p:tgtEl>
                                          <p:spTgt spid="3">
                                            <p:txEl>
                                              <p:pRg st="7" end="7"/>
                                            </p:txEl>
                                          </p:spTgt>
                                        </p:tgtEl>
                                      </p:cBhvr>
                                    </p:animEffect>
                                    <p:anim calcmode="lin" valueType="num">
                                      <p:cBhvr>
                                        <p:cTn id="7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Effect transition="in" filter="fade">
                                      <p:cBhvr>
                                        <p:cTn id="79" dur="1000"/>
                                        <p:tgtEl>
                                          <p:spTgt spid="3">
                                            <p:txEl>
                                              <p:pRg st="8" end="8"/>
                                            </p:txEl>
                                          </p:spTgt>
                                        </p:tgtEl>
                                      </p:cBhvr>
                                    </p:animEffect>
                                    <p:anim calcmode="lin" valueType="num">
                                      <p:cBhvr>
                                        <p:cTn id="8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3">
                                            <p:txEl>
                                              <p:pRg st="9" end="9"/>
                                            </p:txEl>
                                          </p:spTgt>
                                        </p:tgtEl>
                                        <p:attrNameLst>
                                          <p:attrName>style.visibility</p:attrName>
                                        </p:attrNameLst>
                                      </p:cBhvr>
                                      <p:to>
                                        <p:strVal val="visible"/>
                                      </p:to>
                                    </p:set>
                                    <p:animEffect transition="in" filter="fade">
                                      <p:cBhvr>
                                        <p:cTn id="84" dur="1000"/>
                                        <p:tgtEl>
                                          <p:spTgt spid="3">
                                            <p:txEl>
                                              <p:pRg st="9" end="9"/>
                                            </p:txEl>
                                          </p:spTgt>
                                        </p:tgtEl>
                                      </p:cBhvr>
                                    </p:animEffect>
                                    <p:anim calcmode="lin" valueType="num">
                                      <p:cBhvr>
                                        <p:cTn id="8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Repeatability: Machine Learning applied to composites</a:t>
            </a:r>
            <a:endParaRPr lang="en-GB" dirty="0"/>
          </a:p>
        </p:txBody>
      </p:sp>
      <p:sp>
        <p:nvSpPr>
          <p:cNvPr id="3" name="Content Placeholder 2"/>
          <p:cNvSpPr>
            <a:spLocks noGrp="1"/>
          </p:cNvSpPr>
          <p:nvPr>
            <p:ph idx="1"/>
          </p:nvPr>
        </p:nvSpPr>
        <p:spPr>
          <a:xfrm>
            <a:off x="336551" y="1124744"/>
            <a:ext cx="7717387" cy="4995069"/>
          </a:xfrm>
        </p:spPr>
        <p:txBody>
          <a:bodyPr/>
          <a:lstStyle/>
          <a:p>
            <a:pPr marL="285750" indent="-285750"/>
            <a:r>
              <a:rPr lang="en-GB" sz="2400" dirty="0" smtClean="0"/>
              <a:t>Dry fibre plies photographed before and after handling and classified as ‘good’ or ‘bad’</a:t>
            </a:r>
            <a:endParaRPr lang="en-GB" sz="2400" dirty="0"/>
          </a:p>
          <a:p>
            <a:pPr marL="285750" indent="-285750"/>
            <a:r>
              <a:rPr lang="en-GB" sz="2400" dirty="0" smtClean="0"/>
              <a:t>Problem kept as a binary </a:t>
            </a:r>
            <a:r>
              <a:rPr lang="en-GB" sz="2400" dirty="0"/>
              <a:t>edge </a:t>
            </a:r>
            <a:r>
              <a:rPr lang="en-GB" sz="2400" dirty="0" smtClean="0"/>
              <a:t>classifier</a:t>
            </a:r>
          </a:p>
          <a:p>
            <a:pPr marL="285750" indent="-285750"/>
            <a:r>
              <a:rPr lang="en-GB" sz="2400" dirty="0" smtClean="0"/>
              <a:t>A neural network </a:t>
            </a:r>
            <a:r>
              <a:rPr lang="en-GB" sz="2400" dirty="0"/>
              <a:t>was trained on ~15,000 images (data augmentation was used on a base set of around 50 images</a:t>
            </a:r>
            <a:r>
              <a:rPr lang="en-GB" sz="2400" dirty="0" smtClean="0"/>
              <a:t>)</a:t>
            </a:r>
            <a:endParaRPr lang="en-GB" sz="2400" dirty="0"/>
          </a:p>
          <a:p>
            <a:pPr marL="285750" indent="-285750"/>
            <a:r>
              <a:rPr lang="en-GB" sz="2400" dirty="0"/>
              <a:t>Reasonable accuracy of around 80% on the test set was </a:t>
            </a:r>
            <a:r>
              <a:rPr lang="en-GB" sz="2400" dirty="0" smtClean="0"/>
              <a:t>achieved</a:t>
            </a:r>
            <a:endParaRPr lang="en-GB" sz="2400" dirty="0"/>
          </a:p>
          <a:p>
            <a:pPr marL="285750" indent="-285750"/>
            <a:r>
              <a:rPr lang="en-GB" sz="2400" dirty="0"/>
              <a:t>Performance could be improved by acquiring more data and refining the acquisition </a:t>
            </a:r>
            <a:r>
              <a:rPr lang="en-GB" sz="2400" dirty="0" smtClean="0"/>
              <a:t>methodology</a:t>
            </a:r>
          </a:p>
          <a:p>
            <a:pPr marL="285750" indent="-285750"/>
            <a:r>
              <a:rPr lang="en-GB" sz="2400" b="1" dirty="0"/>
              <a:t>Next?</a:t>
            </a:r>
            <a:r>
              <a:rPr lang="en-GB" sz="2400" dirty="0"/>
              <a:t> Defect </a:t>
            </a:r>
            <a:r>
              <a:rPr lang="en-GB" sz="2400" dirty="0" smtClean="0"/>
              <a:t>identification, NDT scans, process data</a:t>
            </a:r>
            <a:endParaRPr lang="en-GB" sz="2400" dirty="0"/>
          </a:p>
          <a:p>
            <a:pPr marL="285750" indent="-285750"/>
            <a:endParaRPr lang="en-GB"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099832" y="1238277"/>
            <a:ext cx="1903761" cy="14278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099833" y="2606428"/>
            <a:ext cx="1903761" cy="1427821"/>
          </a:xfrm>
          <a:prstGeom prst="rect">
            <a:avLst/>
          </a:prstGeom>
        </p:spPr>
      </p:pic>
      <p:sp>
        <p:nvSpPr>
          <p:cNvPr id="7" name="TextBox 6"/>
          <p:cNvSpPr txBox="1"/>
          <p:nvPr/>
        </p:nvSpPr>
        <p:spPr bwMode="gray">
          <a:xfrm>
            <a:off x="8171835" y="904837"/>
            <a:ext cx="1903762" cy="276999"/>
          </a:xfrm>
          <a:prstGeom prst="rect">
            <a:avLst/>
          </a:prstGeom>
          <a:noFill/>
          <a:ln w="6350">
            <a:noFill/>
            <a:miter lim="800000"/>
            <a:headEnd/>
            <a:tailEnd/>
          </a:ln>
        </p:spPr>
        <p:txBody>
          <a:bodyPr wrap="square" lIns="90000" rIns="0" rtlCol="0" anchor="ctr">
            <a:spAutoFit/>
          </a:bodyPr>
          <a:lstStyle/>
          <a:p>
            <a:pPr algn="ctr" eaLnBrk="0" hangingPunct="0"/>
            <a:r>
              <a:rPr lang="en-GB" sz="1200" b="1" noProof="1">
                <a:solidFill>
                  <a:srgbClr val="000000"/>
                </a:solidFill>
                <a:latin typeface="Calibri" pitchFamily="34" charset="0"/>
                <a:cs typeface="Calibri" pitchFamily="34" charset="0"/>
              </a:rPr>
              <a:t>GOOD</a:t>
            </a:r>
          </a:p>
        </p:txBody>
      </p:sp>
      <p:sp>
        <p:nvSpPr>
          <p:cNvPr id="8" name="TextBox 7"/>
          <p:cNvSpPr txBox="1"/>
          <p:nvPr/>
        </p:nvSpPr>
        <p:spPr bwMode="gray">
          <a:xfrm>
            <a:off x="10075598" y="900733"/>
            <a:ext cx="1792695" cy="276999"/>
          </a:xfrm>
          <a:prstGeom prst="rect">
            <a:avLst/>
          </a:prstGeom>
          <a:noFill/>
          <a:ln w="6350">
            <a:noFill/>
            <a:miter lim="800000"/>
            <a:headEnd/>
            <a:tailEnd/>
          </a:ln>
        </p:spPr>
        <p:txBody>
          <a:bodyPr wrap="square" lIns="90000" rIns="0" rtlCol="0" anchor="ctr">
            <a:spAutoFit/>
          </a:bodyPr>
          <a:lstStyle/>
          <a:p>
            <a:pPr algn="ctr" eaLnBrk="0" hangingPunct="0"/>
            <a:r>
              <a:rPr lang="en-GB" sz="1200" b="1" noProof="1">
                <a:solidFill>
                  <a:srgbClr val="000000"/>
                </a:solidFill>
                <a:latin typeface="Calibri" pitchFamily="34" charset="0"/>
                <a:cs typeface="Calibri" pitchFamily="34" charset="0"/>
              </a:rPr>
              <a:t>BAD</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099833" y="4046588"/>
            <a:ext cx="1903761" cy="142782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4048" y="1238243"/>
            <a:ext cx="1824245" cy="13681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10049487" y="2633430"/>
            <a:ext cx="1831753" cy="137381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8370" y="4046588"/>
            <a:ext cx="1844961" cy="1427823"/>
          </a:xfrm>
          <a:prstGeom prst="rect">
            <a:avLst/>
          </a:prstGeom>
        </p:spPr>
      </p:pic>
      <p:sp>
        <p:nvSpPr>
          <p:cNvPr id="13" name="TextBox 12"/>
          <p:cNvSpPr txBox="1"/>
          <p:nvPr/>
        </p:nvSpPr>
        <p:spPr bwMode="gray">
          <a:xfrm>
            <a:off x="8099831" y="5560065"/>
            <a:ext cx="3768461" cy="276999"/>
          </a:xfrm>
          <a:prstGeom prst="rect">
            <a:avLst/>
          </a:prstGeom>
          <a:noFill/>
          <a:ln w="6350">
            <a:noFill/>
            <a:miter lim="800000"/>
            <a:headEnd/>
            <a:tailEnd/>
          </a:ln>
        </p:spPr>
        <p:txBody>
          <a:bodyPr wrap="square" lIns="90000" rIns="0" rtlCol="0" anchor="ctr">
            <a:spAutoFit/>
          </a:bodyPr>
          <a:lstStyle/>
          <a:p>
            <a:pPr algn="ctr" eaLnBrk="0" hangingPunct="0"/>
            <a:r>
              <a:rPr lang="en-GB" sz="1200" noProof="1">
                <a:solidFill>
                  <a:srgbClr val="000000"/>
                </a:solidFill>
                <a:latin typeface="Calibri" pitchFamily="34" charset="0"/>
                <a:cs typeface="Calibri" pitchFamily="34" charset="0"/>
              </a:rPr>
              <a:t>Base images for training set (real data)</a:t>
            </a:r>
          </a:p>
        </p:txBody>
      </p:sp>
    </p:spTree>
    <p:extLst>
      <p:ext uri="{BB962C8B-B14F-4D97-AF65-F5344CB8AC3E}">
        <p14:creationId xmlns:p14="http://schemas.microsoft.com/office/powerpoint/2010/main" val="4077805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Manufacturing in a suit?</a:t>
            </a:r>
            <a:endParaRPr lang="en-GB" dirty="0"/>
          </a:p>
        </p:txBody>
      </p:sp>
      <p:pic>
        <p:nvPicPr>
          <p:cNvPr id="6" name="Picture 2" descr="Image result for minority repo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066" y="1125538"/>
            <a:ext cx="7545867" cy="499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96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gray">
          <a:xfrm>
            <a:off x="364067" y="4177486"/>
            <a:ext cx="11446933" cy="369332"/>
          </a:xfrm>
          <a:prstGeom prst="rect">
            <a:avLst/>
          </a:prstGeom>
          <a:noFill/>
          <a:ln w="6350">
            <a:noFill/>
            <a:miter lim="800000"/>
            <a:headEnd/>
            <a:tailEnd/>
          </a:ln>
        </p:spPr>
        <p:txBody>
          <a:bodyPr wrap="square" lIns="90000" rIns="0" rtlCol="0" anchor="ctr">
            <a:spAutoFit/>
          </a:bodyPr>
          <a:lstStyle/>
          <a:p>
            <a:pPr algn="ctr" eaLnBrk="0" hangingPunct="0"/>
            <a:r>
              <a:rPr lang="en-US" noProof="1" smtClean="0">
                <a:solidFill>
                  <a:srgbClr val="002060"/>
                </a:solidFill>
                <a:latin typeface="Microsoft Sans Serif" panose="020B0604020202020204" pitchFamily="34" charset="0"/>
                <a:cs typeface="Microsoft Sans Serif" panose="020B0604020202020204" pitchFamily="34" charset="0"/>
              </a:rPr>
              <a:t>www.nccuk.com | 0117 </a:t>
            </a:r>
            <a:r>
              <a:rPr lang="en-US" noProof="1">
                <a:solidFill>
                  <a:srgbClr val="002060"/>
                </a:solidFill>
                <a:latin typeface="Microsoft Sans Serif" panose="020B0604020202020204" pitchFamily="34" charset="0"/>
                <a:cs typeface="Microsoft Sans Serif" panose="020B0604020202020204" pitchFamily="34" charset="0"/>
              </a:rPr>
              <a:t>3707 600 | </a:t>
            </a:r>
            <a:r>
              <a:rPr lang="en-US" noProof="1" smtClean="0">
                <a:solidFill>
                  <a:srgbClr val="002060"/>
                </a:solidFill>
                <a:latin typeface="Microsoft Sans Serif" panose="020B0604020202020204" pitchFamily="34" charset="0"/>
                <a:cs typeface="Microsoft Sans Serif" panose="020B0604020202020204" pitchFamily="34" charset="0"/>
              </a:rPr>
              <a:t>enquiries@nccuk.com |      @</a:t>
            </a:r>
            <a:r>
              <a:rPr lang="en-US" noProof="1">
                <a:solidFill>
                  <a:srgbClr val="002060"/>
                </a:solidFill>
                <a:latin typeface="Microsoft Sans Serif" panose="020B0604020202020204" pitchFamily="34" charset="0"/>
                <a:cs typeface="Microsoft Sans Serif" panose="020B0604020202020204" pitchFamily="34" charset="0"/>
              </a:rPr>
              <a:t>NCCUKinfo </a:t>
            </a:r>
            <a:r>
              <a:rPr lang="en-US" noProof="1" smtClean="0">
                <a:solidFill>
                  <a:srgbClr val="002060"/>
                </a:solidFill>
                <a:latin typeface="Microsoft Sans Serif" panose="020B0604020202020204" pitchFamily="34" charset="0"/>
                <a:cs typeface="Microsoft Sans Serif" panose="020B0604020202020204" pitchFamily="34" charset="0"/>
              </a:rPr>
              <a:t>|      @NCCUKComms</a:t>
            </a:r>
            <a:endParaRPr lang="en-US" noProof="1">
              <a:solidFill>
                <a:srgbClr val="002060"/>
              </a:solidFill>
              <a:latin typeface="Microsoft Sans Serif" panose="020B0604020202020204" pitchFamily="34" charset="0"/>
              <a:cs typeface="Microsoft Sans Serif" panose="020B0604020202020204" pitchFamily="34" charset="0"/>
            </a:endParaRP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6575" y="4253637"/>
            <a:ext cx="25200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99216" y="4253637"/>
            <a:ext cx="252000" cy="2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gray">
          <a:xfrm>
            <a:off x="364067" y="1305495"/>
            <a:ext cx="11446933" cy="2492990"/>
          </a:xfrm>
          <a:prstGeom prst="rect">
            <a:avLst/>
          </a:prstGeom>
          <a:noFill/>
          <a:ln w="6350">
            <a:noFill/>
            <a:miter lim="800000"/>
            <a:headEnd/>
            <a:tailEnd/>
          </a:ln>
        </p:spPr>
        <p:txBody>
          <a:bodyPr wrap="square" lIns="90000" rIns="0" rtlCol="0" anchor="ctr">
            <a:spAutoFit/>
          </a:bodyPr>
          <a:lstStyle/>
          <a:p>
            <a:pPr algn="ctr" eaLnBrk="0" hangingPunct="0"/>
            <a:r>
              <a:rPr lang="en-GB" sz="4400" noProof="1" smtClean="0">
                <a:solidFill>
                  <a:srgbClr val="002060"/>
                </a:solidFill>
                <a:latin typeface="Calibri" pitchFamily="34" charset="0"/>
                <a:cs typeface="Calibri" pitchFamily="34" charset="0"/>
              </a:rPr>
              <a:t>Thank you</a:t>
            </a:r>
          </a:p>
          <a:p>
            <a:pPr algn="ctr" eaLnBrk="0" hangingPunct="0"/>
            <a:r>
              <a:rPr lang="en-GB" sz="3200" noProof="1" smtClean="0">
                <a:solidFill>
                  <a:srgbClr val="002060"/>
                </a:solidFill>
                <a:latin typeface="Calibri" pitchFamily="34" charset="0"/>
                <a:cs typeface="Calibri" pitchFamily="34" charset="0"/>
              </a:rPr>
              <a:t>for your attention!</a:t>
            </a:r>
          </a:p>
          <a:p>
            <a:pPr algn="ctr" eaLnBrk="0" hangingPunct="0"/>
            <a:endParaRPr lang="en-GB" noProof="1">
              <a:solidFill>
                <a:srgbClr val="002060"/>
              </a:solidFill>
              <a:latin typeface="Calibri" pitchFamily="34" charset="0"/>
              <a:cs typeface="Calibri" pitchFamily="34" charset="0"/>
            </a:endParaRPr>
          </a:p>
          <a:p>
            <a:pPr algn="ctr" eaLnBrk="0" hangingPunct="0"/>
            <a:r>
              <a:rPr lang="en-GB" sz="2000" noProof="1" smtClean="0">
                <a:solidFill>
                  <a:srgbClr val="002060"/>
                </a:solidFill>
                <a:latin typeface="Calibri" pitchFamily="34" charset="0"/>
                <a:cs typeface="Calibri" pitchFamily="34" charset="0"/>
              </a:rPr>
              <a:t>Further information from: </a:t>
            </a:r>
            <a:r>
              <a:rPr lang="en-GB" sz="2000" noProof="1" smtClean="0">
                <a:solidFill>
                  <a:srgbClr val="71798C"/>
                </a:solidFill>
                <a:latin typeface="Calibri" pitchFamily="34" charset="0"/>
                <a:cs typeface="Calibri" pitchFamily="34" charset="0"/>
                <a:hlinkClick r:id="rId3"/>
              </a:rPr>
              <a:t>giuseppe.dellanno@nccuk.com</a:t>
            </a:r>
            <a:endParaRPr lang="en-GB" sz="2000" noProof="1" smtClean="0">
              <a:solidFill>
                <a:srgbClr val="71798C"/>
              </a:solidFill>
              <a:latin typeface="Calibri" pitchFamily="34" charset="0"/>
              <a:cs typeface="Calibri" pitchFamily="34" charset="0"/>
            </a:endParaRPr>
          </a:p>
          <a:p>
            <a:pPr algn="ctr" eaLnBrk="0" hangingPunct="0"/>
            <a:endParaRPr lang="en-GB" sz="2000" noProof="1">
              <a:solidFill>
                <a:srgbClr val="71798C"/>
              </a:solidFill>
              <a:latin typeface="Calibri" pitchFamily="34" charset="0"/>
              <a:cs typeface="Calibri" pitchFamily="34" charset="0"/>
              <a:hlinkClick r:id="rId4"/>
            </a:endParaRPr>
          </a:p>
          <a:p>
            <a:pPr algn="ctr" eaLnBrk="0" hangingPunct="0"/>
            <a:r>
              <a:rPr lang="en-GB" sz="2200" noProof="1" smtClean="0">
                <a:solidFill>
                  <a:srgbClr val="002060"/>
                </a:solidFill>
                <a:latin typeface="Calibri" pitchFamily="34" charset="0"/>
                <a:cs typeface="Calibri" pitchFamily="34" charset="0"/>
              </a:rPr>
              <a:t>The material presented was produced by Dr Simon Astwood.</a:t>
            </a:r>
          </a:p>
        </p:txBody>
      </p:sp>
    </p:spTree>
    <p:extLst>
      <p:ext uri="{BB962C8B-B14F-4D97-AF65-F5344CB8AC3E}">
        <p14:creationId xmlns:p14="http://schemas.microsoft.com/office/powerpoint/2010/main" val="91718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2000"/>
                                  </p:stCondLst>
                                  <p:iterate type="lt">
                                    <p:tmPct val="10000"/>
                                  </p:iterate>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p:cTn id="7" dur="500" fill="hold"/>
                                        <p:tgtEl>
                                          <p:spTgt spid="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3" end="3"/>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NCC 5-year plan: Focussing on Digital Twin &amp; Analytics</a:t>
            </a:r>
            <a:endParaRPr lang="en-GB" dirty="0"/>
          </a:p>
        </p:txBody>
      </p:sp>
      <p:sp>
        <p:nvSpPr>
          <p:cNvPr id="3" name="Content Placeholder 2"/>
          <p:cNvSpPr>
            <a:spLocks noGrp="1"/>
          </p:cNvSpPr>
          <p:nvPr>
            <p:ph idx="4294967295"/>
          </p:nvPr>
        </p:nvSpPr>
        <p:spPr>
          <a:xfrm>
            <a:off x="357018" y="1130823"/>
            <a:ext cx="11537014" cy="4995069"/>
          </a:xfrm>
          <a:prstGeom prst="rect">
            <a:avLst/>
          </a:prstGeom>
        </p:spPr>
        <p:txBody>
          <a:bodyPr/>
          <a:lstStyle/>
          <a:p>
            <a:r>
              <a:rPr lang="en-GB" dirty="0" smtClean="0"/>
              <a:t>In 2022 the NCC will…</a:t>
            </a:r>
          </a:p>
          <a:p>
            <a:pPr marL="284162" lvl="1" indent="0">
              <a:buNone/>
            </a:pPr>
            <a:r>
              <a:rPr lang="en-GB" dirty="0" smtClean="0"/>
              <a:t>“…demonstrate automated manufacturing processes that improve themselves based on live process data”</a:t>
            </a:r>
          </a:p>
          <a:p>
            <a:endParaRPr lang="en-GB" dirty="0"/>
          </a:p>
          <a:p>
            <a:r>
              <a:rPr lang="en-GB" dirty="0" smtClean="0"/>
              <a:t>The long-term objectives of this are to…</a:t>
            </a:r>
          </a:p>
          <a:p>
            <a:pPr lvl="1"/>
            <a:r>
              <a:rPr lang="en-GB" dirty="0" smtClean="0"/>
              <a:t>Improve component quality &amp; repeatability</a:t>
            </a:r>
          </a:p>
          <a:p>
            <a:pPr lvl="1"/>
            <a:r>
              <a:rPr lang="en-GB" dirty="0" smtClean="0"/>
              <a:t>Reduce cycle times </a:t>
            </a:r>
          </a:p>
          <a:p>
            <a:pPr lvl="1"/>
            <a:r>
              <a:rPr lang="en-GB" dirty="0" smtClean="0"/>
              <a:t>Enable the manufacture of complex components</a:t>
            </a:r>
          </a:p>
          <a:p>
            <a:pPr lvl="1"/>
            <a:endParaRPr lang="en-GB" dirty="0"/>
          </a:p>
          <a:p>
            <a:r>
              <a:rPr lang="en-GB" dirty="0" smtClean="0"/>
              <a:t>To enable ATI programs to benefit by Q2 2019 we should…</a:t>
            </a:r>
          </a:p>
          <a:p>
            <a:pPr lvl="1"/>
            <a:r>
              <a:rPr lang="en-GB" dirty="0" smtClean="0"/>
              <a:t>Enable all new equipment to gather process monitoring data</a:t>
            </a:r>
          </a:p>
          <a:p>
            <a:pPr lvl="1"/>
            <a:r>
              <a:rPr lang="en-GB" dirty="0" smtClean="0"/>
              <a:t>Facilitate machine decision making in equipment control architecture</a:t>
            </a:r>
          </a:p>
          <a:p>
            <a:pPr lvl="1"/>
            <a:r>
              <a:rPr lang="en-GB" dirty="0" smtClean="0"/>
              <a:t>Establish which process parameters are likely to benefit from in-process adaption</a:t>
            </a:r>
          </a:p>
        </p:txBody>
      </p:sp>
    </p:spTree>
    <p:extLst>
      <p:ext uri="{BB962C8B-B14F-4D97-AF65-F5344CB8AC3E}">
        <p14:creationId xmlns:p14="http://schemas.microsoft.com/office/powerpoint/2010/main" val="238575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The UK Composites Opportunity</a:t>
            </a:r>
            <a:endParaRPr lang="en-GB" sz="3200" dirty="0"/>
          </a:p>
        </p:txBody>
      </p:sp>
      <p:grpSp>
        <p:nvGrpSpPr>
          <p:cNvPr id="13" name="Group 12"/>
          <p:cNvGrpSpPr/>
          <p:nvPr/>
        </p:nvGrpSpPr>
        <p:grpSpPr>
          <a:xfrm>
            <a:off x="423137" y="1003701"/>
            <a:ext cx="11479536" cy="5228423"/>
            <a:chOff x="-11873" y="1021457"/>
            <a:chExt cx="9155873" cy="3553793"/>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3" y="1054206"/>
              <a:ext cx="7117500" cy="3521044"/>
            </a:xfrm>
            <a:prstGeom prst="rect">
              <a:avLst/>
            </a:prstGeom>
          </p:spPr>
        </p:pic>
        <p:grpSp>
          <p:nvGrpSpPr>
            <p:cNvPr id="4" name="Group 3"/>
            <p:cNvGrpSpPr/>
            <p:nvPr/>
          </p:nvGrpSpPr>
          <p:grpSpPr>
            <a:xfrm>
              <a:off x="7105627" y="1021457"/>
              <a:ext cx="2038373" cy="3553793"/>
              <a:chOff x="7105627" y="1021457"/>
              <a:chExt cx="2038373" cy="3553793"/>
            </a:xfrm>
          </p:grpSpPr>
          <p:sp>
            <p:nvSpPr>
              <p:cNvPr id="5" name="Rectangle 4"/>
              <p:cNvSpPr/>
              <p:nvPr/>
            </p:nvSpPr>
            <p:spPr>
              <a:xfrm>
                <a:off x="7105627" y="1021457"/>
                <a:ext cx="2038373" cy="3553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dirty="0">
                  <a:solidFill>
                    <a:schemeClr val="accent5">
                      <a:lumMod val="10000"/>
                    </a:schemeClr>
                  </a:solidFill>
                </a:endParaRPr>
              </a:p>
            </p:txBody>
          </p:sp>
          <p:sp>
            <p:nvSpPr>
              <p:cNvPr id="6" name="Rectangle 5"/>
              <p:cNvSpPr/>
              <p:nvPr/>
            </p:nvSpPr>
            <p:spPr>
              <a:xfrm>
                <a:off x="7476910" y="2860568"/>
                <a:ext cx="1199546" cy="128620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2190"/>
                <a:endParaRPr lang="en-US" sz="639" b="1" dirty="0">
                  <a:solidFill>
                    <a:prstClr val="white"/>
                  </a:solidFill>
                  <a:latin typeface="Avenir Light"/>
                  <a:cs typeface="Avenir Light"/>
                </a:endParaRPr>
              </a:p>
            </p:txBody>
          </p:sp>
          <p:sp>
            <p:nvSpPr>
              <p:cNvPr id="7" name="Rectangle 6"/>
              <p:cNvSpPr/>
              <p:nvPr/>
            </p:nvSpPr>
            <p:spPr>
              <a:xfrm>
                <a:off x="7476910" y="3673577"/>
                <a:ext cx="1199546" cy="16792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292190"/>
                <a:r>
                  <a:rPr lang="en-US" sz="1200" b="1" dirty="0">
                    <a:solidFill>
                      <a:schemeClr val="bg1"/>
                    </a:solidFill>
                    <a:latin typeface="Calibri Light" panose="020F0302020204030204" pitchFamily="34" charset="0"/>
                    <a:cs typeface="Avenir Light"/>
                  </a:rPr>
                  <a:t>UK </a:t>
                </a:r>
                <a:r>
                  <a:rPr lang="en-US" sz="1200" b="1" dirty="0" smtClean="0">
                    <a:solidFill>
                      <a:schemeClr val="bg1"/>
                    </a:solidFill>
                    <a:latin typeface="Calibri Light" panose="020F0302020204030204" pitchFamily="34" charset="0"/>
                    <a:cs typeface="Avenir Light"/>
                  </a:rPr>
                  <a:t>Total</a:t>
                </a:r>
              </a:p>
              <a:p>
                <a:pPr algn="ctr" defTabSz="292190"/>
                <a:r>
                  <a:rPr lang="en-US" sz="1200" b="1" dirty="0" smtClean="0">
                    <a:solidFill>
                      <a:schemeClr val="bg1"/>
                    </a:solidFill>
                    <a:latin typeface="Calibri Light" panose="020F0302020204030204" pitchFamily="34" charset="0"/>
                    <a:cs typeface="Avenir Light"/>
                  </a:rPr>
                  <a:t>2015</a:t>
                </a:r>
                <a:endParaRPr lang="en-US" sz="1200" b="1" dirty="0">
                  <a:solidFill>
                    <a:schemeClr val="bg1"/>
                  </a:solidFill>
                  <a:latin typeface="Calibri Light" panose="020F0302020204030204" pitchFamily="34" charset="0"/>
                  <a:cs typeface="Avenir Light"/>
                </a:endParaRPr>
              </a:p>
            </p:txBody>
          </p:sp>
          <p:sp>
            <p:nvSpPr>
              <p:cNvPr id="8" name="Rectangle 7"/>
              <p:cNvSpPr/>
              <p:nvPr/>
            </p:nvSpPr>
            <p:spPr>
              <a:xfrm>
                <a:off x="7476910" y="3919815"/>
                <a:ext cx="1199546" cy="22869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292190"/>
                <a:r>
                  <a:rPr lang="en-US" sz="1200" b="1" dirty="0">
                    <a:solidFill>
                      <a:schemeClr val="bg1"/>
                    </a:solidFill>
                    <a:latin typeface="Calibri Light" panose="020F0302020204030204" pitchFamily="34" charset="0"/>
                    <a:cs typeface="Avenir Light"/>
                  </a:rPr>
                  <a:t>£</a:t>
                </a:r>
                <a:r>
                  <a:rPr lang="en-US" sz="1200" b="1" dirty="0" smtClean="0">
                    <a:solidFill>
                      <a:schemeClr val="bg1"/>
                    </a:solidFill>
                    <a:latin typeface="Calibri Light" panose="020F0302020204030204" pitchFamily="34" charset="0"/>
                    <a:cs typeface="Avenir Light"/>
                  </a:rPr>
                  <a:t>2.3bn</a:t>
                </a:r>
                <a:endParaRPr lang="en-US" sz="1200" b="1" dirty="0">
                  <a:solidFill>
                    <a:schemeClr val="bg1"/>
                  </a:solidFill>
                  <a:latin typeface="Calibri Light" panose="020F0302020204030204" pitchFamily="34" charset="0"/>
                  <a:cs typeface="Avenir Light"/>
                </a:endParaRPr>
              </a:p>
            </p:txBody>
          </p:sp>
          <p:sp>
            <p:nvSpPr>
              <p:cNvPr id="9" name="Rectangle 8"/>
              <p:cNvSpPr/>
              <p:nvPr/>
            </p:nvSpPr>
            <p:spPr>
              <a:xfrm>
                <a:off x="7476910" y="2358320"/>
                <a:ext cx="1199546" cy="57347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292190"/>
                <a:r>
                  <a:rPr lang="en-US" sz="1200" b="1" dirty="0" smtClean="0">
                    <a:solidFill>
                      <a:schemeClr val="bg1"/>
                    </a:solidFill>
                    <a:latin typeface="Calibri Light" panose="020F0302020204030204" pitchFamily="34" charset="0"/>
                    <a:cs typeface="Avenir Light"/>
                  </a:rPr>
                  <a:t>2020</a:t>
                </a:r>
              </a:p>
              <a:p>
                <a:pPr algn="ctr" defTabSz="292190"/>
                <a:r>
                  <a:rPr lang="en-US" sz="1200" b="1" dirty="0" smtClean="0">
                    <a:solidFill>
                      <a:schemeClr val="bg1"/>
                    </a:solidFill>
                    <a:latin typeface="Calibri Light" panose="020F0302020204030204" pitchFamily="34" charset="0"/>
                    <a:cs typeface="Avenir Light"/>
                  </a:rPr>
                  <a:t>£4.7bn</a:t>
                </a:r>
                <a:endParaRPr lang="en-US" sz="1200" b="1" dirty="0">
                  <a:solidFill>
                    <a:schemeClr val="bg1"/>
                  </a:solidFill>
                  <a:latin typeface="Calibri Light" panose="020F0302020204030204" pitchFamily="34" charset="0"/>
                  <a:cs typeface="Avenir Light"/>
                </a:endParaRPr>
              </a:p>
              <a:p>
                <a:pPr algn="ctr" defTabSz="292190"/>
                <a:r>
                  <a:rPr lang="en-US" sz="1200" b="1" dirty="0" smtClean="0">
                    <a:solidFill>
                      <a:schemeClr val="bg1"/>
                    </a:solidFill>
                    <a:latin typeface="Calibri Light" panose="020F0302020204030204" pitchFamily="34" charset="0"/>
                    <a:cs typeface="Avenir Light"/>
                  </a:rPr>
                  <a:t>15% CAGR</a:t>
                </a:r>
                <a:endParaRPr lang="en-US" sz="1200" b="1" dirty="0">
                  <a:solidFill>
                    <a:schemeClr val="bg1"/>
                  </a:solidFill>
                  <a:latin typeface="Calibri Light" panose="020F0302020204030204" pitchFamily="34" charset="0"/>
                  <a:cs typeface="Avenir Light"/>
                </a:endParaRPr>
              </a:p>
            </p:txBody>
          </p:sp>
          <p:sp>
            <p:nvSpPr>
              <p:cNvPr id="10" name="Rectangle 9"/>
              <p:cNvSpPr/>
              <p:nvPr/>
            </p:nvSpPr>
            <p:spPr>
              <a:xfrm>
                <a:off x="7476910" y="1132518"/>
                <a:ext cx="1199546" cy="95998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292190"/>
                <a:endParaRPr lang="en-US" sz="1050" b="1" dirty="0">
                  <a:solidFill>
                    <a:schemeClr val="bg1"/>
                  </a:solidFill>
                  <a:latin typeface="Calibri Light" panose="020F0302020204030204" pitchFamily="34" charset="0"/>
                  <a:cs typeface="Avenir Light"/>
                </a:endParaRPr>
              </a:p>
              <a:p>
                <a:pPr algn="ctr" defTabSz="292190"/>
                <a:r>
                  <a:rPr lang="en-US" sz="1200" b="1" dirty="0">
                    <a:solidFill>
                      <a:schemeClr val="bg1"/>
                    </a:solidFill>
                    <a:latin typeface="Calibri Light" panose="020F0302020204030204" pitchFamily="34" charset="0"/>
                    <a:cs typeface="Avenir Light"/>
                  </a:rPr>
                  <a:t>£</a:t>
                </a:r>
                <a:r>
                  <a:rPr lang="en-US" sz="1200" b="1" dirty="0" smtClean="0">
                    <a:solidFill>
                      <a:schemeClr val="bg1"/>
                    </a:solidFill>
                    <a:latin typeface="Calibri Light" panose="020F0302020204030204" pitchFamily="34" charset="0"/>
                    <a:cs typeface="Avenir Light"/>
                  </a:rPr>
                  <a:t>12.5bn</a:t>
                </a:r>
                <a:endParaRPr lang="en-US" sz="1200" b="1" dirty="0">
                  <a:solidFill>
                    <a:schemeClr val="bg1"/>
                  </a:solidFill>
                  <a:latin typeface="Calibri Light" panose="020F0302020204030204" pitchFamily="34" charset="0"/>
                  <a:cs typeface="Avenir Light"/>
                </a:endParaRPr>
              </a:p>
              <a:p>
                <a:pPr algn="ctr" defTabSz="292190"/>
                <a:endParaRPr lang="en-US" sz="1200" b="1" dirty="0" smtClean="0">
                  <a:solidFill>
                    <a:schemeClr val="bg1"/>
                  </a:solidFill>
                  <a:latin typeface="Calibri Light" panose="020F0302020204030204" pitchFamily="34" charset="0"/>
                  <a:cs typeface="Avenir Light"/>
                </a:endParaRPr>
              </a:p>
              <a:p>
                <a:pPr algn="ctr" defTabSz="292190"/>
                <a:r>
                  <a:rPr lang="en-US" sz="1200" b="1" dirty="0" smtClean="0">
                    <a:solidFill>
                      <a:schemeClr val="bg1"/>
                    </a:solidFill>
                    <a:latin typeface="Calibri Light" panose="020F0302020204030204" pitchFamily="34" charset="0"/>
                    <a:cs typeface="Avenir Light"/>
                  </a:rPr>
                  <a:t>12% CAGR</a:t>
                </a:r>
                <a:endParaRPr lang="en-US" sz="1200" b="1" dirty="0">
                  <a:solidFill>
                    <a:schemeClr val="bg1"/>
                  </a:solidFill>
                  <a:latin typeface="Calibri Light" panose="020F0302020204030204" pitchFamily="34" charset="0"/>
                  <a:cs typeface="Avenir Light"/>
                </a:endParaRPr>
              </a:p>
            </p:txBody>
          </p:sp>
          <p:sp>
            <p:nvSpPr>
              <p:cNvPr id="11" name="Isosceles Triangle 10"/>
              <p:cNvSpPr/>
              <p:nvPr/>
            </p:nvSpPr>
            <p:spPr>
              <a:xfrm>
                <a:off x="7475792" y="2146570"/>
                <a:ext cx="1200664" cy="213825"/>
              </a:xfrm>
              <a:prstGeom prst="triangle">
                <a:avLst>
                  <a:gd name="adj" fmla="val 47506"/>
                </a:avLst>
              </a:prstGeom>
              <a:solidFill>
                <a:srgbClr val="002060"/>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2190"/>
                <a:endParaRPr lang="en-GB" sz="639" b="1">
                  <a:solidFill>
                    <a:prstClr val="white"/>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40353" y="3098060"/>
                <a:ext cx="648072" cy="363767"/>
              </a:xfrm>
              <a:prstGeom prst="rect">
                <a:avLst/>
              </a:prstGeom>
            </p:spPr>
          </p:pic>
        </p:grpSp>
      </p:grpSp>
    </p:spTree>
    <p:extLst>
      <p:ext uri="{BB962C8B-B14F-4D97-AF65-F5344CB8AC3E}">
        <p14:creationId xmlns:p14="http://schemas.microsoft.com/office/powerpoint/2010/main" val="285021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517843"/>
            <a:ext cx="9144000" cy="3535680"/>
          </a:xfrm>
          <a:prstGeom prst="rect">
            <a:avLst/>
          </a:prstGeom>
        </p:spPr>
      </p:pic>
      <p:grpSp>
        <p:nvGrpSpPr>
          <p:cNvPr id="6" name="Group 33"/>
          <p:cNvGrpSpPr>
            <a:grpSpLocks/>
          </p:cNvGrpSpPr>
          <p:nvPr/>
        </p:nvGrpSpPr>
        <p:grpSpPr bwMode="auto">
          <a:xfrm rot="5400000">
            <a:off x="5682557" y="915073"/>
            <a:ext cx="788851" cy="7882825"/>
            <a:chOff x="5629205" y="516192"/>
            <a:chExt cx="851090" cy="4984955"/>
          </a:xfrm>
        </p:grpSpPr>
        <p:sp>
          <p:nvSpPr>
            <p:cNvPr id="7" name="Up-Down Arrow 6"/>
            <p:cNvSpPr/>
            <p:nvPr/>
          </p:nvSpPr>
          <p:spPr>
            <a:xfrm>
              <a:off x="5629205" y="516192"/>
              <a:ext cx="851090" cy="4984955"/>
            </a:xfrm>
            <a:prstGeom prst="upDownArrow">
              <a:avLst>
                <a:gd name="adj1" fmla="val 68705"/>
                <a:gd name="adj2" fmla="val 5935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40">
                <a:defRPr/>
              </a:pPr>
              <a:endParaRPr lang="en-GB" dirty="0">
                <a:solidFill>
                  <a:srgbClr val="FFFFFF"/>
                </a:solidFill>
                <a:latin typeface="Microsoft Sans Serif" panose="020B0604020202020204" pitchFamily="34" charset="0"/>
                <a:cs typeface="Microsoft Sans Serif" panose="020B0604020202020204" pitchFamily="34" charset="0"/>
              </a:endParaRPr>
            </a:p>
          </p:txBody>
        </p:sp>
        <p:sp>
          <p:nvSpPr>
            <p:cNvPr id="8" name="TextBox 46"/>
            <p:cNvSpPr txBox="1">
              <a:spLocks noChangeArrowheads="1"/>
            </p:cNvSpPr>
            <p:nvPr/>
          </p:nvSpPr>
          <p:spPr bwMode="auto">
            <a:xfrm rot="16200000">
              <a:off x="5404352" y="2757347"/>
              <a:ext cx="1268586" cy="481486"/>
            </a:xfrm>
            <a:prstGeom prst="rect">
              <a:avLst/>
            </a:prstGeom>
            <a:noFill/>
            <a:ln w="9525">
              <a:noFill/>
              <a:miter lim="800000"/>
              <a:headEnd/>
              <a:tailEnd/>
            </a:ln>
          </p:spPr>
          <p:txBody>
            <a:bodyPr wrap="square">
              <a:spAutoFit/>
            </a:bodyPr>
            <a:lstStyle/>
            <a:p>
              <a:pPr algn="ctr" defTabSz="912840"/>
              <a:r>
                <a:rPr lang="en-GB" sz="2300" b="1" dirty="0">
                  <a:solidFill>
                    <a:srgbClr val="FFCB05"/>
                  </a:solidFill>
                  <a:latin typeface="Microsoft Sans Serif" panose="020B0604020202020204" pitchFamily="34" charset="0"/>
                  <a:cs typeface="Microsoft Sans Serif" panose="020B0604020202020204" pitchFamily="34" charset="0"/>
                </a:rPr>
                <a:t>NCC Focus</a:t>
              </a:r>
            </a:p>
          </p:txBody>
        </p:sp>
        <p:sp>
          <p:nvSpPr>
            <p:cNvPr id="9" name="TextBox 29"/>
            <p:cNvSpPr txBox="1">
              <a:spLocks noChangeArrowheads="1"/>
            </p:cNvSpPr>
            <p:nvPr/>
          </p:nvSpPr>
          <p:spPr bwMode="auto">
            <a:xfrm rot="16200000">
              <a:off x="5289952" y="4266014"/>
              <a:ext cx="1552101" cy="564501"/>
            </a:xfrm>
            <a:prstGeom prst="rect">
              <a:avLst/>
            </a:prstGeom>
            <a:noFill/>
            <a:ln w="9525">
              <a:noFill/>
              <a:miter lim="800000"/>
              <a:headEnd/>
              <a:tailEnd/>
            </a:ln>
          </p:spPr>
          <p:txBody>
            <a:bodyPr wrap="square">
              <a:spAutoFit/>
            </a:bodyPr>
            <a:lstStyle/>
            <a:p>
              <a:pPr algn="ctr" defTabSz="912840"/>
              <a:r>
                <a:rPr lang="en-GB" sz="1400" dirty="0">
                  <a:solidFill>
                    <a:srgbClr val="FFCB05"/>
                  </a:solidFill>
                  <a:latin typeface="Microsoft Sans Serif" panose="020B0604020202020204" pitchFamily="34" charset="0"/>
                  <a:cs typeface="Microsoft Sans Serif" panose="020B0604020202020204" pitchFamily="34" charset="0"/>
                </a:rPr>
                <a:t>Align Research with Industry needs</a:t>
              </a:r>
            </a:p>
          </p:txBody>
        </p:sp>
        <p:sp>
          <p:nvSpPr>
            <p:cNvPr id="10" name="TextBox 30"/>
            <p:cNvSpPr txBox="1">
              <a:spLocks noChangeArrowheads="1"/>
            </p:cNvSpPr>
            <p:nvPr/>
          </p:nvSpPr>
          <p:spPr bwMode="auto">
            <a:xfrm rot="16200000">
              <a:off x="5457026" y="991067"/>
              <a:ext cx="1217949" cy="564501"/>
            </a:xfrm>
            <a:prstGeom prst="rect">
              <a:avLst/>
            </a:prstGeom>
            <a:noFill/>
            <a:ln w="9525">
              <a:noFill/>
              <a:miter lim="800000"/>
              <a:headEnd/>
              <a:tailEnd/>
            </a:ln>
          </p:spPr>
          <p:txBody>
            <a:bodyPr wrap="square">
              <a:spAutoFit/>
            </a:bodyPr>
            <a:lstStyle/>
            <a:p>
              <a:pPr algn="ctr" defTabSz="912840"/>
              <a:r>
                <a:rPr lang="en-GB" sz="1400" dirty="0">
                  <a:solidFill>
                    <a:srgbClr val="FFCB05"/>
                  </a:solidFill>
                  <a:latin typeface="Microsoft Sans Serif" panose="020B0604020202020204" pitchFamily="34" charset="0"/>
                  <a:cs typeface="Microsoft Sans Serif" panose="020B0604020202020204" pitchFamily="34" charset="0"/>
                </a:rPr>
                <a:t>Technology </a:t>
              </a:r>
            </a:p>
            <a:p>
              <a:pPr algn="ctr" defTabSz="912840"/>
              <a:r>
                <a:rPr lang="en-GB" sz="1400" dirty="0">
                  <a:solidFill>
                    <a:srgbClr val="FFCB05"/>
                  </a:solidFill>
                  <a:latin typeface="Microsoft Sans Serif" panose="020B0604020202020204" pitchFamily="34" charset="0"/>
                  <a:cs typeface="Microsoft Sans Serif" panose="020B0604020202020204" pitchFamily="34" charset="0"/>
                </a:rPr>
                <a:t>to Industry</a:t>
              </a:r>
              <a:endParaRPr lang="en-GB" sz="1200" dirty="0">
                <a:solidFill>
                  <a:srgbClr val="FFCB05"/>
                </a:solidFill>
                <a:latin typeface="Microsoft Sans Serif" panose="020B0604020202020204" pitchFamily="34" charset="0"/>
                <a:cs typeface="Microsoft Sans Serif" panose="020B0604020202020204" pitchFamily="34" charset="0"/>
              </a:endParaRPr>
            </a:p>
          </p:txBody>
        </p:sp>
      </p:grpSp>
      <p:sp>
        <p:nvSpPr>
          <p:cNvPr id="11" name="Content Placeholder 37"/>
          <p:cNvSpPr txBox="1">
            <a:spLocks/>
          </p:cNvSpPr>
          <p:nvPr/>
        </p:nvSpPr>
        <p:spPr>
          <a:xfrm>
            <a:off x="1757394" y="996506"/>
            <a:ext cx="8639175" cy="1200329"/>
          </a:xfrm>
          <a:prstGeom prst="rect">
            <a:avLst/>
          </a:prstGeom>
          <a:noFill/>
        </p:spPr>
        <p:txBody>
          <a:bodyPr wrap="square">
            <a:spAutoFit/>
          </a:bodyPr>
          <a:lstStyle>
            <a:lvl1pPr marL="190500" indent="-190500" algn="l" rtl="0" eaLnBrk="1" fontAlgn="base" hangingPunct="1">
              <a:spcBef>
                <a:spcPct val="20000"/>
              </a:spcBef>
              <a:spcAft>
                <a:spcPct val="0"/>
              </a:spcAft>
              <a:buSzPct val="120000"/>
              <a:buFont typeface="Arial" charset="0"/>
              <a:buChar char="•"/>
              <a:defRPr sz="2200">
                <a:solidFill>
                  <a:srgbClr val="71798C"/>
                </a:solidFill>
                <a:latin typeface="Microsoft Sans Serif" panose="020B0604020202020204" pitchFamily="34" charset="0"/>
                <a:ea typeface="+mn-ea"/>
                <a:cs typeface="Microsoft Sans Serif" panose="020B0604020202020204" pitchFamily="34" charset="0"/>
              </a:defRPr>
            </a:lvl1pPr>
            <a:lvl2pPr marL="571500" indent="-287338" algn="l" rtl="0" eaLnBrk="1" fontAlgn="base" hangingPunct="1">
              <a:spcBef>
                <a:spcPct val="20000"/>
              </a:spcBef>
              <a:spcAft>
                <a:spcPct val="0"/>
              </a:spcAft>
              <a:buSzPct val="120000"/>
              <a:buFont typeface="Arial" charset="0"/>
              <a:buChar char="•"/>
              <a:defRPr sz="2000">
                <a:solidFill>
                  <a:srgbClr val="71798C"/>
                </a:solidFill>
                <a:latin typeface="Microsoft Sans Serif" panose="020B0604020202020204" pitchFamily="34" charset="0"/>
                <a:cs typeface="Microsoft Sans Serif" panose="020B0604020202020204" pitchFamily="34" charset="0"/>
              </a:defRPr>
            </a:lvl2pPr>
            <a:lvl3pPr marL="952500" indent="-250825" algn="l" rtl="0" eaLnBrk="1" fontAlgn="base" hangingPunct="1">
              <a:spcBef>
                <a:spcPts val="475"/>
              </a:spcBef>
              <a:spcAft>
                <a:spcPct val="0"/>
              </a:spcAft>
              <a:buSzPct val="120000"/>
              <a:buFont typeface="Arial" charset="0"/>
              <a:buChar char="•"/>
              <a:defRPr sz="2000">
                <a:solidFill>
                  <a:srgbClr val="71798C"/>
                </a:solidFill>
                <a:latin typeface="Microsoft Sans Serif" panose="020B0604020202020204" pitchFamily="34" charset="0"/>
                <a:cs typeface="Microsoft Sans Serif" panose="020B0604020202020204" pitchFamily="34" charset="0"/>
              </a:defRPr>
            </a:lvl3pPr>
            <a:lvl4pPr marL="1333500" indent="-190500" algn="l" rtl="0" eaLnBrk="1" fontAlgn="base" hangingPunct="1">
              <a:spcBef>
                <a:spcPts val="438"/>
              </a:spcBef>
              <a:spcAft>
                <a:spcPct val="0"/>
              </a:spcAft>
              <a:buSzPct val="120000"/>
              <a:buFont typeface="Arial" charset="0"/>
              <a:buChar char="•"/>
              <a:defRPr sz="1600">
                <a:solidFill>
                  <a:srgbClr val="71798C"/>
                </a:solidFill>
                <a:latin typeface="Microsoft Sans Serif" panose="020B0604020202020204" pitchFamily="34" charset="0"/>
                <a:cs typeface="Microsoft Sans Serif" panose="020B0604020202020204" pitchFamily="34" charset="0"/>
              </a:defRPr>
            </a:lvl4pPr>
            <a:lvl5pPr marL="1714500" indent="-215900" algn="l" rtl="0" eaLnBrk="1" fontAlgn="base" hangingPunct="1">
              <a:spcBef>
                <a:spcPts val="388"/>
              </a:spcBef>
              <a:spcAft>
                <a:spcPct val="0"/>
              </a:spcAft>
              <a:buSzPct val="120000"/>
              <a:buFont typeface="Arial" charset="0"/>
              <a:buChar char="•"/>
              <a:defRPr sz="1600">
                <a:solidFill>
                  <a:srgbClr val="71798C"/>
                </a:solidFill>
                <a:latin typeface="Microsoft Sans Serif" panose="020B060402020202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pPr marL="284000" lvl="1" indent="0" algn="ctr">
              <a:buNone/>
            </a:pPr>
            <a:r>
              <a:rPr lang="en-GB" sz="2400" kern="0" dirty="0">
                <a:solidFill>
                  <a:srgbClr val="002060"/>
                </a:solidFill>
              </a:rPr>
              <a:t>To accelerate the growth of UK industrial output </a:t>
            </a:r>
            <a:r>
              <a:rPr lang="en-GB" sz="2400" kern="0" dirty="0" smtClean="0">
                <a:solidFill>
                  <a:srgbClr val="002060"/>
                </a:solidFill>
              </a:rPr>
              <a:t>by</a:t>
            </a:r>
            <a:br>
              <a:rPr lang="en-GB" sz="2400" kern="0" dirty="0" smtClean="0">
                <a:solidFill>
                  <a:srgbClr val="002060"/>
                </a:solidFill>
              </a:rPr>
            </a:br>
            <a:r>
              <a:rPr lang="en-GB" sz="2400" kern="0" dirty="0" smtClean="0">
                <a:solidFill>
                  <a:srgbClr val="002060"/>
                </a:solidFill>
              </a:rPr>
              <a:t>enabling </a:t>
            </a:r>
            <a:r>
              <a:rPr lang="en-GB" sz="2400" kern="0" dirty="0">
                <a:solidFill>
                  <a:srgbClr val="002060"/>
                </a:solidFill>
              </a:rPr>
              <a:t>design and manufacturing enterprises to deliver winning solutions in the application of composites</a:t>
            </a:r>
          </a:p>
        </p:txBody>
      </p:sp>
      <p:sp>
        <p:nvSpPr>
          <p:cNvPr id="3" name="Title 2"/>
          <p:cNvSpPr>
            <a:spLocks noGrp="1"/>
          </p:cNvSpPr>
          <p:nvPr>
            <p:ph type="title"/>
          </p:nvPr>
        </p:nvSpPr>
        <p:spPr>
          <a:xfrm>
            <a:off x="336551" y="314325"/>
            <a:ext cx="11521015" cy="682625"/>
          </a:xfrm>
        </p:spPr>
        <p:txBody>
          <a:bodyPr/>
          <a:lstStyle/>
          <a:p>
            <a:r>
              <a:rPr lang="en-US" sz="3200" dirty="0"/>
              <a:t>The NCC </a:t>
            </a:r>
            <a:r>
              <a:rPr lang="en-US" sz="3200" dirty="0" smtClean="0"/>
              <a:t>Mission</a:t>
            </a:r>
            <a:endParaRPr lang="en-US" sz="3200" dirty="0"/>
          </a:p>
        </p:txBody>
      </p:sp>
      <p:sp>
        <p:nvSpPr>
          <p:cNvPr id="12" name="TextBox 18"/>
          <p:cNvSpPr txBox="1">
            <a:spLocks noChangeArrowheads="1"/>
          </p:cNvSpPr>
          <p:nvPr/>
        </p:nvSpPr>
        <p:spPr bwMode="auto">
          <a:xfrm rot="5400000">
            <a:off x="1269226" y="3888235"/>
            <a:ext cx="1063112" cy="338555"/>
          </a:xfrm>
          <a:prstGeom prst="rect">
            <a:avLst/>
          </a:prstGeom>
          <a:noFill/>
          <a:ln w="9525">
            <a:noFill/>
            <a:miter lim="800000"/>
            <a:headEnd/>
            <a:tailEnd/>
          </a:ln>
        </p:spPr>
        <p:txBody>
          <a:bodyPr wrap="none">
            <a:spAutoFit/>
          </a:bodyPr>
          <a:lstStyle/>
          <a:p>
            <a:pPr defTabSz="912840"/>
            <a:r>
              <a:rPr lang="en-GB" sz="1600" b="1" dirty="0">
                <a:solidFill>
                  <a:srgbClr val="71798C"/>
                </a:solidFill>
                <a:latin typeface="Microsoft Sans Serif" panose="020B0604020202020204" pitchFamily="34" charset="0"/>
                <a:cs typeface="Microsoft Sans Serif" panose="020B0604020202020204" pitchFamily="34" charset="0"/>
              </a:rPr>
              <a:t>Research</a:t>
            </a:r>
          </a:p>
        </p:txBody>
      </p:sp>
      <p:sp>
        <p:nvSpPr>
          <p:cNvPr id="13" name="TextBox 19"/>
          <p:cNvSpPr txBox="1">
            <a:spLocks noChangeArrowheads="1"/>
          </p:cNvSpPr>
          <p:nvPr/>
        </p:nvSpPr>
        <p:spPr bwMode="auto">
          <a:xfrm rot="5400000">
            <a:off x="9945424" y="3879726"/>
            <a:ext cx="891591" cy="338555"/>
          </a:xfrm>
          <a:prstGeom prst="rect">
            <a:avLst/>
          </a:prstGeom>
          <a:noFill/>
          <a:ln w="9525">
            <a:noFill/>
            <a:miter lim="800000"/>
            <a:headEnd/>
            <a:tailEnd/>
          </a:ln>
        </p:spPr>
        <p:txBody>
          <a:bodyPr wrap="none">
            <a:spAutoFit/>
          </a:bodyPr>
          <a:lstStyle/>
          <a:p>
            <a:pPr defTabSz="912840"/>
            <a:r>
              <a:rPr lang="en-GB" sz="1600" b="1" dirty="0">
                <a:solidFill>
                  <a:srgbClr val="71798C"/>
                </a:solidFill>
                <a:latin typeface="Microsoft Sans Serif" panose="020B0604020202020204" pitchFamily="34" charset="0"/>
                <a:cs typeface="Microsoft Sans Serif" panose="020B0604020202020204" pitchFamily="34" charset="0"/>
              </a:rPr>
              <a:t>Product</a:t>
            </a:r>
          </a:p>
        </p:txBody>
      </p:sp>
      <p:sp>
        <p:nvSpPr>
          <p:cNvPr id="14" name="Rectangle 13"/>
          <p:cNvSpPr/>
          <p:nvPr/>
        </p:nvSpPr>
        <p:spPr>
          <a:xfrm>
            <a:off x="3791744" y="2517844"/>
            <a:ext cx="936104" cy="2071225"/>
          </a:xfrm>
          <a:prstGeom prst="rect">
            <a:avLst/>
          </a:prstGeom>
          <a:gradFill flip="none" rotWithShape="1">
            <a:gsLst>
              <a:gs pos="0">
                <a:schemeClr val="accent1">
                  <a:lumMod val="40000"/>
                  <a:lumOff val="60000"/>
                  <a:alpha val="18000"/>
                </a:schemeClr>
              </a:gs>
              <a:gs pos="63000">
                <a:srgbClr val="0070C0">
                  <a:alpha val="38000"/>
                </a:srgb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0800000">
            <a:off x="7464153" y="2517843"/>
            <a:ext cx="936104" cy="2071225"/>
          </a:xfrm>
          <a:prstGeom prst="rect">
            <a:avLst/>
          </a:prstGeom>
          <a:gradFill flip="none" rotWithShape="1">
            <a:gsLst>
              <a:gs pos="0">
                <a:schemeClr val="accent1">
                  <a:lumMod val="40000"/>
                  <a:lumOff val="60000"/>
                  <a:alpha val="18000"/>
                </a:schemeClr>
              </a:gs>
              <a:gs pos="63000">
                <a:srgbClr val="0070C0">
                  <a:alpha val="38000"/>
                </a:srgb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1"/>
          <p:cNvSpPr>
            <a:spLocks noGrp="1"/>
          </p:cNvSpPr>
          <p:nvPr>
            <p:ph type="ftr" sz="quarter" idx="4294967295"/>
          </p:nvPr>
        </p:nvSpPr>
        <p:spPr>
          <a:xfrm>
            <a:off x="2540255" y="0"/>
            <a:ext cx="9599876" cy="215900"/>
          </a:xfrm>
          <a:prstGeom prst="rect">
            <a:avLst/>
          </a:prstGeom>
        </p:spPr>
        <p:txBody>
          <a:bodyPr/>
          <a:lstStyle/>
          <a:p>
            <a:pPr algn="r"/>
            <a:r>
              <a:rPr lang="it-IT" sz="1000" dirty="0" smtClean="0">
                <a:solidFill>
                  <a:schemeClr val="bg1"/>
                </a:solidFill>
              </a:rPr>
              <a:t>LIMAS 2017 - Dr G Dell'Anno - 13 November 2017</a:t>
            </a:r>
            <a:endParaRPr lang="en-US" sz="1000" dirty="0">
              <a:solidFill>
                <a:schemeClr val="bg1"/>
              </a:solidFill>
            </a:endParaRPr>
          </a:p>
        </p:txBody>
      </p:sp>
    </p:spTree>
    <p:extLst>
      <p:ext uri="{BB962C8B-B14F-4D97-AF65-F5344CB8AC3E}">
        <p14:creationId xmlns:p14="http://schemas.microsoft.com/office/powerpoint/2010/main" val="89638936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NCC journey</a:t>
            </a:r>
            <a:endParaRPr lang="en-GB" dirty="0"/>
          </a:p>
        </p:txBody>
      </p:sp>
      <p:sp>
        <p:nvSpPr>
          <p:cNvPr id="12" name="Content Placeholder 11"/>
          <p:cNvSpPr>
            <a:spLocks noGrp="1"/>
          </p:cNvSpPr>
          <p:nvPr>
            <p:ph idx="4294967295"/>
          </p:nvPr>
        </p:nvSpPr>
        <p:spPr>
          <a:xfrm>
            <a:off x="336551" y="728234"/>
            <a:ext cx="11472862" cy="4670425"/>
          </a:xfrm>
        </p:spPr>
        <p:txBody>
          <a:bodyPr/>
          <a:lstStyle/>
          <a:p>
            <a:pPr marL="0" indent="0">
              <a:buNone/>
            </a:pPr>
            <a:r>
              <a:rPr lang="en-GB" dirty="0" smtClean="0"/>
              <a:t>An open access centre led </a:t>
            </a:r>
            <a:r>
              <a:rPr lang="en-GB" dirty="0"/>
              <a:t>by industry, used by industry, </a:t>
            </a:r>
            <a:r>
              <a:rPr lang="en-GB" dirty="0" smtClean="0"/>
              <a:t>hosted </a:t>
            </a:r>
            <a:r>
              <a:rPr lang="en-GB" dirty="0"/>
              <a:t>by University of Bristol</a:t>
            </a:r>
          </a:p>
          <a:p>
            <a:endParaRPr lang="en-GB" dirty="0"/>
          </a:p>
        </p:txBody>
      </p:sp>
      <p:sp>
        <p:nvSpPr>
          <p:cNvPr id="7" name="TextBox 6"/>
          <p:cNvSpPr txBox="1"/>
          <p:nvPr/>
        </p:nvSpPr>
        <p:spPr>
          <a:xfrm>
            <a:off x="1937828" y="5833127"/>
            <a:ext cx="781623"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2011</a:t>
            </a:r>
          </a:p>
        </p:txBody>
      </p:sp>
      <p:sp>
        <p:nvSpPr>
          <p:cNvPr id="8" name="TextBox 7"/>
          <p:cNvSpPr txBox="1"/>
          <p:nvPr/>
        </p:nvSpPr>
        <p:spPr>
          <a:xfrm>
            <a:off x="5651147" y="5823059"/>
            <a:ext cx="813345"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2017</a:t>
            </a:r>
          </a:p>
        </p:txBody>
      </p:sp>
      <p:sp>
        <p:nvSpPr>
          <p:cNvPr id="22" name="TextBox 21"/>
          <p:cNvSpPr txBox="1"/>
          <p:nvPr/>
        </p:nvSpPr>
        <p:spPr>
          <a:xfrm>
            <a:off x="8475742" y="5828230"/>
            <a:ext cx="619089"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2030</a:t>
            </a:r>
          </a:p>
        </p:txBody>
      </p:sp>
      <p:sp>
        <p:nvSpPr>
          <p:cNvPr id="4" name="Right Arrow 3"/>
          <p:cNvSpPr/>
          <p:nvPr/>
        </p:nvSpPr>
        <p:spPr>
          <a:xfrm rot="20439313">
            <a:off x="1875059" y="4715348"/>
            <a:ext cx="4444549" cy="378536"/>
          </a:xfrm>
          <a:prstGeom prst="rightArrow">
            <a:avLst/>
          </a:prstGeom>
          <a:solidFill>
            <a:srgbClr val="1AB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5124599" y="3252711"/>
            <a:ext cx="1738172" cy="830997"/>
          </a:xfrm>
          <a:prstGeom prst="rect">
            <a:avLst/>
          </a:prstGeom>
          <a:noFill/>
        </p:spPr>
        <p:txBody>
          <a:bodyPr wrap="square" lIns="0" tIns="0" bIns="0" rtlCol="0">
            <a:spAutoFit/>
          </a:bodyPr>
          <a:lstStyle/>
          <a:p>
            <a:r>
              <a:rPr lang="en-GB" b="1" dirty="0">
                <a:solidFill>
                  <a:srgbClr val="002060"/>
                </a:solidFill>
                <a:latin typeface="Calibri" panose="020F0502020204030204" pitchFamily="34" charset="0"/>
                <a:cs typeface="Calibri Light"/>
              </a:rPr>
              <a:t>&gt;200 Customers</a:t>
            </a:r>
          </a:p>
          <a:p>
            <a:r>
              <a:rPr lang="en-GB" b="1" dirty="0" smtClean="0">
                <a:solidFill>
                  <a:srgbClr val="002060"/>
                </a:solidFill>
                <a:latin typeface="Calibri" panose="020F0502020204030204" pitchFamily="34" charset="0"/>
                <a:cs typeface="Calibri Light"/>
              </a:rPr>
              <a:t>~300Staff</a:t>
            </a:r>
          </a:p>
          <a:p>
            <a:r>
              <a:rPr lang="en-GB" b="1" dirty="0" smtClean="0">
                <a:solidFill>
                  <a:srgbClr val="002060"/>
                </a:solidFill>
                <a:latin typeface="Calibri" panose="020F0502020204030204" pitchFamily="34" charset="0"/>
                <a:cs typeface="Calibri Light"/>
              </a:rPr>
              <a:t>£ 22m</a:t>
            </a:r>
            <a:endParaRPr lang="en-GB" b="1" dirty="0">
              <a:solidFill>
                <a:srgbClr val="002060"/>
              </a:solidFill>
              <a:latin typeface="Calibri" panose="020F0502020204030204" pitchFamily="34" charset="0"/>
              <a:cs typeface="Calibri Light"/>
            </a:endParaRPr>
          </a:p>
        </p:txBody>
      </p:sp>
      <p:sp>
        <p:nvSpPr>
          <p:cNvPr id="9" name="TextBox 8"/>
          <p:cNvSpPr txBox="1"/>
          <p:nvPr/>
        </p:nvSpPr>
        <p:spPr>
          <a:xfrm>
            <a:off x="5974117" y="4420287"/>
            <a:ext cx="1842588" cy="1107996"/>
          </a:xfrm>
          <a:prstGeom prst="rect">
            <a:avLst/>
          </a:prstGeom>
          <a:noFill/>
        </p:spPr>
        <p:txBody>
          <a:bodyPr wrap="square" lIns="0" tIns="0" bIns="0" rtlCol="0">
            <a:spAutoFit/>
          </a:bodyPr>
          <a:lstStyle/>
          <a:p>
            <a:pPr algn="ctr"/>
            <a:r>
              <a:rPr lang="en-GB" b="1" spc="-30" dirty="0">
                <a:solidFill>
                  <a:srgbClr val="002060"/>
                </a:solidFill>
                <a:latin typeface="Calibri" panose="020F0502020204030204" pitchFamily="34" charset="0"/>
                <a:cs typeface="Calibri Light"/>
              </a:rPr>
              <a:t>Catapult funds have enabled 25% year-on-year growth</a:t>
            </a:r>
            <a:endParaRPr lang="en-GB" b="1" dirty="0">
              <a:solidFill>
                <a:srgbClr val="002060"/>
              </a:solidFill>
              <a:latin typeface="Calibri" panose="020F0502020204030204" pitchFamily="34" charset="0"/>
              <a:cs typeface="Calibri Light"/>
            </a:endParaRPr>
          </a:p>
        </p:txBody>
      </p:sp>
      <p:sp>
        <p:nvSpPr>
          <p:cNvPr id="18" name="TextBox 17"/>
          <p:cNvSpPr txBox="1"/>
          <p:nvPr/>
        </p:nvSpPr>
        <p:spPr>
          <a:xfrm>
            <a:off x="228600" y="5841503"/>
            <a:ext cx="781623" cy="246221"/>
          </a:xfrm>
          <a:prstGeom prst="rect">
            <a:avLst/>
          </a:prstGeom>
          <a:noFill/>
        </p:spPr>
        <p:txBody>
          <a:bodyPr wrap="square" lIns="0" tIns="0" bIns="0" rtlCol="0">
            <a:spAutoFit/>
          </a:bodyPr>
          <a:lstStyle/>
          <a:p>
            <a:r>
              <a:rPr lang="en-GB" sz="1600" b="1" dirty="0" smtClean="0">
                <a:solidFill>
                  <a:srgbClr val="002060"/>
                </a:solidFill>
                <a:latin typeface="Calibri Light"/>
                <a:cs typeface="Calibri Light"/>
              </a:rPr>
              <a:t>2009</a:t>
            </a:r>
            <a:endParaRPr lang="en-GB" sz="1600" b="1" dirty="0">
              <a:solidFill>
                <a:srgbClr val="002060"/>
              </a:solidFill>
              <a:latin typeface="Calibri Light"/>
              <a:cs typeface="Calibri Light"/>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1" y="4314948"/>
            <a:ext cx="1891158" cy="143855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522" y="3622244"/>
            <a:ext cx="1938297" cy="147441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5844" y="3130742"/>
            <a:ext cx="2132780" cy="1442087"/>
          </a:xfrm>
          <a:prstGeom prst="rect">
            <a:avLst/>
          </a:prstGeom>
        </p:spPr>
      </p:pic>
      <p:cxnSp>
        <p:nvCxnSpPr>
          <p:cNvPr id="23" name="Straight Connector 22"/>
          <p:cNvCxnSpPr/>
          <p:nvPr/>
        </p:nvCxnSpPr>
        <p:spPr>
          <a:xfrm flipV="1">
            <a:off x="228599" y="5773020"/>
            <a:ext cx="9792000" cy="0"/>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10044431" y="1280989"/>
            <a:ext cx="1201994" cy="4500897"/>
            <a:chOff x="10511913" y="1318435"/>
            <a:chExt cx="1201994" cy="4500897"/>
          </a:xfrm>
        </p:grpSpPr>
        <p:sp>
          <p:nvSpPr>
            <p:cNvPr id="30" name="Rectangle 29"/>
            <p:cNvSpPr/>
            <p:nvPr/>
          </p:nvSpPr>
          <p:spPr bwMode="auto">
            <a:xfrm>
              <a:off x="10511913" y="1318435"/>
              <a:ext cx="1201994" cy="1419965"/>
            </a:xfrm>
            <a:prstGeom prst="rec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£12.5bn</a:t>
              </a:r>
            </a:p>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200" b="1" i="0" u="none" strike="noStrike" cap="none" normalizeH="0" baseline="0" dirty="0" smtClean="0">
                <a:ln>
                  <a:noFill/>
                </a:ln>
                <a:solidFill>
                  <a:schemeClr val="bg1"/>
                </a:solidFill>
                <a:effectLst/>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lang="en-GB" sz="1200" b="1" dirty="0" smtClean="0">
                  <a:solidFill>
                    <a:schemeClr val="bg1"/>
                  </a:solidFill>
                  <a:latin typeface="Calibri Light" panose="020F0302020204030204" pitchFamily="34" charset="0"/>
                </a:rPr>
                <a:t>12% CAGR</a:t>
              </a:r>
              <a:endParaRPr kumimoji="0" lang="en-GB" sz="1200" b="1" i="0" u="none" strike="noStrike" cap="none" normalizeH="0" baseline="0" dirty="0" smtClean="0">
                <a:ln>
                  <a:noFill/>
                </a:ln>
                <a:solidFill>
                  <a:schemeClr val="bg1"/>
                </a:solidFill>
                <a:effectLst/>
                <a:latin typeface="Calibri Light" panose="020F0302020204030204" pitchFamily="34" charset="0"/>
              </a:endParaRPr>
            </a:p>
          </p:txBody>
        </p:sp>
        <p:sp>
          <p:nvSpPr>
            <p:cNvPr id="31" name="Freeform 30"/>
            <p:cNvSpPr/>
            <p:nvPr/>
          </p:nvSpPr>
          <p:spPr bwMode="auto">
            <a:xfrm>
              <a:off x="10511913" y="2840158"/>
              <a:ext cx="1201994" cy="2979174"/>
            </a:xfrm>
            <a:custGeom>
              <a:avLst/>
              <a:gdLst>
                <a:gd name="connsiteX0" fmla="*/ 1201994 w 1201994"/>
                <a:gd name="connsiteY0" fmla="*/ 2971800 h 2971800"/>
                <a:gd name="connsiteX1" fmla="*/ 0 w 1201994"/>
                <a:gd name="connsiteY1" fmla="*/ 2971800 h 2971800"/>
                <a:gd name="connsiteX2" fmla="*/ 0 w 1201994"/>
                <a:gd name="connsiteY2" fmla="*/ 331838 h 2971800"/>
                <a:gd name="connsiteX3" fmla="*/ 575187 w 1201994"/>
                <a:gd name="connsiteY3" fmla="*/ 0 h 2971800"/>
                <a:gd name="connsiteX4" fmla="*/ 1201994 w 1201994"/>
                <a:gd name="connsiteY4" fmla="*/ 309716 h 2971800"/>
                <a:gd name="connsiteX5" fmla="*/ 1201994 w 1201994"/>
                <a:gd name="connsiteY5" fmla="*/ 2971800 h 2971800"/>
                <a:gd name="connsiteX0" fmla="*/ 1201994 w 1201994"/>
                <a:gd name="connsiteY0" fmla="*/ 2986548 h 2986548"/>
                <a:gd name="connsiteX1" fmla="*/ 0 w 1201994"/>
                <a:gd name="connsiteY1" fmla="*/ 2986548 h 2986548"/>
                <a:gd name="connsiteX2" fmla="*/ 0 w 1201994"/>
                <a:gd name="connsiteY2" fmla="*/ 346586 h 2986548"/>
                <a:gd name="connsiteX3" fmla="*/ 604684 w 1201994"/>
                <a:gd name="connsiteY3" fmla="*/ 0 h 2986548"/>
                <a:gd name="connsiteX4" fmla="*/ 1201994 w 1201994"/>
                <a:gd name="connsiteY4" fmla="*/ 324464 h 2986548"/>
                <a:gd name="connsiteX5" fmla="*/ 1201994 w 1201994"/>
                <a:gd name="connsiteY5" fmla="*/ 2986548 h 2986548"/>
                <a:gd name="connsiteX0" fmla="*/ 1201994 w 1201994"/>
                <a:gd name="connsiteY0" fmla="*/ 2979174 h 2979174"/>
                <a:gd name="connsiteX1" fmla="*/ 0 w 1201994"/>
                <a:gd name="connsiteY1" fmla="*/ 2979174 h 2979174"/>
                <a:gd name="connsiteX2" fmla="*/ 0 w 1201994"/>
                <a:gd name="connsiteY2" fmla="*/ 339212 h 2979174"/>
                <a:gd name="connsiteX3" fmla="*/ 626807 w 1201994"/>
                <a:gd name="connsiteY3" fmla="*/ 0 h 2979174"/>
                <a:gd name="connsiteX4" fmla="*/ 1201994 w 1201994"/>
                <a:gd name="connsiteY4" fmla="*/ 317090 h 2979174"/>
                <a:gd name="connsiteX5" fmla="*/ 1201994 w 1201994"/>
                <a:gd name="connsiteY5" fmla="*/ 2979174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994" h="2979174">
                  <a:moveTo>
                    <a:pt x="1201994" y="2979174"/>
                  </a:moveTo>
                  <a:lnTo>
                    <a:pt x="0" y="2979174"/>
                  </a:lnTo>
                  <a:lnTo>
                    <a:pt x="0" y="339212"/>
                  </a:lnTo>
                  <a:lnTo>
                    <a:pt x="626807" y="0"/>
                  </a:lnTo>
                  <a:lnTo>
                    <a:pt x="1201994" y="317090"/>
                  </a:lnTo>
                  <a:lnTo>
                    <a:pt x="1201994" y="2979174"/>
                  </a:lnTo>
                  <a:close/>
                </a:path>
              </a:pathLst>
            </a:custGeom>
            <a:solidFill>
              <a:srgbClr val="002060"/>
            </a:solidFill>
            <a:ln w="952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2020</a:t>
              </a:r>
            </a:p>
            <a:p>
              <a:pPr marL="0" marR="0" indent="0" algn="ctr" defTabSz="914400" rtl="0" eaLnBrk="1" fontAlgn="base" latinLnBrk="0" hangingPunct="1">
                <a:lnSpc>
                  <a:spcPct val="80000"/>
                </a:lnSpc>
                <a:spcBef>
                  <a:spcPct val="50000"/>
                </a:spcBef>
                <a:spcAft>
                  <a:spcPct val="0"/>
                </a:spcAft>
                <a:buClrTx/>
                <a:buSzTx/>
                <a:buFontTx/>
                <a:buNone/>
                <a:tabLst/>
              </a:pPr>
              <a:r>
                <a:rPr lang="en-GB" sz="1200" b="1" dirty="0" smtClean="0">
                  <a:solidFill>
                    <a:schemeClr val="bg1"/>
                  </a:solidFill>
                  <a:latin typeface="Calibri Light" panose="020F0302020204030204" pitchFamily="34" charset="0"/>
                </a:rPr>
                <a:t>£4.7bn</a:t>
              </a: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15% CAGR</a:t>
              </a: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200" b="1" i="0" u="none" strike="noStrike" cap="none" normalizeH="0" baseline="0" dirty="0" smtClean="0">
                <a:ln>
                  <a:noFill/>
                </a:ln>
                <a:solidFill>
                  <a:schemeClr val="bg1"/>
                </a:solidFill>
                <a:effectLst/>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UK</a:t>
              </a:r>
              <a:r>
                <a:rPr kumimoji="0" lang="en-GB" sz="1200" b="1" i="0" u="none" strike="noStrike" cap="none" normalizeH="0" dirty="0" smtClean="0">
                  <a:ln>
                    <a:noFill/>
                  </a:ln>
                  <a:solidFill>
                    <a:schemeClr val="bg1"/>
                  </a:solidFill>
                  <a:effectLst/>
                  <a:latin typeface="Calibri Light" panose="020F0302020204030204" pitchFamily="34" charset="0"/>
                </a:rPr>
                <a:t> Total</a:t>
              </a:r>
            </a:p>
            <a:p>
              <a:pPr marL="0" marR="0" indent="0" algn="ctr" defTabSz="914400" rtl="0" eaLnBrk="1" fontAlgn="base" latinLnBrk="0" hangingPunct="1">
                <a:lnSpc>
                  <a:spcPct val="80000"/>
                </a:lnSpc>
                <a:spcBef>
                  <a:spcPct val="50000"/>
                </a:spcBef>
                <a:spcAft>
                  <a:spcPct val="0"/>
                </a:spcAft>
                <a:buClrTx/>
                <a:buSzTx/>
                <a:buFontTx/>
                <a:buNone/>
                <a:tabLst/>
              </a:pPr>
              <a:r>
                <a:rPr lang="en-GB" sz="1200" b="1" baseline="0" dirty="0" smtClean="0">
                  <a:solidFill>
                    <a:schemeClr val="bg1"/>
                  </a:solidFill>
                  <a:latin typeface="Calibri Light" panose="020F0302020204030204" pitchFamily="34" charset="0"/>
                </a:rPr>
                <a:t>2015</a:t>
              </a: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dirty="0" smtClean="0">
                  <a:ln>
                    <a:noFill/>
                  </a:ln>
                  <a:solidFill>
                    <a:schemeClr val="bg1"/>
                  </a:solidFill>
                  <a:effectLst/>
                  <a:latin typeface="Calibri Light" panose="020F0302020204030204" pitchFamily="34" charset="0"/>
                </a:rPr>
                <a:t>£2.3bn</a:t>
              </a:r>
              <a:endParaRPr kumimoji="0" lang="en-GB" sz="1200" b="1" i="0" u="none" strike="noStrike" cap="none" normalizeH="0" dirty="0">
                <a:ln>
                  <a:noFill/>
                </a:ln>
                <a:solidFill>
                  <a:schemeClr val="bg1"/>
                </a:solidFill>
                <a:effectLst/>
                <a:latin typeface="Calibri Light" panose="020F0302020204030204" pitchFamily="34" charset="0"/>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5725" y="4049233"/>
              <a:ext cx="854369" cy="561042"/>
            </a:xfrm>
            <a:prstGeom prst="rect">
              <a:avLst/>
            </a:prstGeom>
          </p:spPr>
        </p:pic>
      </p:grpSp>
    </p:spTree>
    <p:extLst>
      <p:ext uri="{BB962C8B-B14F-4D97-AF65-F5344CB8AC3E}">
        <p14:creationId xmlns:p14="http://schemas.microsoft.com/office/powerpoint/2010/main" val="27149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NCC journey</a:t>
            </a:r>
          </a:p>
        </p:txBody>
      </p:sp>
      <p:sp>
        <p:nvSpPr>
          <p:cNvPr id="57" name="TextBox 56"/>
          <p:cNvSpPr txBox="1"/>
          <p:nvPr/>
        </p:nvSpPr>
        <p:spPr>
          <a:xfrm>
            <a:off x="1937828" y="5833127"/>
            <a:ext cx="781623"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2011</a:t>
            </a:r>
          </a:p>
        </p:txBody>
      </p:sp>
      <p:sp>
        <p:nvSpPr>
          <p:cNvPr id="58" name="TextBox 57"/>
          <p:cNvSpPr txBox="1"/>
          <p:nvPr/>
        </p:nvSpPr>
        <p:spPr>
          <a:xfrm>
            <a:off x="5651147" y="5823059"/>
            <a:ext cx="813345"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2017</a:t>
            </a:r>
          </a:p>
        </p:txBody>
      </p:sp>
      <p:sp>
        <p:nvSpPr>
          <p:cNvPr id="59" name="TextBox 58"/>
          <p:cNvSpPr txBox="1"/>
          <p:nvPr/>
        </p:nvSpPr>
        <p:spPr>
          <a:xfrm>
            <a:off x="8475742" y="5828230"/>
            <a:ext cx="619089"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2030</a:t>
            </a:r>
          </a:p>
        </p:txBody>
      </p:sp>
      <p:cxnSp>
        <p:nvCxnSpPr>
          <p:cNvPr id="60" name="Straight Connector 59"/>
          <p:cNvCxnSpPr/>
          <p:nvPr/>
        </p:nvCxnSpPr>
        <p:spPr>
          <a:xfrm flipV="1">
            <a:off x="228599" y="5773020"/>
            <a:ext cx="9792000" cy="0"/>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10044431" y="1280989"/>
            <a:ext cx="1201994" cy="4500897"/>
            <a:chOff x="10511913" y="1318435"/>
            <a:chExt cx="1201994" cy="4500897"/>
          </a:xfrm>
        </p:grpSpPr>
        <p:sp>
          <p:nvSpPr>
            <p:cNvPr id="63" name="Rectangle 62"/>
            <p:cNvSpPr/>
            <p:nvPr/>
          </p:nvSpPr>
          <p:spPr bwMode="auto">
            <a:xfrm>
              <a:off x="10511913" y="1318435"/>
              <a:ext cx="1201994" cy="1419965"/>
            </a:xfrm>
            <a:prstGeom prst="rec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£12.5bn</a:t>
              </a:r>
            </a:p>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200" b="1" i="0" u="none" strike="noStrike" cap="none" normalizeH="0" baseline="0" dirty="0" smtClean="0">
                <a:ln>
                  <a:noFill/>
                </a:ln>
                <a:solidFill>
                  <a:schemeClr val="bg1"/>
                </a:solidFill>
                <a:effectLst/>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lang="en-GB" sz="1200" b="1" dirty="0" smtClean="0">
                  <a:solidFill>
                    <a:schemeClr val="bg1"/>
                  </a:solidFill>
                  <a:latin typeface="Calibri Light" panose="020F0302020204030204" pitchFamily="34" charset="0"/>
                </a:rPr>
                <a:t>12% CAGR</a:t>
              </a:r>
              <a:endParaRPr kumimoji="0" lang="en-GB" sz="1200" b="1" i="0" u="none" strike="noStrike" cap="none" normalizeH="0" baseline="0" dirty="0" smtClean="0">
                <a:ln>
                  <a:noFill/>
                </a:ln>
                <a:solidFill>
                  <a:schemeClr val="bg1"/>
                </a:solidFill>
                <a:effectLst/>
                <a:latin typeface="Calibri Light" panose="020F0302020204030204" pitchFamily="34" charset="0"/>
              </a:endParaRPr>
            </a:p>
          </p:txBody>
        </p:sp>
        <p:sp>
          <p:nvSpPr>
            <p:cNvPr id="64" name="Freeform 63"/>
            <p:cNvSpPr/>
            <p:nvPr/>
          </p:nvSpPr>
          <p:spPr bwMode="auto">
            <a:xfrm>
              <a:off x="10511913" y="2840158"/>
              <a:ext cx="1201994" cy="2979174"/>
            </a:xfrm>
            <a:custGeom>
              <a:avLst/>
              <a:gdLst>
                <a:gd name="connsiteX0" fmla="*/ 1201994 w 1201994"/>
                <a:gd name="connsiteY0" fmla="*/ 2971800 h 2971800"/>
                <a:gd name="connsiteX1" fmla="*/ 0 w 1201994"/>
                <a:gd name="connsiteY1" fmla="*/ 2971800 h 2971800"/>
                <a:gd name="connsiteX2" fmla="*/ 0 w 1201994"/>
                <a:gd name="connsiteY2" fmla="*/ 331838 h 2971800"/>
                <a:gd name="connsiteX3" fmla="*/ 575187 w 1201994"/>
                <a:gd name="connsiteY3" fmla="*/ 0 h 2971800"/>
                <a:gd name="connsiteX4" fmla="*/ 1201994 w 1201994"/>
                <a:gd name="connsiteY4" fmla="*/ 309716 h 2971800"/>
                <a:gd name="connsiteX5" fmla="*/ 1201994 w 1201994"/>
                <a:gd name="connsiteY5" fmla="*/ 2971800 h 2971800"/>
                <a:gd name="connsiteX0" fmla="*/ 1201994 w 1201994"/>
                <a:gd name="connsiteY0" fmla="*/ 2986548 h 2986548"/>
                <a:gd name="connsiteX1" fmla="*/ 0 w 1201994"/>
                <a:gd name="connsiteY1" fmla="*/ 2986548 h 2986548"/>
                <a:gd name="connsiteX2" fmla="*/ 0 w 1201994"/>
                <a:gd name="connsiteY2" fmla="*/ 346586 h 2986548"/>
                <a:gd name="connsiteX3" fmla="*/ 604684 w 1201994"/>
                <a:gd name="connsiteY3" fmla="*/ 0 h 2986548"/>
                <a:gd name="connsiteX4" fmla="*/ 1201994 w 1201994"/>
                <a:gd name="connsiteY4" fmla="*/ 324464 h 2986548"/>
                <a:gd name="connsiteX5" fmla="*/ 1201994 w 1201994"/>
                <a:gd name="connsiteY5" fmla="*/ 2986548 h 2986548"/>
                <a:gd name="connsiteX0" fmla="*/ 1201994 w 1201994"/>
                <a:gd name="connsiteY0" fmla="*/ 2979174 h 2979174"/>
                <a:gd name="connsiteX1" fmla="*/ 0 w 1201994"/>
                <a:gd name="connsiteY1" fmla="*/ 2979174 h 2979174"/>
                <a:gd name="connsiteX2" fmla="*/ 0 w 1201994"/>
                <a:gd name="connsiteY2" fmla="*/ 339212 h 2979174"/>
                <a:gd name="connsiteX3" fmla="*/ 626807 w 1201994"/>
                <a:gd name="connsiteY3" fmla="*/ 0 h 2979174"/>
                <a:gd name="connsiteX4" fmla="*/ 1201994 w 1201994"/>
                <a:gd name="connsiteY4" fmla="*/ 317090 h 2979174"/>
                <a:gd name="connsiteX5" fmla="*/ 1201994 w 1201994"/>
                <a:gd name="connsiteY5" fmla="*/ 2979174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994" h="2979174">
                  <a:moveTo>
                    <a:pt x="1201994" y="2979174"/>
                  </a:moveTo>
                  <a:lnTo>
                    <a:pt x="0" y="2979174"/>
                  </a:lnTo>
                  <a:lnTo>
                    <a:pt x="0" y="339212"/>
                  </a:lnTo>
                  <a:lnTo>
                    <a:pt x="626807" y="0"/>
                  </a:lnTo>
                  <a:lnTo>
                    <a:pt x="1201994" y="317090"/>
                  </a:lnTo>
                  <a:lnTo>
                    <a:pt x="1201994" y="2979174"/>
                  </a:lnTo>
                  <a:close/>
                </a:path>
              </a:pathLst>
            </a:custGeom>
            <a:solidFill>
              <a:srgbClr val="002060"/>
            </a:solidFill>
            <a:ln w="952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2020</a:t>
              </a:r>
            </a:p>
            <a:p>
              <a:pPr marL="0" marR="0" indent="0" algn="ctr" defTabSz="914400" rtl="0" eaLnBrk="1" fontAlgn="base" latinLnBrk="0" hangingPunct="1">
                <a:lnSpc>
                  <a:spcPct val="80000"/>
                </a:lnSpc>
                <a:spcBef>
                  <a:spcPct val="50000"/>
                </a:spcBef>
                <a:spcAft>
                  <a:spcPct val="0"/>
                </a:spcAft>
                <a:buClrTx/>
                <a:buSzTx/>
                <a:buFontTx/>
                <a:buNone/>
                <a:tabLst/>
              </a:pPr>
              <a:r>
                <a:rPr lang="en-GB" sz="1200" b="1" dirty="0" smtClean="0">
                  <a:solidFill>
                    <a:schemeClr val="bg1"/>
                  </a:solidFill>
                  <a:latin typeface="Calibri Light" panose="020F0302020204030204" pitchFamily="34" charset="0"/>
                </a:rPr>
                <a:t>£4.7bn</a:t>
              </a: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15% CAGR</a:t>
              </a: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200" b="1" i="0" u="none" strike="noStrike" cap="none" normalizeH="0" baseline="0" dirty="0" smtClean="0">
                <a:ln>
                  <a:noFill/>
                </a:ln>
                <a:solidFill>
                  <a:schemeClr val="bg1"/>
                </a:solidFill>
                <a:effectLst/>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UK</a:t>
              </a:r>
              <a:r>
                <a:rPr kumimoji="0" lang="en-GB" sz="1200" b="1" i="0" u="none" strike="noStrike" cap="none" normalizeH="0" dirty="0" smtClean="0">
                  <a:ln>
                    <a:noFill/>
                  </a:ln>
                  <a:solidFill>
                    <a:schemeClr val="bg1"/>
                  </a:solidFill>
                  <a:effectLst/>
                  <a:latin typeface="Calibri Light" panose="020F0302020204030204" pitchFamily="34" charset="0"/>
                </a:rPr>
                <a:t> Total</a:t>
              </a:r>
            </a:p>
            <a:p>
              <a:pPr marL="0" marR="0" indent="0" algn="ctr" defTabSz="914400" rtl="0" eaLnBrk="1" fontAlgn="base" latinLnBrk="0" hangingPunct="1">
                <a:lnSpc>
                  <a:spcPct val="80000"/>
                </a:lnSpc>
                <a:spcBef>
                  <a:spcPct val="50000"/>
                </a:spcBef>
                <a:spcAft>
                  <a:spcPct val="0"/>
                </a:spcAft>
                <a:buClrTx/>
                <a:buSzTx/>
                <a:buFontTx/>
                <a:buNone/>
                <a:tabLst/>
              </a:pPr>
              <a:r>
                <a:rPr lang="en-GB" sz="1200" b="1" baseline="0" dirty="0" smtClean="0">
                  <a:solidFill>
                    <a:schemeClr val="bg1"/>
                  </a:solidFill>
                  <a:latin typeface="Calibri Light" panose="020F0302020204030204" pitchFamily="34" charset="0"/>
                </a:rPr>
                <a:t>2015</a:t>
              </a: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dirty="0" smtClean="0">
                  <a:ln>
                    <a:noFill/>
                  </a:ln>
                  <a:solidFill>
                    <a:schemeClr val="bg1"/>
                  </a:solidFill>
                  <a:effectLst/>
                  <a:latin typeface="Calibri Light" panose="020F0302020204030204" pitchFamily="34" charset="0"/>
                </a:rPr>
                <a:t>£2.3bn</a:t>
              </a:r>
              <a:endParaRPr kumimoji="0" lang="en-GB" sz="1200" b="1" i="0" u="none" strike="noStrike" cap="none" normalizeH="0" dirty="0">
                <a:ln>
                  <a:noFill/>
                </a:ln>
                <a:solidFill>
                  <a:schemeClr val="bg1"/>
                </a:solidFill>
                <a:effectLst/>
                <a:latin typeface="Calibri Light" panose="020F0302020204030204" pitchFamily="34" charset="0"/>
              </a:endParaRP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725" y="4049233"/>
              <a:ext cx="854369" cy="561042"/>
            </a:xfrm>
            <a:prstGeom prst="rect">
              <a:avLst/>
            </a:prstGeom>
          </p:spPr>
        </p:pic>
      </p:grpSp>
      <p:sp>
        <p:nvSpPr>
          <p:cNvPr id="66" name="TextBox 65"/>
          <p:cNvSpPr txBox="1"/>
          <p:nvPr/>
        </p:nvSpPr>
        <p:spPr>
          <a:xfrm>
            <a:off x="228600" y="5841503"/>
            <a:ext cx="781623" cy="246221"/>
          </a:xfrm>
          <a:prstGeom prst="rect">
            <a:avLst/>
          </a:prstGeom>
          <a:noFill/>
        </p:spPr>
        <p:txBody>
          <a:bodyPr wrap="square" lIns="0" tIns="0" bIns="0" rtlCol="0">
            <a:spAutoFit/>
          </a:bodyPr>
          <a:lstStyle/>
          <a:p>
            <a:r>
              <a:rPr lang="en-GB" sz="1600" b="1" dirty="0" smtClean="0">
                <a:solidFill>
                  <a:srgbClr val="002060"/>
                </a:solidFill>
                <a:latin typeface="Calibri Light"/>
                <a:cs typeface="Calibri Light"/>
              </a:rPr>
              <a:t>2009</a:t>
            </a:r>
            <a:endParaRPr lang="en-GB" sz="1600" b="1" dirty="0">
              <a:solidFill>
                <a:srgbClr val="002060"/>
              </a:solidFill>
              <a:latin typeface="Calibri Light"/>
              <a:cs typeface="Calibri Light"/>
            </a:endParaRPr>
          </a:p>
        </p:txBody>
      </p:sp>
      <p:sp>
        <p:nvSpPr>
          <p:cNvPr id="67" name="Right Arrow 66"/>
          <p:cNvSpPr/>
          <p:nvPr/>
        </p:nvSpPr>
        <p:spPr>
          <a:xfrm rot="19468842">
            <a:off x="5737092" y="3191884"/>
            <a:ext cx="3046887" cy="378536"/>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Right Arrow 67"/>
          <p:cNvSpPr/>
          <p:nvPr/>
        </p:nvSpPr>
        <p:spPr>
          <a:xfrm rot="20439313">
            <a:off x="1875059" y="4715348"/>
            <a:ext cx="4444549" cy="378536"/>
          </a:xfrm>
          <a:prstGeom prst="rightArrow">
            <a:avLst/>
          </a:prstGeom>
          <a:solidFill>
            <a:srgbClr val="1AB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522" y="3622244"/>
            <a:ext cx="1938297" cy="1474410"/>
          </a:xfrm>
          <a:prstGeom prst="rect">
            <a:avLst/>
          </a:prstGeom>
        </p:spPr>
      </p:pic>
      <p:grpSp>
        <p:nvGrpSpPr>
          <p:cNvPr id="61" name="Group 60"/>
          <p:cNvGrpSpPr/>
          <p:nvPr/>
        </p:nvGrpSpPr>
        <p:grpSpPr>
          <a:xfrm>
            <a:off x="5744220" y="2863780"/>
            <a:ext cx="2224032" cy="2675062"/>
            <a:chOff x="2700931" y="2807862"/>
            <a:chExt cx="2224032" cy="2675062"/>
          </a:xfrm>
        </p:grpSpPr>
        <p:sp>
          <p:nvSpPr>
            <p:cNvPr id="28" name="Rectangle 27"/>
            <p:cNvSpPr/>
            <p:nvPr/>
          </p:nvSpPr>
          <p:spPr>
            <a:xfrm>
              <a:off x="2700931" y="2807862"/>
              <a:ext cx="2224032" cy="26750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5"/>
            <a:srcRect l="33062" t="12304" r="3129" b="3927"/>
            <a:stretch/>
          </p:blipFill>
          <p:spPr>
            <a:xfrm>
              <a:off x="2936098" y="3912971"/>
              <a:ext cx="901136" cy="818511"/>
            </a:xfrm>
            <a:prstGeom prst="rect">
              <a:avLst/>
            </a:prstGeom>
          </p:spPr>
        </p:pic>
        <p:pic>
          <p:nvPicPr>
            <p:cNvPr id="38" name="Picture 37"/>
            <p:cNvPicPr>
              <a:picLocks noChangeAspect="1"/>
            </p:cNvPicPr>
            <p:nvPr/>
          </p:nvPicPr>
          <p:blipFill>
            <a:blip r:embed="rId6"/>
            <a:stretch>
              <a:fillRect/>
            </a:stretch>
          </p:blipFill>
          <p:spPr>
            <a:xfrm>
              <a:off x="4022193" y="3050056"/>
              <a:ext cx="610068" cy="565791"/>
            </a:xfrm>
            <a:prstGeom prst="rect">
              <a:avLst/>
            </a:prstGeom>
          </p:spPr>
        </p:pic>
        <p:pic>
          <p:nvPicPr>
            <p:cNvPr id="39" name="Picture 38"/>
            <p:cNvPicPr>
              <a:picLocks noChangeAspect="1"/>
            </p:cNvPicPr>
            <p:nvPr/>
          </p:nvPicPr>
          <p:blipFill rotWithShape="1">
            <a:blip r:embed="rId7"/>
            <a:srcRect l="22280" r="19761"/>
            <a:stretch/>
          </p:blipFill>
          <p:spPr>
            <a:xfrm>
              <a:off x="2936098" y="3045001"/>
              <a:ext cx="901136" cy="807483"/>
            </a:xfrm>
            <a:prstGeom prst="rect">
              <a:avLst/>
            </a:prstGeom>
          </p:spPr>
        </p:pic>
        <p:pic>
          <p:nvPicPr>
            <p:cNvPr id="40" name="Picture 39"/>
            <p:cNvPicPr>
              <a:picLocks noChangeAspect="1"/>
            </p:cNvPicPr>
            <p:nvPr/>
          </p:nvPicPr>
          <p:blipFill rotWithShape="1">
            <a:blip r:embed="rId8"/>
            <a:srcRect l="35064" t="8232" r="6488" b="12410"/>
            <a:stretch/>
          </p:blipFill>
          <p:spPr>
            <a:xfrm>
              <a:off x="4022192" y="3617304"/>
              <a:ext cx="623028" cy="510792"/>
            </a:xfrm>
            <a:prstGeom prst="rect">
              <a:avLst/>
            </a:prstGeom>
          </p:spPr>
        </p:pic>
        <p:sp>
          <p:nvSpPr>
            <p:cNvPr id="41" name="TextBox 40"/>
            <p:cNvSpPr txBox="1"/>
            <p:nvPr/>
          </p:nvSpPr>
          <p:spPr bwMode="auto">
            <a:xfrm>
              <a:off x="2771464" y="4782751"/>
              <a:ext cx="2082965" cy="686983"/>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1200" kern="0" dirty="0">
                  <a:solidFill>
                    <a:schemeClr val="bg1"/>
                  </a:solidFill>
                  <a:latin typeface="Calibri" panose="020F0502020204030204" pitchFamily="34" charset="0"/>
                  <a:cs typeface="Microsoft Sans Serif" panose="020B0604020202020204" pitchFamily="34" charset="0"/>
                </a:rPr>
                <a:t>High rate AFP &amp; ATL technologies, </a:t>
              </a:r>
              <a:r>
                <a:rPr lang="en-GB" sz="1200" kern="0" dirty="0" smtClean="0">
                  <a:solidFill>
                    <a:schemeClr val="bg1"/>
                  </a:solidFill>
                  <a:latin typeface="Calibri" panose="020F0502020204030204" pitchFamily="34" charset="0"/>
                  <a:ea typeface="+mj-ea"/>
                  <a:cs typeface="Microsoft Sans Serif" panose="020B0604020202020204" pitchFamily="34" charset="0"/>
                </a:rPr>
                <a:t>Net-shape performs, automated quality assurance</a:t>
              </a:r>
              <a:endParaRPr lang="en-GB" sz="1400" kern="0" dirty="0">
                <a:solidFill>
                  <a:schemeClr val="bg1"/>
                </a:solidFill>
                <a:latin typeface="Calibri" panose="020F0502020204030204" pitchFamily="34" charset="0"/>
                <a:ea typeface="+mj-ea"/>
                <a:cs typeface="Microsoft Sans Serif" panose="020B0604020202020204" pitchFamily="34" charset="0"/>
              </a:endParaRPr>
            </a:p>
          </p:txBody>
        </p:sp>
        <p:pic>
          <p:nvPicPr>
            <p:cNvPr id="42" name="Picture 41"/>
            <p:cNvPicPr>
              <a:picLocks noChangeAspect="1"/>
            </p:cNvPicPr>
            <p:nvPr/>
          </p:nvPicPr>
          <p:blipFill rotWithShape="1">
            <a:blip r:embed="rId9"/>
            <a:srcRect l="9960" r="19440" b="16583"/>
            <a:stretch/>
          </p:blipFill>
          <p:spPr>
            <a:xfrm>
              <a:off x="4034247" y="4223023"/>
              <a:ext cx="623028" cy="511381"/>
            </a:xfrm>
            <a:prstGeom prst="rect">
              <a:avLst/>
            </a:prstGeom>
          </p:spPr>
        </p:pic>
      </p:grpSp>
      <p:grpSp>
        <p:nvGrpSpPr>
          <p:cNvPr id="23" name="Group 22"/>
          <p:cNvGrpSpPr/>
          <p:nvPr/>
        </p:nvGrpSpPr>
        <p:grpSpPr>
          <a:xfrm>
            <a:off x="7729907" y="1131134"/>
            <a:ext cx="2240728" cy="2536349"/>
            <a:chOff x="1277027" y="1610845"/>
            <a:chExt cx="2240728" cy="2536349"/>
          </a:xfrm>
          <a:solidFill>
            <a:srgbClr val="002060"/>
          </a:solidFill>
        </p:grpSpPr>
        <p:sp>
          <p:nvSpPr>
            <p:cNvPr id="29" name="Rectangle 28"/>
            <p:cNvSpPr/>
            <p:nvPr/>
          </p:nvSpPr>
          <p:spPr>
            <a:xfrm>
              <a:off x="1293983" y="1610845"/>
              <a:ext cx="2223772" cy="25363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bwMode="auto">
            <a:xfrm>
              <a:off x="1277027" y="3571443"/>
              <a:ext cx="2168046" cy="539250"/>
            </a:xfrm>
            <a:prstGeom prst="rect">
              <a:avLst/>
            </a:prstGeom>
            <a:grp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1200" kern="0" dirty="0" smtClean="0">
                  <a:solidFill>
                    <a:schemeClr val="bg1"/>
                  </a:solidFill>
                  <a:latin typeface="Calibri" panose="020F0502020204030204" pitchFamily="34" charset="0"/>
                  <a:ea typeface="+mj-ea"/>
                  <a:cs typeface="Microsoft Sans Serif" panose="020B0604020202020204" pitchFamily="34" charset="0"/>
                </a:rPr>
                <a:t>Automated Dry-fibre pilot line, curing oven, large scale resin infusion</a:t>
              </a:r>
              <a:endParaRPr lang="en-GB" sz="1400" kern="0" dirty="0">
                <a:solidFill>
                  <a:schemeClr val="bg1"/>
                </a:solidFill>
                <a:latin typeface="Calibri" panose="020F0502020204030204" pitchFamily="34" charset="0"/>
                <a:ea typeface="+mj-ea"/>
                <a:cs typeface="Microsoft Sans Serif" panose="020B0604020202020204" pitchFamily="34" charset="0"/>
              </a:endParaRP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8290" y="1718002"/>
              <a:ext cx="651567" cy="223825"/>
            </a:xfrm>
            <a:prstGeom prst="rect">
              <a:avLst/>
            </a:prstGeom>
            <a:grpFill/>
          </p:spPr>
        </p:pic>
        <p:pic>
          <p:nvPicPr>
            <p:cNvPr id="45" name="Picture 44"/>
            <p:cNvPicPr>
              <a:picLocks noChangeAspect="1"/>
            </p:cNvPicPr>
            <p:nvPr/>
          </p:nvPicPr>
          <p:blipFill>
            <a:blip r:embed="rId11"/>
            <a:stretch>
              <a:fillRect/>
            </a:stretch>
          </p:blipFill>
          <p:spPr>
            <a:xfrm>
              <a:off x="2065602" y="2009663"/>
              <a:ext cx="437989" cy="181339"/>
            </a:xfrm>
            <a:prstGeom prst="rect">
              <a:avLst/>
            </a:prstGeom>
            <a:grpFill/>
          </p:spPr>
        </p:pic>
        <p:pic>
          <p:nvPicPr>
            <p:cNvPr id="46" name="Picture 45"/>
            <p:cNvPicPr>
              <a:picLocks noChangeAspect="1"/>
            </p:cNvPicPr>
            <p:nvPr/>
          </p:nvPicPr>
          <p:blipFill rotWithShape="1">
            <a:blip r:embed="rId12"/>
            <a:srcRect b="21743"/>
            <a:stretch/>
          </p:blipFill>
          <p:spPr>
            <a:xfrm>
              <a:off x="1560782" y="2251558"/>
              <a:ext cx="1682177" cy="573215"/>
            </a:xfrm>
            <a:prstGeom prst="rect">
              <a:avLst/>
            </a:prstGeom>
            <a:grpFill/>
          </p:spPr>
        </p:pic>
        <p:pic>
          <p:nvPicPr>
            <p:cNvPr id="47" name="Picture 46"/>
            <p:cNvPicPr>
              <a:picLocks noChangeAspect="1"/>
            </p:cNvPicPr>
            <p:nvPr/>
          </p:nvPicPr>
          <p:blipFill rotWithShape="1">
            <a:blip r:embed="rId13"/>
            <a:srcRect l="7646" t="18807" r="4640" b="21679"/>
            <a:stretch/>
          </p:blipFill>
          <p:spPr>
            <a:xfrm>
              <a:off x="2609857" y="1845161"/>
              <a:ext cx="760371" cy="132223"/>
            </a:xfrm>
            <a:prstGeom prst="rect">
              <a:avLst/>
            </a:prstGeom>
            <a:grpFill/>
          </p:spPr>
        </p:pic>
        <p:pic>
          <p:nvPicPr>
            <p:cNvPr id="48" name="Picture 47"/>
            <p:cNvPicPr>
              <a:picLocks noChangeAspect="1"/>
            </p:cNvPicPr>
            <p:nvPr/>
          </p:nvPicPr>
          <p:blipFill>
            <a:blip r:embed="rId14"/>
            <a:stretch>
              <a:fillRect/>
            </a:stretch>
          </p:blipFill>
          <p:spPr>
            <a:xfrm>
              <a:off x="1560782" y="2930207"/>
              <a:ext cx="932907" cy="569607"/>
            </a:xfrm>
            <a:prstGeom prst="rect">
              <a:avLst/>
            </a:prstGeom>
            <a:grpFill/>
          </p:spPr>
        </p:pic>
        <p:pic>
          <p:nvPicPr>
            <p:cNvPr id="49" name="Picture 48"/>
            <p:cNvPicPr>
              <a:picLocks noChangeAspect="1"/>
            </p:cNvPicPr>
            <p:nvPr/>
          </p:nvPicPr>
          <p:blipFill rotWithShape="1">
            <a:blip r:embed="rId15"/>
            <a:srcRect l="49765" b="35562"/>
            <a:stretch/>
          </p:blipFill>
          <p:spPr>
            <a:xfrm>
              <a:off x="2557628" y="2930207"/>
              <a:ext cx="688624" cy="569607"/>
            </a:xfrm>
            <a:prstGeom prst="rect">
              <a:avLst/>
            </a:prstGeom>
            <a:grpFill/>
          </p:spPr>
        </p:pic>
        <p:pic>
          <p:nvPicPr>
            <p:cNvPr id="50" name="Picture 49"/>
            <p:cNvPicPr>
              <a:picLocks noChangeAspect="1"/>
            </p:cNvPicPr>
            <p:nvPr/>
          </p:nvPicPr>
          <p:blipFill rotWithShape="1">
            <a:blip r:embed="rId16"/>
            <a:srcRect l="17750" t="9728" r="31751" b="1621"/>
            <a:stretch/>
          </p:blipFill>
          <p:spPr>
            <a:xfrm>
              <a:off x="1473279" y="1728727"/>
              <a:ext cx="439512" cy="470139"/>
            </a:xfrm>
            <a:prstGeom prst="rect">
              <a:avLst/>
            </a:prstGeom>
            <a:grpFill/>
          </p:spPr>
        </p:pic>
      </p:grpSp>
      <p:grpSp>
        <p:nvGrpSpPr>
          <p:cNvPr id="4" name="Group 3"/>
          <p:cNvGrpSpPr/>
          <p:nvPr/>
        </p:nvGrpSpPr>
        <p:grpSpPr>
          <a:xfrm>
            <a:off x="3741837" y="1122046"/>
            <a:ext cx="2223772" cy="2527284"/>
            <a:chOff x="3292085" y="456591"/>
            <a:chExt cx="2223772" cy="2527284"/>
          </a:xfrm>
        </p:grpSpPr>
        <p:sp>
          <p:nvSpPr>
            <p:cNvPr id="27" name="Rectangle 26"/>
            <p:cNvSpPr/>
            <p:nvPr/>
          </p:nvSpPr>
          <p:spPr>
            <a:xfrm>
              <a:off x="3292085" y="456591"/>
              <a:ext cx="2223772" cy="25272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bwMode="auto">
            <a:xfrm>
              <a:off x="3324367" y="2256190"/>
              <a:ext cx="2143334" cy="686983"/>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algn="ctr" fontAlgn="base">
                <a:lnSpc>
                  <a:spcPct val="80000"/>
                </a:lnSpc>
                <a:spcBef>
                  <a:spcPct val="0"/>
                </a:spcBef>
                <a:spcAft>
                  <a:spcPct val="0"/>
                </a:spcAft>
              </a:pPr>
              <a:r>
                <a:rPr lang="en-GB" sz="1200" kern="0" dirty="0" smtClean="0">
                  <a:solidFill>
                    <a:schemeClr val="bg1"/>
                  </a:solidFill>
                  <a:latin typeface="Calibri" panose="020F0502020204030204" pitchFamily="34" charset="0"/>
                  <a:ea typeface="+mj-ea"/>
                  <a:cs typeface="Microsoft Sans Serif" panose="020B0604020202020204" pitchFamily="34" charset="0"/>
                </a:rPr>
                <a:t>Thermoplastic composites, over-moulding, advanced braiding, tension fibre placement</a:t>
              </a:r>
              <a:endParaRPr lang="en-GB" sz="1400" kern="0" dirty="0">
                <a:solidFill>
                  <a:schemeClr val="bg1"/>
                </a:solidFill>
                <a:latin typeface="Calibri" panose="020F0502020204030204" pitchFamily="34" charset="0"/>
                <a:ea typeface="+mj-ea"/>
                <a:cs typeface="Microsoft Sans Serif" panose="020B0604020202020204" pitchFamily="34" charset="0"/>
              </a:endParaRPr>
            </a:p>
          </p:txBody>
        </p:sp>
        <p:pic>
          <p:nvPicPr>
            <p:cNvPr id="34" name="Picture 33"/>
            <p:cNvPicPr>
              <a:picLocks noChangeAspect="1"/>
            </p:cNvPicPr>
            <p:nvPr/>
          </p:nvPicPr>
          <p:blipFill rotWithShape="1">
            <a:blip r:embed="rId17"/>
            <a:srcRect l="17605" r="25182"/>
            <a:stretch/>
          </p:blipFill>
          <p:spPr>
            <a:xfrm>
              <a:off x="4676377" y="759480"/>
              <a:ext cx="584029" cy="709114"/>
            </a:xfrm>
            <a:prstGeom prst="rect">
              <a:avLst/>
            </a:prstGeom>
          </p:spPr>
        </p:pic>
        <p:pic>
          <p:nvPicPr>
            <p:cNvPr id="35" name="Picture 34"/>
            <p:cNvPicPr>
              <a:picLocks noChangeAspect="1"/>
            </p:cNvPicPr>
            <p:nvPr/>
          </p:nvPicPr>
          <p:blipFill rotWithShape="1">
            <a:blip r:embed="rId18"/>
            <a:srcRect l="11513" t="37607" r="39004" b="8689"/>
            <a:stretch/>
          </p:blipFill>
          <p:spPr>
            <a:xfrm>
              <a:off x="3488013" y="722964"/>
              <a:ext cx="992437" cy="664739"/>
            </a:xfrm>
            <a:prstGeom prst="rect">
              <a:avLst/>
            </a:prstGeom>
          </p:spPr>
        </p:pic>
        <p:pic>
          <p:nvPicPr>
            <p:cNvPr id="36" name="Picture 35"/>
            <p:cNvPicPr>
              <a:picLocks noChangeAspect="1"/>
            </p:cNvPicPr>
            <p:nvPr/>
          </p:nvPicPr>
          <p:blipFill rotWithShape="1">
            <a:blip r:embed="rId19"/>
            <a:srcRect l="26458" t="34304" r="45194" b="23840"/>
            <a:stretch/>
          </p:blipFill>
          <p:spPr>
            <a:xfrm>
              <a:off x="4409678" y="1559164"/>
              <a:ext cx="685795" cy="582862"/>
            </a:xfrm>
            <a:prstGeom prst="rect">
              <a:avLst/>
            </a:prstGeom>
          </p:spPr>
        </p:pic>
        <p:pic>
          <p:nvPicPr>
            <p:cNvPr id="37" name="Picture 36"/>
            <p:cNvPicPr>
              <a:picLocks noChangeAspect="1"/>
            </p:cNvPicPr>
            <p:nvPr/>
          </p:nvPicPr>
          <p:blipFill rotWithShape="1">
            <a:blip r:embed="rId20"/>
            <a:srcRect l="20740" r="26341"/>
            <a:stretch/>
          </p:blipFill>
          <p:spPr>
            <a:xfrm>
              <a:off x="3502510" y="1479059"/>
              <a:ext cx="729046" cy="715494"/>
            </a:xfrm>
            <a:prstGeom prst="rect">
              <a:avLst/>
            </a:prstGeom>
          </p:spPr>
        </p:pic>
        <p:pic>
          <p:nvPicPr>
            <p:cNvPr id="33" name="Picture 32"/>
            <p:cNvPicPr>
              <a:picLocks noChangeAspect="1"/>
            </p:cNvPicPr>
            <p:nvPr/>
          </p:nvPicPr>
          <p:blipFill rotWithShape="1">
            <a:blip r:embed="rId21"/>
            <a:srcRect r="69800"/>
            <a:stretch/>
          </p:blipFill>
          <p:spPr>
            <a:xfrm>
              <a:off x="4540592" y="543006"/>
              <a:ext cx="467950" cy="410579"/>
            </a:xfrm>
            <a:prstGeom prst="rect">
              <a:avLst/>
            </a:prstGeom>
          </p:spPr>
        </p:pic>
      </p:grpSp>
      <p:sp>
        <p:nvSpPr>
          <p:cNvPr id="51" name="Content Placeholder 11"/>
          <p:cNvSpPr txBox="1">
            <a:spLocks/>
          </p:cNvSpPr>
          <p:nvPr/>
        </p:nvSpPr>
        <p:spPr>
          <a:xfrm>
            <a:off x="336551" y="728234"/>
            <a:ext cx="11472862" cy="4670425"/>
          </a:xfrm>
        </p:spPr>
        <p:txBody>
          <a:bodyPr/>
          <a:lstStyle>
            <a:lvl1pPr marL="190500" indent="-190500" algn="l" rtl="0" eaLnBrk="1" fontAlgn="base" hangingPunct="1">
              <a:spcBef>
                <a:spcPct val="20000"/>
              </a:spcBef>
              <a:spcAft>
                <a:spcPct val="0"/>
              </a:spcAft>
              <a:buSzPct val="120000"/>
              <a:buFont typeface="Wingdings" panose="05000000000000000000" pitchFamily="2" charset="2"/>
              <a:buChar char="§"/>
              <a:defRPr sz="2200">
                <a:solidFill>
                  <a:srgbClr val="002060"/>
                </a:solidFill>
                <a:latin typeface="Calibri" panose="020F0502020204030204" pitchFamily="34" charset="0"/>
                <a:ea typeface="+mn-ea"/>
                <a:cs typeface="Microsoft Sans Serif" panose="020B0604020202020204" pitchFamily="34" charset="0"/>
              </a:defRPr>
            </a:lvl1pPr>
            <a:lvl2pPr marL="571500" marR="0" indent="-287338" algn="l" defTabSz="914400" rtl="0" eaLnBrk="1" fontAlgn="base" latinLnBrk="0" hangingPunct="1">
              <a:lnSpc>
                <a:spcPct val="100000"/>
              </a:lnSpc>
              <a:spcBef>
                <a:spcPct val="20000"/>
              </a:spcBef>
              <a:spcAft>
                <a:spcPct val="0"/>
              </a:spcAft>
              <a:buClrTx/>
              <a:buSzPct val="120000"/>
              <a:buFont typeface="Wingdings" panose="05000000000000000000" pitchFamily="2" charset="2"/>
              <a:buChar char="§"/>
              <a:tabLst/>
              <a:defRPr sz="2000" baseline="0">
                <a:solidFill>
                  <a:srgbClr val="002060"/>
                </a:solidFill>
                <a:latin typeface="Calibri" panose="020F0502020204030204" pitchFamily="34" charset="0"/>
                <a:cs typeface="Microsoft Sans Serif" panose="020B0604020202020204" pitchFamily="34" charset="0"/>
              </a:defRPr>
            </a:lvl2pPr>
            <a:lvl3pPr marL="701675" indent="0" algn="l" rtl="0" eaLnBrk="1" fontAlgn="base" hangingPunct="1">
              <a:spcBef>
                <a:spcPts val="475"/>
              </a:spcBef>
              <a:spcAft>
                <a:spcPct val="0"/>
              </a:spcAft>
              <a:buSzPct val="120000"/>
              <a:buFont typeface="Wingdings" panose="05000000000000000000" pitchFamily="2" charset="2"/>
              <a:buNone/>
              <a:defRPr sz="2000">
                <a:solidFill>
                  <a:srgbClr val="002060"/>
                </a:solidFill>
                <a:latin typeface="Calibri" panose="020F0502020204030204" pitchFamily="34" charset="0"/>
                <a:cs typeface="Microsoft Sans Serif" panose="020B0604020202020204" pitchFamily="34" charset="0"/>
              </a:defRPr>
            </a:lvl3pPr>
            <a:lvl4pPr marL="895350" indent="-352425" algn="l" rtl="0" eaLnBrk="1" fontAlgn="base" hangingPunct="1">
              <a:spcBef>
                <a:spcPts val="438"/>
              </a:spcBef>
              <a:spcAft>
                <a:spcPct val="0"/>
              </a:spcAft>
              <a:buSzPct val="120000"/>
              <a:buFont typeface="Wingdings" panose="05000000000000000000" pitchFamily="2" charset="2"/>
              <a:buChar char="Ø"/>
              <a:defRPr sz="1600">
                <a:solidFill>
                  <a:srgbClr val="002060"/>
                </a:solidFill>
                <a:latin typeface="Calibri" panose="020F0502020204030204" pitchFamily="34" charset="0"/>
                <a:cs typeface="Microsoft Sans Serif" panose="020B0604020202020204" pitchFamily="34" charset="0"/>
              </a:defRPr>
            </a:lvl4pPr>
            <a:lvl5pPr marL="895350" indent="-352425" algn="l" rtl="0" eaLnBrk="1" fontAlgn="base" hangingPunct="1">
              <a:spcBef>
                <a:spcPts val="388"/>
              </a:spcBef>
              <a:spcAft>
                <a:spcPct val="0"/>
              </a:spcAft>
              <a:buSzPct val="120000"/>
              <a:buFont typeface="Wingdings" panose="05000000000000000000" pitchFamily="2" charset="2"/>
              <a:buChar char="ü"/>
              <a:defRPr sz="1600" baseline="0">
                <a:solidFill>
                  <a:srgbClr val="002060"/>
                </a:solidFill>
                <a:latin typeface="Calibri" panose="020F050202020403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pPr marL="0" indent="0">
              <a:buFont typeface="Wingdings" panose="05000000000000000000" pitchFamily="2" charset="2"/>
              <a:buNone/>
            </a:pPr>
            <a:r>
              <a:rPr lang="en-GB" kern="0" dirty="0" smtClean="0"/>
              <a:t>Planned expansion</a:t>
            </a:r>
          </a:p>
          <a:p>
            <a:endParaRPr lang="en-GB" kern="0" dirty="0"/>
          </a:p>
        </p:txBody>
      </p:sp>
    </p:spTree>
    <p:extLst>
      <p:ext uri="{BB962C8B-B14F-4D97-AF65-F5344CB8AC3E}">
        <p14:creationId xmlns:p14="http://schemas.microsoft.com/office/powerpoint/2010/main" val="406041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50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childTnLst>
                          </p:cTn>
                        </p:par>
                        <p:par>
                          <p:cTn id="21" fill="hold">
                            <p:stCondLst>
                              <p:cond delay="1500"/>
                            </p:stCondLst>
                            <p:childTnLst>
                              <p:par>
                                <p:cTn id="22" presetID="53" presetClass="entr" presetSubtype="16" fill="hold" nodeType="afterEffect">
                                  <p:stCondLst>
                                    <p:cond delay="50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ight Arrow 59"/>
          <p:cNvSpPr/>
          <p:nvPr/>
        </p:nvSpPr>
        <p:spPr>
          <a:xfrm rot="18823958">
            <a:off x="8125910" y="1755032"/>
            <a:ext cx="1746669" cy="3785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The NCC journey</a:t>
            </a:r>
          </a:p>
        </p:txBody>
      </p:sp>
      <p:sp>
        <p:nvSpPr>
          <p:cNvPr id="10" name="Oval Callout 9"/>
          <p:cNvSpPr/>
          <p:nvPr/>
        </p:nvSpPr>
        <p:spPr bwMode="auto">
          <a:xfrm>
            <a:off x="6538314" y="549560"/>
            <a:ext cx="1329765" cy="1285875"/>
          </a:xfrm>
          <a:prstGeom prst="wedgeEllipseCallout">
            <a:avLst>
              <a:gd name="adj1" fmla="val 154200"/>
              <a:gd name="adj2" fmla="val 10859"/>
            </a:avLst>
          </a:prstGeom>
          <a:solidFill>
            <a:srgbClr val="002F8E"/>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400" b="0" i="0" u="none" strike="noStrike" cap="none" normalizeH="0" baseline="0" dirty="0" smtClean="0">
                <a:ln>
                  <a:noFill/>
                </a:ln>
                <a:solidFill>
                  <a:schemeClr val="bg1"/>
                </a:solidFill>
                <a:effectLst/>
                <a:latin typeface="Calibri" panose="020F0502020204030204" pitchFamily="34" charset="0"/>
              </a:rPr>
              <a:t>Large Structures Centre</a:t>
            </a:r>
          </a:p>
        </p:txBody>
      </p:sp>
      <p:sp>
        <p:nvSpPr>
          <p:cNvPr id="41" name="Oval Callout 40"/>
          <p:cNvSpPr/>
          <p:nvPr/>
        </p:nvSpPr>
        <p:spPr bwMode="auto">
          <a:xfrm>
            <a:off x="2919061" y="1371311"/>
            <a:ext cx="1477470" cy="905114"/>
          </a:xfrm>
          <a:prstGeom prst="wedgeEllipseCallout">
            <a:avLst>
              <a:gd name="adj1" fmla="val 198462"/>
              <a:gd name="adj2" fmla="val 182220"/>
            </a:avLst>
          </a:prstGeom>
          <a:solidFill>
            <a:schemeClr val="accent1">
              <a:lumMod val="50000"/>
              <a:lumOff val="50000"/>
            </a:schemeClr>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lang="en-GB" sz="1400" dirty="0" smtClean="0">
                <a:solidFill>
                  <a:schemeClr val="bg1"/>
                </a:solidFill>
                <a:latin typeface="Calibri" panose="020F0502020204030204" pitchFamily="34" charset="0"/>
              </a:rPr>
              <a:t>NCM Programme</a:t>
            </a:r>
            <a:endParaRPr kumimoji="0" lang="en-GB" sz="1400" b="0" i="0" u="none" strike="noStrike" cap="none" normalizeH="0" baseline="0" dirty="0" smtClean="0">
              <a:ln>
                <a:noFill/>
              </a:ln>
              <a:solidFill>
                <a:schemeClr val="bg1"/>
              </a:solidFill>
              <a:effectLst/>
              <a:latin typeface="Calibri" panose="020F0502020204030204" pitchFamily="34" charset="0"/>
            </a:endParaRPr>
          </a:p>
        </p:txBody>
      </p:sp>
      <p:sp>
        <p:nvSpPr>
          <p:cNvPr id="55" name="Oval Callout 54"/>
          <p:cNvSpPr/>
          <p:nvPr/>
        </p:nvSpPr>
        <p:spPr bwMode="auto">
          <a:xfrm>
            <a:off x="5431526" y="1678952"/>
            <a:ext cx="1471688" cy="1154097"/>
          </a:xfrm>
          <a:prstGeom prst="wedgeEllipseCallout">
            <a:avLst>
              <a:gd name="adj1" fmla="val 152733"/>
              <a:gd name="adj2" fmla="val -2982"/>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lang="en-GB" sz="1400" dirty="0" smtClean="0">
                <a:solidFill>
                  <a:schemeClr val="bg1"/>
                </a:solidFill>
                <a:latin typeface="Calibri" panose="020F0502020204030204" pitchFamily="34" charset="0"/>
              </a:rPr>
              <a:t>People &amp; Innovation Centre</a:t>
            </a:r>
            <a:endParaRPr kumimoji="0" lang="en-GB" sz="1400" b="0" i="0" u="none" strike="noStrike" cap="none" normalizeH="0" baseline="0" dirty="0" smtClean="0">
              <a:ln>
                <a:noFill/>
              </a:ln>
              <a:solidFill>
                <a:schemeClr val="bg1"/>
              </a:solidFill>
              <a:effectLst/>
              <a:latin typeface="Calibri" panose="020F0502020204030204" pitchFamily="34" charset="0"/>
            </a:endParaRPr>
          </a:p>
        </p:txBody>
      </p:sp>
      <p:sp>
        <p:nvSpPr>
          <p:cNvPr id="56" name="Oval Callout 55"/>
          <p:cNvSpPr/>
          <p:nvPr/>
        </p:nvSpPr>
        <p:spPr bwMode="auto">
          <a:xfrm>
            <a:off x="6765232" y="4541146"/>
            <a:ext cx="1657912" cy="1038747"/>
          </a:xfrm>
          <a:prstGeom prst="wedgeEllipseCallout">
            <a:avLst>
              <a:gd name="adj1" fmla="val 43230"/>
              <a:gd name="adj2" fmla="val -205496"/>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lang="en-GB" sz="1400" dirty="0" smtClean="0">
                <a:solidFill>
                  <a:schemeClr val="bg1"/>
                </a:solidFill>
                <a:latin typeface="Calibri" panose="020F0502020204030204" pitchFamily="34" charset="0"/>
              </a:rPr>
              <a:t>Sustainability Centre</a:t>
            </a:r>
            <a:endParaRPr kumimoji="0" lang="en-GB" sz="1400" b="0" i="0" u="none" strike="noStrike" cap="none" normalizeH="0" baseline="0" dirty="0" smtClean="0">
              <a:ln>
                <a:noFill/>
              </a:ln>
              <a:solidFill>
                <a:schemeClr val="bg1"/>
              </a:solidFill>
              <a:effectLst/>
              <a:latin typeface="Calibri" panose="020F0502020204030204" pitchFamily="34" charset="0"/>
            </a:endParaRPr>
          </a:p>
        </p:txBody>
      </p:sp>
      <p:sp>
        <p:nvSpPr>
          <p:cNvPr id="57" name="Oval Callout 56"/>
          <p:cNvSpPr/>
          <p:nvPr/>
        </p:nvSpPr>
        <p:spPr bwMode="auto">
          <a:xfrm>
            <a:off x="8445561" y="3807403"/>
            <a:ext cx="1437608" cy="1285875"/>
          </a:xfrm>
          <a:prstGeom prst="wedgeEllipseCallout">
            <a:avLst>
              <a:gd name="adj1" fmla="val 1383"/>
              <a:gd name="adj2" fmla="val -191060"/>
            </a:avLst>
          </a:prstGeom>
          <a:solidFill>
            <a:srgbClr val="0070C0"/>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lang="en-GB" sz="1400" dirty="0" smtClean="0">
                <a:solidFill>
                  <a:schemeClr val="bg1"/>
                </a:solidFill>
                <a:latin typeface="Calibri" panose="020F0502020204030204" pitchFamily="34" charset="0"/>
              </a:rPr>
              <a:t>Smart Materials</a:t>
            </a: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400" b="0" i="0" u="none" strike="noStrike" cap="none" normalizeH="0" baseline="0" dirty="0" smtClean="0">
                <a:ln>
                  <a:noFill/>
                </a:ln>
                <a:solidFill>
                  <a:schemeClr val="bg1"/>
                </a:solidFill>
                <a:effectLst/>
                <a:latin typeface="Calibri" panose="020F0502020204030204" pitchFamily="34" charset="0"/>
              </a:rPr>
              <a:t>Institute</a:t>
            </a:r>
          </a:p>
        </p:txBody>
      </p:sp>
      <p:sp>
        <p:nvSpPr>
          <p:cNvPr id="58" name="Oval Callout 57"/>
          <p:cNvSpPr/>
          <p:nvPr/>
        </p:nvSpPr>
        <p:spPr bwMode="auto">
          <a:xfrm>
            <a:off x="3254682" y="2845771"/>
            <a:ext cx="1795619" cy="1285875"/>
          </a:xfrm>
          <a:prstGeom prst="wedgeEllipseCallout">
            <a:avLst>
              <a:gd name="adj1" fmla="val 95518"/>
              <a:gd name="adj2" fmla="val 48721"/>
            </a:avLst>
          </a:prstGeom>
          <a:solidFill>
            <a:schemeClr val="accent1">
              <a:lumMod val="10000"/>
              <a:lumOff val="90000"/>
            </a:schemeClr>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lang="en-GB" sz="1400" dirty="0" smtClean="0">
                <a:solidFill>
                  <a:srgbClr val="002060"/>
                </a:solidFill>
                <a:latin typeface="Calibri" panose="020F0502020204030204" pitchFamily="34" charset="0"/>
              </a:rPr>
              <a:t>Multi Materials</a:t>
            </a: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400" b="0" i="0" u="none" strike="noStrike" cap="none" normalizeH="0" baseline="0" dirty="0" smtClean="0">
                <a:ln>
                  <a:noFill/>
                </a:ln>
                <a:solidFill>
                  <a:srgbClr val="002060"/>
                </a:solidFill>
                <a:effectLst/>
                <a:latin typeface="Calibri" panose="020F0502020204030204" pitchFamily="34" charset="0"/>
              </a:rPr>
              <a:t>Beyond</a:t>
            </a:r>
            <a:r>
              <a:rPr kumimoji="0" lang="en-GB" sz="1400" b="0" i="0" u="none" strike="noStrike" cap="none" normalizeH="0" dirty="0" smtClean="0">
                <a:ln>
                  <a:noFill/>
                </a:ln>
                <a:solidFill>
                  <a:srgbClr val="002060"/>
                </a:solidFill>
                <a:effectLst/>
                <a:latin typeface="Calibri" panose="020F0502020204030204" pitchFamily="34" charset="0"/>
              </a:rPr>
              <a:t> CF Programme</a:t>
            </a:r>
            <a:endParaRPr kumimoji="0" lang="en-GB" sz="1400" b="0" i="0" u="none" strike="noStrike" cap="none" normalizeH="0" baseline="0" dirty="0" smtClean="0">
              <a:ln>
                <a:noFill/>
              </a:ln>
              <a:solidFill>
                <a:srgbClr val="002060"/>
              </a:solidFill>
              <a:effectLst/>
              <a:latin typeface="Calibri" panose="020F0502020204030204" pitchFamily="34" charset="0"/>
            </a:endParaRPr>
          </a:p>
        </p:txBody>
      </p:sp>
      <p:sp>
        <p:nvSpPr>
          <p:cNvPr id="59" name="Oval Callout 58"/>
          <p:cNvSpPr/>
          <p:nvPr/>
        </p:nvSpPr>
        <p:spPr bwMode="auto">
          <a:xfrm>
            <a:off x="4439916" y="4778973"/>
            <a:ext cx="2277898" cy="925565"/>
          </a:xfrm>
          <a:prstGeom prst="wedgeEllipseCallout">
            <a:avLst>
              <a:gd name="adj1" fmla="val 5117"/>
              <a:gd name="adj2" fmla="val -77034"/>
            </a:avLst>
          </a:prstGeom>
          <a:solidFill>
            <a:schemeClr val="accent1">
              <a:lumMod val="10000"/>
              <a:lumOff val="90000"/>
            </a:schemeClr>
          </a:solidFill>
          <a:ln w="2857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lang="en-GB" sz="1400" dirty="0" smtClean="0">
                <a:solidFill>
                  <a:srgbClr val="002060"/>
                </a:solidFill>
                <a:latin typeface="Calibri" panose="020F0502020204030204" pitchFamily="34" charset="0"/>
              </a:rPr>
              <a:t>Adv. Composites Design &amp; Simulation Institute</a:t>
            </a:r>
            <a:endParaRPr kumimoji="0" lang="en-GB" sz="1400" b="0" i="0" u="none" strike="noStrike" cap="none" normalizeH="0" baseline="0" dirty="0" smtClean="0">
              <a:ln>
                <a:noFill/>
              </a:ln>
              <a:solidFill>
                <a:srgbClr val="002060"/>
              </a:solidFill>
              <a:effectLst/>
              <a:latin typeface="Calibri" panose="020F0502020204030204" pitchFamily="34" charset="0"/>
            </a:endParaRPr>
          </a:p>
        </p:txBody>
      </p:sp>
      <p:sp>
        <p:nvSpPr>
          <p:cNvPr id="88" name="TextBox 87"/>
          <p:cNvSpPr txBox="1"/>
          <p:nvPr/>
        </p:nvSpPr>
        <p:spPr>
          <a:xfrm>
            <a:off x="1937828" y="5833127"/>
            <a:ext cx="781623"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2011</a:t>
            </a:r>
          </a:p>
        </p:txBody>
      </p:sp>
      <p:sp>
        <p:nvSpPr>
          <p:cNvPr id="89" name="TextBox 88"/>
          <p:cNvSpPr txBox="1"/>
          <p:nvPr/>
        </p:nvSpPr>
        <p:spPr>
          <a:xfrm>
            <a:off x="5651147" y="5823059"/>
            <a:ext cx="813345"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2017</a:t>
            </a:r>
          </a:p>
        </p:txBody>
      </p:sp>
      <p:sp>
        <p:nvSpPr>
          <p:cNvPr id="90" name="TextBox 89"/>
          <p:cNvSpPr txBox="1"/>
          <p:nvPr/>
        </p:nvSpPr>
        <p:spPr>
          <a:xfrm>
            <a:off x="8475742" y="5828230"/>
            <a:ext cx="619089" cy="246221"/>
          </a:xfrm>
          <a:prstGeom prst="rect">
            <a:avLst/>
          </a:prstGeom>
          <a:noFill/>
        </p:spPr>
        <p:txBody>
          <a:bodyPr wrap="square" lIns="0" tIns="0" bIns="0" rtlCol="0">
            <a:spAutoFit/>
          </a:bodyPr>
          <a:lstStyle/>
          <a:p>
            <a:r>
              <a:rPr lang="en-GB" sz="1600" b="1" dirty="0">
                <a:solidFill>
                  <a:srgbClr val="002060"/>
                </a:solidFill>
                <a:latin typeface="Calibri Light"/>
                <a:cs typeface="Calibri Light"/>
              </a:rPr>
              <a:t>2030</a:t>
            </a:r>
          </a:p>
        </p:txBody>
      </p:sp>
      <p:cxnSp>
        <p:nvCxnSpPr>
          <p:cNvPr id="91" name="Straight Connector 90"/>
          <p:cNvCxnSpPr/>
          <p:nvPr/>
        </p:nvCxnSpPr>
        <p:spPr>
          <a:xfrm flipV="1">
            <a:off x="228599" y="5773020"/>
            <a:ext cx="9792000" cy="0"/>
          </a:xfrm>
          <a:prstGeom prst="line">
            <a:avLst/>
          </a:prstGeom>
          <a:ln w="12700">
            <a:solidFill>
              <a:srgbClr val="002060"/>
            </a:solidFil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10044431" y="1280989"/>
            <a:ext cx="1201994" cy="4500897"/>
            <a:chOff x="10511913" y="1318435"/>
            <a:chExt cx="1201994" cy="4500897"/>
          </a:xfrm>
        </p:grpSpPr>
        <p:sp>
          <p:nvSpPr>
            <p:cNvPr id="93" name="Rectangle 92"/>
            <p:cNvSpPr/>
            <p:nvPr/>
          </p:nvSpPr>
          <p:spPr bwMode="auto">
            <a:xfrm>
              <a:off x="10511913" y="1318435"/>
              <a:ext cx="1201994" cy="1419965"/>
            </a:xfrm>
            <a:prstGeom prst="rec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£12.5bn</a:t>
              </a:r>
            </a:p>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200" b="1" i="0" u="none" strike="noStrike" cap="none" normalizeH="0" baseline="0" dirty="0" smtClean="0">
                <a:ln>
                  <a:noFill/>
                </a:ln>
                <a:solidFill>
                  <a:schemeClr val="bg1"/>
                </a:solidFill>
                <a:effectLst/>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lang="en-GB" sz="1200" b="1" dirty="0" smtClean="0">
                  <a:solidFill>
                    <a:schemeClr val="bg1"/>
                  </a:solidFill>
                  <a:latin typeface="Calibri Light" panose="020F0302020204030204" pitchFamily="34" charset="0"/>
                </a:rPr>
                <a:t>12% CAGR</a:t>
              </a:r>
              <a:endParaRPr kumimoji="0" lang="en-GB" sz="1200" b="1" i="0" u="none" strike="noStrike" cap="none" normalizeH="0" baseline="0" dirty="0" smtClean="0">
                <a:ln>
                  <a:noFill/>
                </a:ln>
                <a:solidFill>
                  <a:schemeClr val="bg1"/>
                </a:solidFill>
                <a:effectLst/>
                <a:latin typeface="Calibri Light" panose="020F0302020204030204" pitchFamily="34" charset="0"/>
              </a:endParaRPr>
            </a:p>
          </p:txBody>
        </p:sp>
        <p:sp>
          <p:nvSpPr>
            <p:cNvPr id="94" name="Freeform 93"/>
            <p:cNvSpPr/>
            <p:nvPr/>
          </p:nvSpPr>
          <p:spPr bwMode="auto">
            <a:xfrm>
              <a:off x="10511913" y="2840158"/>
              <a:ext cx="1201994" cy="2979174"/>
            </a:xfrm>
            <a:custGeom>
              <a:avLst/>
              <a:gdLst>
                <a:gd name="connsiteX0" fmla="*/ 1201994 w 1201994"/>
                <a:gd name="connsiteY0" fmla="*/ 2971800 h 2971800"/>
                <a:gd name="connsiteX1" fmla="*/ 0 w 1201994"/>
                <a:gd name="connsiteY1" fmla="*/ 2971800 h 2971800"/>
                <a:gd name="connsiteX2" fmla="*/ 0 w 1201994"/>
                <a:gd name="connsiteY2" fmla="*/ 331838 h 2971800"/>
                <a:gd name="connsiteX3" fmla="*/ 575187 w 1201994"/>
                <a:gd name="connsiteY3" fmla="*/ 0 h 2971800"/>
                <a:gd name="connsiteX4" fmla="*/ 1201994 w 1201994"/>
                <a:gd name="connsiteY4" fmla="*/ 309716 h 2971800"/>
                <a:gd name="connsiteX5" fmla="*/ 1201994 w 1201994"/>
                <a:gd name="connsiteY5" fmla="*/ 2971800 h 2971800"/>
                <a:gd name="connsiteX0" fmla="*/ 1201994 w 1201994"/>
                <a:gd name="connsiteY0" fmla="*/ 2986548 h 2986548"/>
                <a:gd name="connsiteX1" fmla="*/ 0 w 1201994"/>
                <a:gd name="connsiteY1" fmla="*/ 2986548 h 2986548"/>
                <a:gd name="connsiteX2" fmla="*/ 0 w 1201994"/>
                <a:gd name="connsiteY2" fmla="*/ 346586 h 2986548"/>
                <a:gd name="connsiteX3" fmla="*/ 604684 w 1201994"/>
                <a:gd name="connsiteY3" fmla="*/ 0 h 2986548"/>
                <a:gd name="connsiteX4" fmla="*/ 1201994 w 1201994"/>
                <a:gd name="connsiteY4" fmla="*/ 324464 h 2986548"/>
                <a:gd name="connsiteX5" fmla="*/ 1201994 w 1201994"/>
                <a:gd name="connsiteY5" fmla="*/ 2986548 h 2986548"/>
                <a:gd name="connsiteX0" fmla="*/ 1201994 w 1201994"/>
                <a:gd name="connsiteY0" fmla="*/ 2979174 h 2979174"/>
                <a:gd name="connsiteX1" fmla="*/ 0 w 1201994"/>
                <a:gd name="connsiteY1" fmla="*/ 2979174 h 2979174"/>
                <a:gd name="connsiteX2" fmla="*/ 0 w 1201994"/>
                <a:gd name="connsiteY2" fmla="*/ 339212 h 2979174"/>
                <a:gd name="connsiteX3" fmla="*/ 626807 w 1201994"/>
                <a:gd name="connsiteY3" fmla="*/ 0 h 2979174"/>
                <a:gd name="connsiteX4" fmla="*/ 1201994 w 1201994"/>
                <a:gd name="connsiteY4" fmla="*/ 317090 h 2979174"/>
                <a:gd name="connsiteX5" fmla="*/ 1201994 w 1201994"/>
                <a:gd name="connsiteY5" fmla="*/ 2979174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994" h="2979174">
                  <a:moveTo>
                    <a:pt x="1201994" y="2979174"/>
                  </a:moveTo>
                  <a:lnTo>
                    <a:pt x="0" y="2979174"/>
                  </a:lnTo>
                  <a:lnTo>
                    <a:pt x="0" y="339212"/>
                  </a:lnTo>
                  <a:lnTo>
                    <a:pt x="626807" y="0"/>
                  </a:lnTo>
                  <a:lnTo>
                    <a:pt x="1201994" y="317090"/>
                  </a:lnTo>
                  <a:lnTo>
                    <a:pt x="1201994" y="2979174"/>
                  </a:lnTo>
                  <a:close/>
                </a:path>
              </a:pathLst>
            </a:custGeom>
            <a:solidFill>
              <a:srgbClr val="002060"/>
            </a:solidFill>
            <a:ln w="9525" cap="flat" cmpd="sng" algn="ctr">
              <a:solidFill>
                <a:srgbClr val="00206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2020</a:t>
              </a:r>
            </a:p>
            <a:p>
              <a:pPr marL="0" marR="0" indent="0" algn="ctr" defTabSz="914400" rtl="0" eaLnBrk="1" fontAlgn="base" latinLnBrk="0" hangingPunct="1">
                <a:lnSpc>
                  <a:spcPct val="80000"/>
                </a:lnSpc>
                <a:spcBef>
                  <a:spcPct val="50000"/>
                </a:spcBef>
                <a:spcAft>
                  <a:spcPct val="0"/>
                </a:spcAft>
                <a:buClrTx/>
                <a:buSzTx/>
                <a:buFontTx/>
                <a:buNone/>
                <a:tabLst/>
              </a:pPr>
              <a:r>
                <a:rPr lang="en-GB" sz="1200" b="1" dirty="0" smtClean="0">
                  <a:solidFill>
                    <a:schemeClr val="bg1"/>
                  </a:solidFill>
                  <a:latin typeface="Calibri Light" panose="020F0302020204030204" pitchFamily="34" charset="0"/>
                </a:rPr>
                <a:t>£4.7bn</a:t>
              </a: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15% CAGR</a:t>
              </a: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200" b="1" i="0" u="none" strike="noStrike" cap="none" normalizeH="0" baseline="0" dirty="0" smtClean="0">
                <a:ln>
                  <a:noFill/>
                </a:ln>
                <a:solidFill>
                  <a:schemeClr val="bg1"/>
                </a:solidFill>
                <a:effectLst/>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baseline="0" dirty="0" smtClean="0">
                  <a:ln>
                    <a:noFill/>
                  </a:ln>
                  <a:solidFill>
                    <a:schemeClr val="bg1"/>
                  </a:solidFill>
                  <a:effectLst/>
                  <a:latin typeface="Calibri Light" panose="020F0302020204030204" pitchFamily="34" charset="0"/>
                </a:rPr>
                <a:t>UK</a:t>
              </a:r>
              <a:r>
                <a:rPr kumimoji="0" lang="en-GB" sz="1200" b="1" i="0" u="none" strike="noStrike" cap="none" normalizeH="0" dirty="0" smtClean="0">
                  <a:ln>
                    <a:noFill/>
                  </a:ln>
                  <a:solidFill>
                    <a:schemeClr val="bg1"/>
                  </a:solidFill>
                  <a:effectLst/>
                  <a:latin typeface="Calibri Light" panose="020F0302020204030204" pitchFamily="34" charset="0"/>
                </a:rPr>
                <a:t> Total</a:t>
              </a:r>
            </a:p>
            <a:p>
              <a:pPr marL="0" marR="0" indent="0" algn="ctr" defTabSz="914400" rtl="0" eaLnBrk="1" fontAlgn="base" latinLnBrk="0" hangingPunct="1">
                <a:lnSpc>
                  <a:spcPct val="80000"/>
                </a:lnSpc>
                <a:spcBef>
                  <a:spcPct val="50000"/>
                </a:spcBef>
                <a:spcAft>
                  <a:spcPct val="0"/>
                </a:spcAft>
                <a:buClrTx/>
                <a:buSzTx/>
                <a:buFontTx/>
                <a:buNone/>
                <a:tabLst/>
              </a:pPr>
              <a:r>
                <a:rPr lang="en-GB" sz="1200" b="1" baseline="0" dirty="0" smtClean="0">
                  <a:solidFill>
                    <a:schemeClr val="bg1"/>
                  </a:solidFill>
                  <a:latin typeface="Calibri Light" panose="020F0302020204030204" pitchFamily="34" charset="0"/>
                </a:rPr>
                <a:t>2015</a:t>
              </a:r>
              <a:endParaRPr lang="en-GB" sz="1200" b="1" dirty="0">
                <a:solidFill>
                  <a:schemeClr val="bg1"/>
                </a:solidFill>
                <a:latin typeface="Calibri Light" panose="020F0302020204030204" pitchFamily="34" charset="0"/>
              </a:endParaRPr>
            </a:p>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1" i="0" u="none" strike="noStrike" cap="none" normalizeH="0" dirty="0" smtClean="0">
                  <a:ln>
                    <a:noFill/>
                  </a:ln>
                  <a:solidFill>
                    <a:schemeClr val="bg1"/>
                  </a:solidFill>
                  <a:effectLst/>
                  <a:latin typeface="Calibri Light" panose="020F0302020204030204" pitchFamily="34" charset="0"/>
                </a:rPr>
                <a:t>£2.3bn</a:t>
              </a:r>
              <a:endParaRPr kumimoji="0" lang="en-GB" sz="1200" b="1" i="0" u="none" strike="noStrike" cap="none" normalizeH="0" dirty="0">
                <a:ln>
                  <a:noFill/>
                </a:ln>
                <a:solidFill>
                  <a:schemeClr val="bg1"/>
                </a:solidFill>
                <a:effectLst/>
                <a:latin typeface="Calibri Light" panose="020F0302020204030204" pitchFamily="34" charset="0"/>
              </a:endParaRPr>
            </a:p>
          </p:txBody>
        </p:sp>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725" y="4049233"/>
              <a:ext cx="854369" cy="561042"/>
            </a:xfrm>
            <a:prstGeom prst="rect">
              <a:avLst/>
            </a:prstGeom>
          </p:spPr>
        </p:pic>
      </p:grpSp>
      <p:sp>
        <p:nvSpPr>
          <p:cNvPr id="96" name="TextBox 95"/>
          <p:cNvSpPr txBox="1"/>
          <p:nvPr/>
        </p:nvSpPr>
        <p:spPr>
          <a:xfrm>
            <a:off x="228600" y="5841503"/>
            <a:ext cx="781623" cy="246221"/>
          </a:xfrm>
          <a:prstGeom prst="rect">
            <a:avLst/>
          </a:prstGeom>
          <a:noFill/>
        </p:spPr>
        <p:txBody>
          <a:bodyPr wrap="square" lIns="0" tIns="0" bIns="0" rtlCol="0">
            <a:spAutoFit/>
          </a:bodyPr>
          <a:lstStyle/>
          <a:p>
            <a:r>
              <a:rPr lang="en-GB" sz="1600" b="1" dirty="0" smtClean="0">
                <a:solidFill>
                  <a:srgbClr val="002060"/>
                </a:solidFill>
                <a:latin typeface="Calibri Light"/>
                <a:cs typeface="Calibri Light"/>
              </a:rPr>
              <a:t>2009</a:t>
            </a:r>
            <a:endParaRPr lang="en-GB" sz="1600" b="1" dirty="0">
              <a:solidFill>
                <a:srgbClr val="002060"/>
              </a:solidFill>
              <a:latin typeface="Calibri Light"/>
              <a:cs typeface="Calibri Light"/>
            </a:endParaRPr>
          </a:p>
        </p:txBody>
      </p:sp>
      <p:sp>
        <p:nvSpPr>
          <p:cNvPr id="51" name="Content Placeholder 11"/>
          <p:cNvSpPr txBox="1">
            <a:spLocks/>
          </p:cNvSpPr>
          <p:nvPr/>
        </p:nvSpPr>
        <p:spPr>
          <a:xfrm>
            <a:off x="336551" y="728234"/>
            <a:ext cx="11472862" cy="4670425"/>
          </a:xfrm>
        </p:spPr>
        <p:txBody>
          <a:bodyPr/>
          <a:lstStyle>
            <a:lvl1pPr marL="190500" indent="-190500" algn="l" rtl="0" eaLnBrk="1" fontAlgn="base" hangingPunct="1">
              <a:spcBef>
                <a:spcPct val="20000"/>
              </a:spcBef>
              <a:spcAft>
                <a:spcPct val="0"/>
              </a:spcAft>
              <a:buSzPct val="120000"/>
              <a:buFont typeface="Wingdings" panose="05000000000000000000" pitchFamily="2" charset="2"/>
              <a:buChar char="§"/>
              <a:defRPr sz="2200">
                <a:solidFill>
                  <a:srgbClr val="002060"/>
                </a:solidFill>
                <a:latin typeface="Calibri" panose="020F0502020204030204" pitchFamily="34" charset="0"/>
                <a:ea typeface="+mn-ea"/>
                <a:cs typeface="Microsoft Sans Serif" panose="020B0604020202020204" pitchFamily="34" charset="0"/>
              </a:defRPr>
            </a:lvl1pPr>
            <a:lvl2pPr marL="571500" marR="0" indent="-287338" algn="l" defTabSz="914400" rtl="0" eaLnBrk="1" fontAlgn="base" latinLnBrk="0" hangingPunct="1">
              <a:lnSpc>
                <a:spcPct val="100000"/>
              </a:lnSpc>
              <a:spcBef>
                <a:spcPct val="20000"/>
              </a:spcBef>
              <a:spcAft>
                <a:spcPct val="0"/>
              </a:spcAft>
              <a:buClrTx/>
              <a:buSzPct val="120000"/>
              <a:buFont typeface="Wingdings" panose="05000000000000000000" pitchFamily="2" charset="2"/>
              <a:buChar char="§"/>
              <a:tabLst/>
              <a:defRPr sz="2000" baseline="0">
                <a:solidFill>
                  <a:srgbClr val="002060"/>
                </a:solidFill>
                <a:latin typeface="Calibri" panose="020F0502020204030204" pitchFamily="34" charset="0"/>
                <a:cs typeface="Microsoft Sans Serif" panose="020B0604020202020204" pitchFamily="34" charset="0"/>
              </a:defRPr>
            </a:lvl2pPr>
            <a:lvl3pPr marL="701675" indent="0" algn="l" rtl="0" eaLnBrk="1" fontAlgn="base" hangingPunct="1">
              <a:spcBef>
                <a:spcPts val="475"/>
              </a:spcBef>
              <a:spcAft>
                <a:spcPct val="0"/>
              </a:spcAft>
              <a:buSzPct val="120000"/>
              <a:buFont typeface="Wingdings" panose="05000000000000000000" pitchFamily="2" charset="2"/>
              <a:buNone/>
              <a:defRPr sz="2000">
                <a:solidFill>
                  <a:srgbClr val="002060"/>
                </a:solidFill>
                <a:latin typeface="Calibri" panose="020F0502020204030204" pitchFamily="34" charset="0"/>
                <a:cs typeface="Microsoft Sans Serif" panose="020B0604020202020204" pitchFamily="34" charset="0"/>
              </a:defRPr>
            </a:lvl3pPr>
            <a:lvl4pPr marL="895350" indent="-352425" algn="l" rtl="0" eaLnBrk="1" fontAlgn="base" hangingPunct="1">
              <a:spcBef>
                <a:spcPts val="438"/>
              </a:spcBef>
              <a:spcAft>
                <a:spcPct val="0"/>
              </a:spcAft>
              <a:buSzPct val="120000"/>
              <a:buFont typeface="Wingdings" panose="05000000000000000000" pitchFamily="2" charset="2"/>
              <a:buChar char="Ø"/>
              <a:defRPr sz="1600">
                <a:solidFill>
                  <a:srgbClr val="002060"/>
                </a:solidFill>
                <a:latin typeface="Calibri" panose="020F0502020204030204" pitchFamily="34" charset="0"/>
                <a:cs typeface="Microsoft Sans Serif" panose="020B0604020202020204" pitchFamily="34" charset="0"/>
              </a:defRPr>
            </a:lvl4pPr>
            <a:lvl5pPr marL="895350" indent="-352425" algn="l" rtl="0" eaLnBrk="1" fontAlgn="base" hangingPunct="1">
              <a:spcBef>
                <a:spcPts val="388"/>
              </a:spcBef>
              <a:spcAft>
                <a:spcPct val="0"/>
              </a:spcAft>
              <a:buSzPct val="120000"/>
              <a:buFont typeface="Wingdings" panose="05000000000000000000" pitchFamily="2" charset="2"/>
              <a:buChar char="ü"/>
              <a:defRPr sz="1600" baseline="0">
                <a:solidFill>
                  <a:srgbClr val="002060"/>
                </a:solidFill>
                <a:latin typeface="Calibri" panose="020F0502020204030204" pitchFamily="34" charset="0"/>
                <a:cs typeface="Microsoft Sans Serif" panose="020B0604020202020204" pitchFamily="34" charset="0"/>
              </a:defRPr>
            </a:lvl5pPr>
            <a:lvl6pPr marL="2171700" indent="-190500" algn="l" rtl="0" eaLnBrk="1" fontAlgn="base" hangingPunct="1">
              <a:spcBef>
                <a:spcPct val="20000"/>
              </a:spcBef>
              <a:spcAft>
                <a:spcPct val="0"/>
              </a:spcAft>
              <a:buFont typeface="Webdings" pitchFamily="18" charset="2"/>
              <a:buChar char="4"/>
              <a:defRPr sz="1600">
                <a:solidFill>
                  <a:schemeClr val="tx1"/>
                </a:solidFill>
                <a:latin typeface="+mn-lt"/>
              </a:defRPr>
            </a:lvl6pPr>
            <a:lvl7pPr marL="2628900" indent="-190500" algn="l" rtl="0" eaLnBrk="1" fontAlgn="base" hangingPunct="1">
              <a:spcBef>
                <a:spcPct val="20000"/>
              </a:spcBef>
              <a:spcAft>
                <a:spcPct val="0"/>
              </a:spcAft>
              <a:buFont typeface="Webdings" pitchFamily="18" charset="2"/>
              <a:buChar char="4"/>
              <a:defRPr sz="1600">
                <a:solidFill>
                  <a:schemeClr val="tx1"/>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pPr marL="0" indent="0">
              <a:buFont typeface="Wingdings" panose="05000000000000000000" pitchFamily="2" charset="2"/>
              <a:buNone/>
            </a:pPr>
            <a:r>
              <a:rPr lang="en-GB" kern="0" dirty="0" smtClean="0"/>
              <a:t>Future possibilities?</a:t>
            </a:r>
            <a:endParaRPr lang="en-GB" kern="0" dirty="0"/>
          </a:p>
        </p:txBody>
      </p:sp>
      <p:sp>
        <p:nvSpPr>
          <p:cNvPr id="52" name="Right Arrow 51"/>
          <p:cNvSpPr/>
          <p:nvPr/>
        </p:nvSpPr>
        <p:spPr>
          <a:xfrm rot="19468842">
            <a:off x="5737092" y="3191884"/>
            <a:ext cx="3046887" cy="378536"/>
          </a:xfrm>
          <a:prstGeom prst="rightArrow">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Right Arrow 52"/>
          <p:cNvSpPr/>
          <p:nvPr/>
        </p:nvSpPr>
        <p:spPr>
          <a:xfrm rot="20439313">
            <a:off x="1875059" y="4715348"/>
            <a:ext cx="4444549" cy="378536"/>
          </a:xfrm>
          <a:prstGeom prst="rightArrow">
            <a:avLst/>
          </a:prstGeom>
          <a:solidFill>
            <a:srgbClr val="1AB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522" y="3622244"/>
            <a:ext cx="1938297" cy="1474410"/>
          </a:xfrm>
          <a:prstGeom prst="rect">
            <a:avLst/>
          </a:prstGeom>
        </p:spPr>
      </p:pic>
    </p:spTree>
    <p:extLst>
      <p:ext uri="{BB962C8B-B14F-4D97-AF65-F5344CB8AC3E}">
        <p14:creationId xmlns:p14="http://schemas.microsoft.com/office/powerpoint/2010/main" val="392921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0" grpId="0" animBg="1"/>
      <p:bldP spid="41" grpId="0" animBg="1"/>
      <p:bldP spid="55" grpId="0" animBg="1"/>
      <p:bldP spid="56" grpId="0" animBg="1"/>
      <p:bldP spid="57" grpId="0" animBg="1"/>
      <p:bldP spid="58"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bwMode="auto">
          <a:xfrm>
            <a:off x="335360" y="1352719"/>
            <a:ext cx="11504132" cy="4414136"/>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GB" smtClean="0"/>
              <a:t>Fuelling the Revolution for Composites Manufacturing</a:t>
            </a:r>
            <a:endParaRPr lang="en-GB" dirty="0"/>
          </a:p>
        </p:txBody>
      </p:sp>
      <p:pic>
        <p:nvPicPr>
          <p:cNvPr id="84" name="Picture 83"/>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087" y="1614113"/>
            <a:ext cx="1461055" cy="1168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5" name="Rectangle 84"/>
          <p:cNvSpPr/>
          <p:nvPr/>
        </p:nvSpPr>
        <p:spPr>
          <a:xfrm>
            <a:off x="8588337" y="1609531"/>
            <a:ext cx="1461055" cy="1168843"/>
          </a:xfrm>
          <a:prstGeom prst="rect">
            <a:avLst/>
          </a:prstGeom>
          <a:blipFill rotWithShape="1">
            <a:blip r:embed="rId4"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2905"/>
              <a:satOff val="165"/>
              <a:lumOff val="-1224"/>
              <a:alphaOff val="0"/>
            </a:schemeClr>
          </a:effectRef>
          <a:fontRef idx="minor">
            <a:schemeClr val="lt1">
              <a:hueOff val="0"/>
              <a:satOff val="0"/>
              <a:lumOff val="0"/>
              <a:alphaOff val="0"/>
            </a:schemeClr>
          </a:fontRef>
        </p:style>
      </p:sp>
      <p:sp>
        <p:nvSpPr>
          <p:cNvPr id="86" name="Rectangle 85"/>
          <p:cNvSpPr/>
          <p:nvPr/>
        </p:nvSpPr>
        <p:spPr>
          <a:xfrm>
            <a:off x="6979724" y="1609531"/>
            <a:ext cx="1461055" cy="1168843"/>
          </a:xfrm>
          <a:prstGeom prst="rect">
            <a:avLst/>
          </a:prstGeom>
          <a:blipFill rotWithShape="1">
            <a:blip r:embed="rId5"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4841"/>
              <a:satOff val="276"/>
              <a:lumOff val="-2040"/>
              <a:alphaOff val="0"/>
            </a:schemeClr>
          </a:effectRef>
          <a:fontRef idx="minor">
            <a:schemeClr val="lt1">
              <a:hueOff val="0"/>
              <a:satOff val="0"/>
              <a:lumOff val="0"/>
              <a:alphaOff val="0"/>
            </a:schemeClr>
          </a:fontRef>
        </p:style>
      </p:sp>
      <p:pic>
        <p:nvPicPr>
          <p:cNvPr id="87" name="Picture 8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00013" y="1609531"/>
            <a:ext cx="1461055" cy="1168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8" name="Picture 8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71111" y="1609531"/>
            <a:ext cx="1461055" cy="1173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9" name="Rectangle 88"/>
          <p:cNvSpPr/>
          <p:nvPr/>
        </p:nvSpPr>
        <p:spPr>
          <a:xfrm>
            <a:off x="2113796" y="3869702"/>
            <a:ext cx="1461055" cy="1179377"/>
          </a:xfrm>
          <a:prstGeom prst="rect">
            <a:avLst/>
          </a:prstGeom>
          <a:blipFill rotWithShape="1">
            <a:blip r:embed="rId8"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5809"/>
              <a:satOff val="331"/>
              <a:lumOff val="-2448"/>
              <a:alphaOff val="0"/>
            </a:schemeClr>
          </a:effectRef>
          <a:fontRef idx="minor">
            <a:schemeClr val="lt1">
              <a:hueOff val="0"/>
              <a:satOff val="0"/>
              <a:lumOff val="0"/>
              <a:alphaOff val="0"/>
            </a:schemeClr>
          </a:fontRef>
        </p:style>
      </p:sp>
      <p:pic>
        <p:nvPicPr>
          <p:cNvPr id="90" name="Picture 89"/>
          <p:cNvPicPr>
            <a:picLocks noChangeAspect="1"/>
          </p:cNvPicPr>
          <p:nvPr/>
        </p:nvPicPr>
        <p:blipFill>
          <a:blip r:embed="rId9"/>
          <a:stretch>
            <a:fillRect/>
          </a:stretch>
        </p:blipFill>
        <p:spPr>
          <a:xfrm>
            <a:off x="505086" y="3880236"/>
            <a:ext cx="1461055" cy="1168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1" name="Picture 9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588336" y="3880236"/>
            <a:ext cx="1461056" cy="1168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 name="Rectangle 91"/>
          <p:cNvSpPr/>
          <p:nvPr/>
        </p:nvSpPr>
        <p:spPr>
          <a:xfrm>
            <a:off x="6997396" y="3869702"/>
            <a:ext cx="1443383" cy="1179377"/>
          </a:xfrm>
          <a:prstGeom prst="rect">
            <a:avLst/>
          </a:prstGeom>
          <a:blipFill rotWithShape="1">
            <a:blip r:embed="rId11" cstate="print">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1936"/>
              <a:satOff val="110"/>
              <a:lumOff val="-816"/>
              <a:alphaOff val="0"/>
            </a:schemeClr>
          </a:effectRef>
          <a:fontRef idx="minor">
            <a:schemeClr val="lt1">
              <a:hueOff val="0"/>
              <a:satOff val="0"/>
              <a:lumOff val="0"/>
              <a:alphaOff val="0"/>
            </a:schemeClr>
          </a:fontRef>
        </p:style>
      </p:sp>
      <p:pic>
        <p:nvPicPr>
          <p:cNvPr id="93" name="Picture 9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6948" y="3880237"/>
            <a:ext cx="1464119" cy="11688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7" name="Picture 96"/>
          <p:cNvPicPr>
            <a:picLocks noChangeAspect="1"/>
          </p:cNvPicPr>
          <p:nvPr/>
        </p:nvPicPr>
        <p:blipFill rotWithShape="1">
          <a:blip r:embed="rId13"/>
          <a:srcRect l="1655" t="3104" r="2833" b="3505"/>
          <a:stretch/>
        </p:blipFill>
        <p:spPr>
          <a:xfrm>
            <a:off x="2131373" y="1614113"/>
            <a:ext cx="1461055" cy="1168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8" name="Picture 97"/>
          <p:cNvPicPr>
            <a:picLocks noChangeAspect="1"/>
          </p:cNvPicPr>
          <p:nvPr/>
        </p:nvPicPr>
        <p:blipFill>
          <a:blip r:embed="rId14"/>
          <a:stretch>
            <a:fillRect/>
          </a:stretch>
        </p:blipFill>
        <p:spPr>
          <a:xfrm>
            <a:off x="5388687" y="3880236"/>
            <a:ext cx="1461056" cy="1168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 name="Rectangle 99"/>
          <p:cNvSpPr/>
          <p:nvPr/>
        </p:nvSpPr>
        <p:spPr bwMode="auto">
          <a:xfrm>
            <a:off x="2194578" y="2694911"/>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Manual Lay-up</a:t>
            </a:r>
          </a:p>
        </p:txBody>
      </p:sp>
      <p:sp>
        <p:nvSpPr>
          <p:cNvPr id="101" name="Rectangle 100"/>
          <p:cNvSpPr/>
          <p:nvPr/>
        </p:nvSpPr>
        <p:spPr bwMode="auto">
          <a:xfrm>
            <a:off x="581248" y="2694911"/>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Hand Cutting</a:t>
            </a:r>
          </a:p>
        </p:txBody>
      </p:sp>
      <p:sp>
        <p:nvSpPr>
          <p:cNvPr id="102" name="Rectangle 101"/>
          <p:cNvSpPr/>
          <p:nvPr/>
        </p:nvSpPr>
        <p:spPr bwMode="auto">
          <a:xfrm>
            <a:off x="570214" y="4946455"/>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Manual</a:t>
            </a:r>
            <a:r>
              <a:rPr kumimoji="0" lang="en-GB" sz="1200" b="0" i="0" u="none" strike="noStrike" cap="none" normalizeH="0" dirty="0" smtClean="0">
                <a:ln>
                  <a:noFill/>
                </a:ln>
                <a:solidFill>
                  <a:schemeClr val="bg1"/>
                </a:solidFill>
                <a:effectLst/>
                <a:latin typeface="Calibri" panose="020F0502020204030204" pitchFamily="34" charset="0"/>
              </a:rPr>
              <a:t> Quality Checks</a:t>
            </a:r>
            <a:endParaRPr kumimoji="0" lang="en-GB" sz="1200" b="0" i="0" u="none" strike="noStrike" cap="none" normalizeH="0" baseline="0" dirty="0" smtClean="0">
              <a:ln>
                <a:noFill/>
              </a:ln>
              <a:solidFill>
                <a:schemeClr val="bg1"/>
              </a:solidFill>
              <a:effectLst/>
              <a:latin typeface="Calibri" panose="020F0502020204030204" pitchFamily="34" charset="0"/>
            </a:endParaRPr>
          </a:p>
        </p:txBody>
      </p:sp>
      <p:sp>
        <p:nvSpPr>
          <p:cNvPr id="103" name="Rectangle 102"/>
          <p:cNvSpPr/>
          <p:nvPr/>
        </p:nvSpPr>
        <p:spPr bwMode="auto">
          <a:xfrm>
            <a:off x="2200995" y="4946454"/>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Curing</a:t>
            </a:r>
          </a:p>
        </p:txBody>
      </p:sp>
      <p:sp>
        <p:nvSpPr>
          <p:cNvPr id="104" name="Rectangle 103"/>
          <p:cNvSpPr/>
          <p:nvPr/>
        </p:nvSpPr>
        <p:spPr bwMode="auto">
          <a:xfrm>
            <a:off x="5447273" y="2694911"/>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Braiding</a:t>
            </a:r>
            <a:r>
              <a:rPr kumimoji="0" lang="en-GB" sz="1200" b="0" i="0" u="none" strike="noStrike" cap="none" normalizeH="0" dirty="0" smtClean="0">
                <a:ln>
                  <a:noFill/>
                </a:ln>
                <a:solidFill>
                  <a:schemeClr val="bg1"/>
                </a:solidFill>
                <a:effectLst/>
                <a:latin typeface="Calibri" panose="020F0502020204030204" pitchFamily="34" charset="0"/>
              </a:rPr>
              <a:t> &amp; 3-D Weaving</a:t>
            </a:r>
            <a:endParaRPr kumimoji="0" lang="en-GB" sz="1200" b="0" i="0" u="none" strike="noStrike" cap="none" normalizeH="0" baseline="0" dirty="0" smtClean="0">
              <a:ln>
                <a:noFill/>
              </a:ln>
              <a:solidFill>
                <a:schemeClr val="bg1"/>
              </a:solidFill>
              <a:effectLst/>
              <a:latin typeface="Calibri" panose="020F0502020204030204" pitchFamily="34" charset="0"/>
            </a:endParaRPr>
          </a:p>
        </p:txBody>
      </p:sp>
      <p:sp>
        <p:nvSpPr>
          <p:cNvPr id="105" name="Rectangle 104"/>
          <p:cNvSpPr/>
          <p:nvPr/>
        </p:nvSpPr>
        <p:spPr bwMode="auto">
          <a:xfrm>
            <a:off x="7073561" y="2694911"/>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Press Moulding</a:t>
            </a:r>
          </a:p>
        </p:txBody>
      </p:sp>
      <p:sp>
        <p:nvSpPr>
          <p:cNvPr id="106" name="Rectangle 105"/>
          <p:cNvSpPr/>
          <p:nvPr/>
        </p:nvSpPr>
        <p:spPr bwMode="auto">
          <a:xfrm>
            <a:off x="8664499" y="2694911"/>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Local</a:t>
            </a:r>
            <a:r>
              <a:rPr kumimoji="0" lang="en-GB" sz="1200" b="0" i="0" u="none" strike="noStrike" cap="none" normalizeH="0" dirty="0" smtClean="0">
                <a:ln>
                  <a:noFill/>
                </a:ln>
                <a:solidFill>
                  <a:schemeClr val="bg1"/>
                </a:solidFill>
                <a:effectLst/>
                <a:latin typeface="Calibri" panose="020F0502020204030204" pitchFamily="34" charset="0"/>
              </a:rPr>
              <a:t> Reinforcement</a:t>
            </a:r>
            <a:endParaRPr kumimoji="0" lang="en-GB" sz="1200" b="0" i="0" u="none" strike="noStrike" cap="none" normalizeH="0" baseline="0" dirty="0" smtClean="0">
              <a:ln>
                <a:noFill/>
              </a:ln>
              <a:solidFill>
                <a:schemeClr val="bg1"/>
              </a:solidFill>
              <a:effectLst/>
              <a:latin typeface="Calibri" panose="020F0502020204030204" pitchFamily="34" charset="0"/>
            </a:endParaRPr>
          </a:p>
        </p:txBody>
      </p:sp>
      <p:sp>
        <p:nvSpPr>
          <p:cNvPr id="107" name="Rectangle 106"/>
          <p:cNvSpPr/>
          <p:nvPr/>
        </p:nvSpPr>
        <p:spPr bwMode="auto">
          <a:xfrm>
            <a:off x="10274642" y="2694910"/>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In Process</a:t>
            </a:r>
            <a:r>
              <a:rPr kumimoji="0" lang="en-GB" sz="1200" b="0" i="0" u="none" strike="noStrike" cap="none" normalizeH="0" dirty="0" smtClean="0">
                <a:ln>
                  <a:noFill/>
                </a:ln>
                <a:solidFill>
                  <a:schemeClr val="bg1"/>
                </a:solidFill>
                <a:effectLst/>
                <a:latin typeface="Calibri" panose="020F0502020204030204" pitchFamily="34" charset="0"/>
              </a:rPr>
              <a:t> Inspection</a:t>
            </a:r>
            <a:endParaRPr kumimoji="0" lang="en-GB" sz="1200" b="0" i="0" u="none" strike="noStrike" cap="none" normalizeH="0" baseline="0" dirty="0" smtClean="0">
              <a:ln>
                <a:noFill/>
              </a:ln>
              <a:solidFill>
                <a:schemeClr val="bg1"/>
              </a:solidFill>
              <a:effectLst/>
              <a:latin typeface="Calibri" panose="020F0502020204030204" pitchFamily="34" charset="0"/>
            </a:endParaRPr>
          </a:p>
        </p:txBody>
      </p:sp>
      <p:sp>
        <p:nvSpPr>
          <p:cNvPr id="108" name="Rectangle 107"/>
          <p:cNvSpPr/>
          <p:nvPr/>
        </p:nvSpPr>
        <p:spPr bwMode="auto">
          <a:xfrm>
            <a:off x="5447273" y="4938895"/>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Process Simulation</a:t>
            </a:r>
          </a:p>
        </p:txBody>
      </p:sp>
      <p:sp>
        <p:nvSpPr>
          <p:cNvPr id="109" name="Rectangle 108"/>
          <p:cNvSpPr/>
          <p:nvPr/>
        </p:nvSpPr>
        <p:spPr bwMode="auto">
          <a:xfrm>
            <a:off x="10274641" y="4938892"/>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Digital Manufacturing</a:t>
            </a:r>
          </a:p>
        </p:txBody>
      </p:sp>
      <p:sp>
        <p:nvSpPr>
          <p:cNvPr id="110" name="Rectangle 109"/>
          <p:cNvSpPr/>
          <p:nvPr/>
        </p:nvSpPr>
        <p:spPr bwMode="auto">
          <a:xfrm>
            <a:off x="8664499" y="4938893"/>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Automated Preforming</a:t>
            </a:r>
          </a:p>
        </p:txBody>
      </p:sp>
      <p:sp>
        <p:nvSpPr>
          <p:cNvPr id="111" name="Rectangle 110"/>
          <p:cNvSpPr/>
          <p:nvPr/>
        </p:nvSpPr>
        <p:spPr bwMode="auto">
          <a:xfrm>
            <a:off x="7073463" y="4938894"/>
            <a:ext cx="1308729" cy="545271"/>
          </a:xfrm>
          <a:prstGeom prst="rect">
            <a:avLst/>
          </a:prstGeom>
          <a:solidFill>
            <a:srgbClr val="0070C0"/>
          </a:solidFill>
          <a:ln w="2857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1200" b="0" i="0" u="none" strike="noStrike" cap="none" normalizeH="0" baseline="0" dirty="0" smtClean="0">
                <a:ln>
                  <a:noFill/>
                </a:ln>
                <a:solidFill>
                  <a:schemeClr val="bg1"/>
                </a:solidFill>
                <a:effectLst/>
                <a:latin typeface="Calibri" panose="020F0502020204030204" pitchFamily="34" charset="0"/>
              </a:rPr>
              <a:t>Automated      Lay-up</a:t>
            </a:r>
          </a:p>
        </p:txBody>
      </p:sp>
      <p:sp>
        <p:nvSpPr>
          <p:cNvPr id="29" name="Right Arrow 28"/>
          <p:cNvSpPr/>
          <p:nvPr/>
        </p:nvSpPr>
        <p:spPr>
          <a:xfrm>
            <a:off x="3704323" y="1543415"/>
            <a:ext cx="1657922" cy="4012561"/>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1400" dirty="0" smtClean="0"/>
              <a:t>Increasing:</a:t>
            </a:r>
          </a:p>
          <a:p>
            <a:pPr marL="144000" indent="-144000">
              <a:buFont typeface="Arial" panose="020B0604020202020204" pitchFamily="34" charset="0"/>
              <a:buChar char="•"/>
            </a:pPr>
            <a:r>
              <a:rPr lang="en-GB" sz="1400" dirty="0" smtClean="0"/>
              <a:t>Productivity</a:t>
            </a:r>
          </a:p>
          <a:p>
            <a:pPr marL="144000" indent="-144000">
              <a:buFont typeface="Arial" panose="020B0604020202020204" pitchFamily="34" charset="0"/>
              <a:buChar char="•"/>
            </a:pPr>
            <a:r>
              <a:rPr lang="en-GB" sz="1400" dirty="0" smtClean="0"/>
              <a:t>Repeatability</a:t>
            </a:r>
          </a:p>
          <a:p>
            <a:pPr marL="144000" indent="-144000">
              <a:buFont typeface="Arial" panose="020B0604020202020204" pitchFamily="34" charset="0"/>
              <a:buChar char="•"/>
            </a:pPr>
            <a:r>
              <a:rPr lang="en-GB" sz="1400" dirty="0" smtClean="0"/>
              <a:t>Reliability</a:t>
            </a:r>
            <a:endParaRPr lang="en-GB" sz="1400" dirty="0"/>
          </a:p>
        </p:txBody>
      </p:sp>
    </p:spTree>
    <p:extLst>
      <p:ext uri="{BB962C8B-B14F-4D97-AF65-F5344CB8AC3E}">
        <p14:creationId xmlns:p14="http://schemas.microsoft.com/office/powerpoint/2010/main" val="2221938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Manufacturing of Composites – Political &amp; Market View</a:t>
            </a:r>
            <a:r>
              <a:rPr lang="en-GB" baseline="30000" dirty="0" smtClean="0"/>
              <a:t>*</a:t>
            </a:r>
            <a:endParaRPr lang="en-GB" baseline="30000" dirty="0"/>
          </a:p>
        </p:txBody>
      </p:sp>
      <p:sp>
        <p:nvSpPr>
          <p:cNvPr id="3" name="Content Placeholder 2"/>
          <p:cNvSpPr>
            <a:spLocks noGrp="1"/>
          </p:cNvSpPr>
          <p:nvPr>
            <p:ph idx="1"/>
          </p:nvPr>
        </p:nvSpPr>
        <p:spPr>
          <a:xfrm>
            <a:off x="1219199" y="1124744"/>
            <a:ext cx="10636251" cy="4995069"/>
          </a:xfrm>
        </p:spPr>
        <p:txBody>
          <a:bodyPr/>
          <a:lstStyle/>
          <a:p>
            <a:r>
              <a:rPr lang="en-GB" sz="2800" dirty="0" smtClean="0"/>
              <a:t>Increasing demand for large components</a:t>
            </a:r>
            <a:br>
              <a:rPr lang="en-GB" sz="2800" dirty="0" smtClean="0"/>
            </a:br>
            <a:r>
              <a:rPr lang="en-GB" sz="2800" i="1" dirty="0" smtClean="0"/>
              <a:t>aerospace, wind, construction…</a:t>
            </a:r>
          </a:p>
          <a:p>
            <a:r>
              <a:rPr lang="en-GB" sz="2800" dirty="0" smtClean="0"/>
              <a:t>Processes and costs that suit increased manufacturing rates</a:t>
            </a:r>
            <a:br>
              <a:rPr lang="en-GB" sz="2800" dirty="0" smtClean="0"/>
            </a:br>
            <a:r>
              <a:rPr lang="en-GB" sz="2800" i="1" dirty="0" smtClean="0"/>
              <a:t>10</a:t>
            </a:r>
            <a:r>
              <a:rPr lang="en-GB" sz="2800" i="1" baseline="30000" dirty="0" smtClean="0"/>
              <a:t>5</a:t>
            </a:r>
            <a:r>
              <a:rPr lang="en-GB" sz="2800" i="1" dirty="0" smtClean="0"/>
              <a:t>/y not 10</a:t>
            </a:r>
            <a:r>
              <a:rPr lang="en-GB" sz="2800" i="1" baseline="30000" dirty="0" smtClean="0"/>
              <a:t>2</a:t>
            </a:r>
            <a:r>
              <a:rPr lang="en-GB" sz="2800" i="1" dirty="0" smtClean="0"/>
              <a:t>/y</a:t>
            </a:r>
          </a:p>
          <a:p>
            <a:r>
              <a:rPr lang="en-GB" sz="2800" dirty="0" smtClean="0"/>
              <a:t>Automated manufacture</a:t>
            </a:r>
          </a:p>
          <a:p>
            <a:r>
              <a:rPr lang="en-GB" sz="2800" dirty="0" smtClean="0"/>
              <a:t>Reducing cost and time to market</a:t>
            </a:r>
            <a:br>
              <a:rPr lang="en-GB" sz="2800" dirty="0" smtClean="0"/>
            </a:br>
            <a:r>
              <a:rPr lang="en-GB" sz="2800" i="1" dirty="0" smtClean="0"/>
              <a:t>design → certification → in service</a:t>
            </a:r>
          </a:p>
          <a:p>
            <a:r>
              <a:rPr lang="en-GB" sz="2800" dirty="0" smtClean="0"/>
              <a:t>Growing the UK skills/expertise to compete with the world</a:t>
            </a:r>
            <a:br>
              <a:rPr lang="en-GB" sz="2800" dirty="0" smtClean="0"/>
            </a:br>
            <a:r>
              <a:rPr lang="en-GB" sz="2800" i="1" dirty="0" smtClean="0"/>
              <a:t>supply chains</a:t>
            </a:r>
            <a:endParaRPr lang="en-GB" sz="2800" i="1" dirty="0"/>
          </a:p>
        </p:txBody>
      </p:sp>
      <p:sp>
        <p:nvSpPr>
          <p:cNvPr id="4" name="Rectangle 3"/>
          <p:cNvSpPr/>
          <p:nvPr/>
        </p:nvSpPr>
        <p:spPr>
          <a:xfrm rot="16200000">
            <a:off x="-2080430" y="3037479"/>
            <a:ext cx="5400838" cy="923330"/>
          </a:xfrm>
          <a:prstGeom prst="rect">
            <a:avLst/>
          </a:prstGeom>
          <a:noFill/>
        </p:spPr>
        <p:txBody>
          <a:bodyPr wrap="none" lIns="91440" tIns="45720" rIns="91440" bIns="45720">
            <a:spAutoFit/>
          </a:bodyPr>
          <a:lstStyle/>
          <a:p>
            <a:pPr algn="ctr"/>
            <a:r>
              <a:rPr lang="en-US" sz="5400" cap="small" dirty="0" smtClean="0">
                <a:ln w="0"/>
                <a:solidFill>
                  <a:srgbClr val="2A57A7"/>
                </a:solidFill>
                <a:effectLst>
                  <a:outerShdw blurRad="50800" dist="38100" dir="2700000" algn="tl" rotWithShape="0">
                    <a:prstClr val="black">
                      <a:alpha val="40000"/>
                    </a:prstClr>
                  </a:outerShdw>
                </a:effectLst>
              </a:rPr>
              <a:t>The Challenges</a:t>
            </a:r>
            <a:endParaRPr lang="en-US" sz="5400" b="0" cap="small" spc="0" dirty="0">
              <a:ln w="0"/>
              <a:solidFill>
                <a:srgbClr val="2A57A7"/>
              </a:solidFill>
              <a:effectLst>
                <a:outerShdw blurRad="50800" dist="38100" dir="2700000" algn="tl" rotWithShape="0">
                  <a:prstClr val="black">
                    <a:alpha val="40000"/>
                  </a:prstClr>
                </a:outerShdw>
              </a:effectLst>
            </a:endParaRPr>
          </a:p>
        </p:txBody>
      </p:sp>
      <p:sp>
        <p:nvSpPr>
          <p:cNvPr id="5" name="TextBox 4"/>
          <p:cNvSpPr txBox="1"/>
          <p:nvPr/>
        </p:nvSpPr>
        <p:spPr bwMode="auto">
          <a:xfrm>
            <a:off x="3798814" y="6269405"/>
            <a:ext cx="5316611" cy="441339"/>
          </a:xfrm>
          <a:prstGeom prst="rect">
            <a:avLst/>
          </a:prstGeom>
          <a:noFill/>
          <a:ln w="9525">
            <a:noFill/>
            <a:miter lim="800000"/>
            <a:headEnd/>
            <a:tailEnd/>
          </a:ln>
          <a:effectLst/>
        </p:spPr>
        <p:txBody>
          <a:bodyPr vert="horz" wrap="square" lIns="91440" tIns="45720" rIns="54000" bIns="45720" numCol="1" rtlCol="0" anchor="b" anchorCtr="0" compatLnSpc="1">
            <a:prstTxWarp prst="textNoShape">
              <a:avLst/>
            </a:prstTxWarp>
            <a:spAutoFit/>
          </a:bodyPr>
          <a:lstStyle/>
          <a:p>
            <a:pPr fontAlgn="base">
              <a:lnSpc>
                <a:spcPct val="80000"/>
              </a:lnSpc>
              <a:spcBef>
                <a:spcPct val="0"/>
              </a:spcBef>
              <a:spcAft>
                <a:spcPct val="0"/>
              </a:spcAft>
            </a:pPr>
            <a:r>
              <a:rPr lang="en-GB" sz="1400" kern="0" dirty="0" smtClean="0">
                <a:solidFill>
                  <a:schemeClr val="bg1">
                    <a:lumMod val="65000"/>
                  </a:schemeClr>
                </a:solidFill>
                <a:latin typeface="Calibri" panose="020F0502020204030204" pitchFamily="34" charset="0"/>
                <a:ea typeface="+mj-ea"/>
                <a:cs typeface="Microsoft Sans Serif" panose="020B0604020202020204" pitchFamily="34" charset="0"/>
              </a:rPr>
              <a:t>*Courtesy of Prof </a:t>
            </a:r>
            <a:r>
              <a:rPr lang="en-GB" sz="1400" kern="0" dirty="0">
                <a:solidFill>
                  <a:schemeClr val="bg1">
                    <a:lumMod val="65000"/>
                  </a:schemeClr>
                </a:solidFill>
                <a:latin typeface="Calibri" panose="020F0502020204030204" pitchFamily="34" charset="0"/>
                <a:ea typeface="+mj-ea"/>
                <a:cs typeface="Microsoft Sans Serif" panose="020B0604020202020204" pitchFamily="34" charset="0"/>
              </a:rPr>
              <a:t>Mike Hinton, Research and Technology </a:t>
            </a:r>
            <a:r>
              <a:rPr lang="en-GB" sz="1400" kern="0" dirty="0" smtClean="0">
                <a:solidFill>
                  <a:schemeClr val="bg1">
                    <a:lumMod val="65000"/>
                  </a:schemeClr>
                </a:solidFill>
                <a:latin typeface="Calibri" panose="020F0502020204030204" pitchFamily="34" charset="0"/>
                <a:ea typeface="+mj-ea"/>
                <a:cs typeface="Microsoft Sans Serif" panose="020B0604020202020204" pitchFamily="34" charset="0"/>
              </a:rPr>
              <a:t>Partnerships, High Value Manufacturing Catapult</a:t>
            </a:r>
            <a:endParaRPr lang="en-GB" sz="1400" kern="0" dirty="0">
              <a:solidFill>
                <a:schemeClr val="bg1">
                  <a:lumMod val="65000"/>
                </a:schemeClr>
              </a:solidFill>
              <a:latin typeface="Calibri" panose="020F0502020204030204" pitchFamily="34" charset="0"/>
              <a:ea typeface="+mj-ea"/>
              <a:cs typeface="Microsoft Sans Serif" panose="020B0604020202020204" pitchFamily="34" charset="0"/>
            </a:endParaRPr>
          </a:p>
        </p:txBody>
      </p:sp>
      <p:sp>
        <p:nvSpPr>
          <p:cNvPr id="6" name="Right Arrow 5"/>
          <p:cNvSpPr/>
          <p:nvPr/>
        </p:nvSpPr>
        <p:spPr bwMode="auto">
          <a:xfrm rot="1035285">
            <a:off x="1262389" y="2825933"/>
            <a:ext cx="10389590" cy="1087653"/>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r>
              <a:rPr kumimoji="0" lang="en-GB" sz="2800" b="0" i="0" u="none" strike="noStrike" cap="none" normalizeH="0" baseline="0" dirty="0" smtClean="0">
                <a:ln>
                  <a:noFill/>
                </a:ln>
                <a:solidFill>
                  <a:schemeClr val="bg1"/>
                </a:solidFill>
                <a:effectLst/>
                <a:latin typeface="Arial" charset="0"/>
              </a:rPr>
              <a:t>Digital Manufacturing</a:t>
            </a:r>
          </a:p>
        </p:txBody>
      </p:sp>
    </p:spTree>
    <p:extLst>
      <p:ext uri="{BB962C8B-B14F-4D97-AF65-F5344CB8AC3E}">
        <p14:creationId xmlns:p14="http://schemas.microsoft.com/office/powerpoint/2010/main" val="7907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1_AD-TMP-034 v7 NCC presentation template">
  <a:themeElements>
    <a:clrScheme name="NCC Brand">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02060"/>
      </a:hlink>
      <a:folHlink>
        <a:srgbClr val="85DFD0"/>
      </a:folHlink>
    </a:clrScheme>
    <a:fontScheme name="Airbus Fon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91440" tIns="45720" rIns="54000" bIns="45720" numCol="1" rtlCol="0" anchor="b" anchorCtr="0" compatLnSpc="1">
        <a:prstTxWarp prst="textNoShape">
          <a:avLst/>
        </a:prstTxWarp>
        <a:spAutoFit/>
      </a:bodyPr>
      <a:lstStyle>
        <a:defPPr fontAlgn="base">
          <a:lnSpc>
            <a:spcPct val="80000"/>
          </a:lnSpc>
          <a:spcBef>
            <a:spcPct val="0"/>
          </a:spcBef>
          <a:spcAft>
            <a:spcPct val="0"/>
          </a:spcAft>
          <a:defRPr sz="2000" kern="0" dirty="0" smtClean="0">
            <a:solidFill>
              <a:srgbClr val="002060"/>
            </a:solidFill>
            <a:latin typeface="Calibri" panose="020F0502020204030204" pitchFamily="34" charset="0"/>
            <a:ea typeface="+mj-ea"/>
            <a:cs typeface="Microsoft Sans Serif" panose="020B0604020202020204" pitchFamily="34" charset="0"/>
          </a:defRPr>
        </a:defPPr>
      </a:lstStyle>
    </a:txDef>
  </a:objectDefaults>
  <a:extraClrSchemeLst>
    <a:extraClrScheme>
      <a:clrScheme name="Office Theme 1">
        <a:dk1>
          <a:srgbClr val="000000"/>
        </a:dk1>
        <a:lt1>
          <a:srgbClr val="FFFFFF"/>
        </a:lt1>
        <a:dk2>
          <a:srgbClr val="C8DEEE"/>
        </a:dk2>
        <a:lt2>
          <a:srgbClr val="5D5D5D"/>
        </a:lt2>
        <a:accent1>
          <a:srgbClr val="FFCC00"/>
        </a:accent1>
        <a:accent2>
          <a:srgbClr val="5D5D5D"/>
        </a:accent2>
        <a:accent3>
          <a:srgbClr val="FFFFFF"/>
        </a:accent3>
        <a:accent4>
          <a:srgbClr val="000000"/>
        </a:accent4>
        <a:accent5>
          <a:srgbClr val="FFE2AA"/>
        </a:accent5>
        <a:accent6>
          <a:srgbClr val="535353"/>
        </a:accent6>
        <a:hlink>
          <a:srgbClr val="0099CC"/>
        </a:hlink>
        <a:folHlink>
          <a:srgbClr val="CC0000"/>
        </a:folHlink>
      </a:clrScheme>
      <a:clrMap bg1="lt1" tx1="dk1" bg2="lt2" tx2="dk2" accent1="accent1" accent2="accent2" accent3="accent3" accent4="accent4" accent5="accent5" accent6="accent6" hlink="hlink" folHlink="folHlink"/>
    </a:extraClrScheme>
    <a:extraClrScheme>
      <a:clrScheme name="Office Theme 2">
        <a:dk1>
          <a:srgbClr val="B2B2B2"/>
        </a:dk1>
        <a:lt1>
          <a:srgbClr val="FFFFFF"/>
        </a:lt1>
        <a:dk2>
          <a:srgbClr val="3F569D"/>
        </a:dk2>
        <a:lt2>
          <a:srgbClr val="C8DEEE"/>
        </a:lt2>
        <a:accent1>
          <a:srgbClr val="FFCC00"/>
        </a:accent1>
        <a:accent2>
          <a:srgbClr val="5D5D5D"/>
        </a:accent2>
        <a:accent3>
          <a:srgbClr val="AFB4CC"/>
        </a:accent3>
        <a:accent4>
          <a:srgbClr val="DADADA"/>
        </a:accent4>
        <a:accent5>
          <a:srgbClr val="FFE2AA"/>
        </a:accent5>
        <a:accent6>
          <a:srgbClr val="535353"/>
        </a:accent6>
        <a:hlink>
          <a:srgbClr val="0099CC"/>
        </a:hlink>
        <a:folHlink>
          <a:srgbClr val="CC00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D-TMP-034 v11 NCC presentation template.potx" id="{8FB22FCB-4896-4861-B8C2-67F998D4FE32}" vid="{CBFA5085-9D36-41AC-B7EF-EDDA9C319F5A}"/>
    </a:ext>
  </a:extLst>
</a:theme>
</file>

<file path=ppt/theme/theme2.xml><?xml version="1.0" encoding="utf-8"?>
<a:theme xmlns:a="http://schemas.openxmlformats.org/drawingml/2006/main" name="2_AD-TMP-034 v7 NCC presentation template">
  <a:themeElements>
    <a:clrScheme name="NCC Brand">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02060"/>
      </a:hlink>
      <a:folHlink>
        <a:srgbClr val="85DFD0"/>
      </a:folHlink>
    </a:clrScheme>
    <a:fontScheme name="Airbus Fon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91440" tIns="45720" rIns="54000" bIns="45720" numCol="1" rtlCol="0" anchor="b" anchorCtr="0" compatLnSpc="1">
        <a:prstTxWarp prst="textNoShape">
          <a:avLst/>
        </a:prstTxWarp>
        <a:spAutoFit/>
      </a:bodyPr>
      <a:lstStyle>
        <a:defPPr fontAlgn="base">
          <a:lnSpc>
            <a:spcPct val="80000"/>
          </a:lnSpc>
          <a:spcBef>
            <a:spcPct val="0"/>
          </a:spcBef>
          <a:spcAft>
            <a:spcPct val="0"/>
          </a:spcAft>
          <a:defRPr sz="2000" kern="0" dirty="0" smtClean="0">
            <a:solidFill>
              <a:srgbClr val="002060"/>
            </a:solidFill>
            <a:latin typeface="Calibri" panose="020F0502020204030204" pitchFamily="34" charset="0"/>
            <a:ea typeface="+mj-ea"/>
            <a:cs typeface="Microsoft Sans Serif" panose="020B0604020202020204" pitchFamily="34" charset="0"/>
          </a:defRPr>
        </a:defPPr>
      </a:lstStyle>
    </a:txDef>
  </a:objectDefaults>
  <a:extraClrSchemeLst>
    <a:extraClrScheme>
      <a:clrScheme name="Office Theme 1">
        <a:dk1>
          <a:srgbClr val="000000"/>
        </a:dk1>
        <a:lt1>
          <a:srgbClr val="FFFFFF"/>
        </a:lt1>
        <a:dk2>
          <a:srgbClr val="C8DEEE"/>
        </a:dk2>
        <a:lt2>
          <a:srgbClr val="5D5D5D"/>
        </a:lt2>
        <a:accent1>
          <a:srgbClr val="FFCC00"/>
        </a:accent1>
        <a:accent2>
          <a:srgbClr val="5D5D5D"/>
        </a:accent2>
        <a:accent3>
          <a:srgbClr val="FFFFFF"/>
        </a:accent3>
        <a:accent4>
          <a:srgbClr val="000000"/>
        </a:accent4>
        <a:accent5>
          <a:srgbClr val="FFE2AA"/>
        </a:accent5>
        <a:accent6>
          <a:srgbClr val="535353"/>
        </a:accent6>
        <a:hlink>
          <a:srgbClr val="0099CC"/>
        </a:hlink>
        <a:folHlink>
          <a:srgbClr val="CC0000"/>
        </a:folHlink>
      </a:clrScheme>
      <a:clrMap bg1="lt1" tx1="dk1" bg2="lt2" tx2="dk2" accent1="accent1" accent2="accent2" accent3="accent3" accent4="accent4" accent5="accent5" accent6="accent6" hlink="hlink" folHlink="folHlink"/>
    </a:extraClrScheme>
    <a:extraClrScheme>
      <a:clrScheme name="Office Theme 2">
        <a:dk1>
          <a:srgbClr val="B2B2B2"/>
        </a:dk1>
        <a:lt1>
          <a:srgbClr val="FFFFFF"/>
        </a:lt1>
        <a:dk2>
          <a:srgbClr val="3F569D"/>
        </a:dk2>
        <a:lt2>
          <a:srgbClr val="C8DEEE"/>
        </a:lt2>
        <a:accent1>
          <a:srgbClr val="FFCC00"/>
        </a:accent1>
        <a:accent2>
          <a:srgbClr val="5D5D5D"/>
        </a:accent2>
        <a:accent3>
          <a:srgbClr val="AFB4CC"/>
        </a:accent3>
        <a:accent4>
          <a:srgbClr val="DADADA"/>
        </a:accent4>
        <a:accent5>
          <a:srgbClr val="FFE2AA"/>
        </a:accent5>
        <a:accent6>
          <a:srgbClr val="535353"/>
        </a:accent6>
        <a:hlink>
          <a:srgbClr val="0099CC"/>
        </a:hlink>
        <a:folHlink>
          <a:srgbClr val="CC00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D-TMP-034 v11 NCC presentation template.potx" id="{8FB22FCB-4896-4861-B8C2-67F998D4FE32}" vid="{CBFA5085-9D36-41AC-B7EF-EDDA9C319F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6CD18BF7A79F46AC90C550EF0C06A8" ma:contentTypeVersion="1" ma:contentTypeDescription="Create a new document." ma:contentTypeScope="" ma:versionID="85bbb9c7e5278b0506ffac03cd76a8b9">
  <xsd:schema xmlns:xsd="http://www.w3.org/2001/XMLSchema" xmlns:xs="http://www.w3.org/2001/XMLSchema" xmlns:p="http://schemas.microsoft.com/office/2006/metadata/properties" xmlns:ns2="http://schemas.microsoft.com/sharepoint/v4" targetNamespace="http://schemas.microsoft.com/office/2006/metadata/properties" ma:root="true" ma:fieldsID="c79c8594d4fa4c9fd200c91a62336472"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2C4075AB-DD9E-40F4-836B-34703720EE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3D0A5F-F401-46F7-9238-F00AC17540E6}">
  <ds:schemaRefs>
    <ds:schemaRef ds:uri="http://schemas.microsoft.com/sharepoint/v3/contenttype/forms"/>
  </ds:schemaRefs>
</ds:datastoreItem>
</file>

<file path=customXml/itemProps3.xml><?xml version="1.0" encoding="utf-8"?>
<ds:datastoreItem xmlns:ds="http://schemas.openxmlformats.org/officeDocument/2006/customXml" ds:itemID="{5A725032-1AFF-479E-B7B1-A70742B82ACA}">
  <ds:schemaRefs>
    <ds:schemaRef ds:uri="http://schemas.microsoft.com/office/2006/documentManagement/types"/>
    <ds:schemaRef ds:uri="http://purl.org/dc/term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http://schemas.microsoft.com/sharepoint/v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2167</TotalTime>
  <Words>2279</Words>
  <Application>Microsoft Office PowerPoint</Application>
  <PresentationFormat>Widescreen</PresentationFormat>
  <Paragraphs>397</Paragraphs>
  <Slides>25</Slides>
  <Notes>24</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Avenir Light</vt:lpstr>
      <vt:lpstr>Calibri</vt:lpstr>
      <vt:lpstr>Calibri Light</vt:lpstr>
      <vt:lpstr>Microsoft Sans Serif</vt:lpstr>
      <vt:lpstr>Webdings</vt:lpstr>
      <vt:lpstr>Wingdings</vt:lpstr>
      <vt:lpstr>Wingdings 2</vt:lpstr>
      <vt:lpstr>1_AD-TMP-034 v7 NCC presentation template</vt:lpstr>
      <vt:lpstr>2_AD-TMP-034 v7 NCC presentation template</vt:lpstr>
      <vt:lpstr>Future-proofing UK Composite Manufacturing</vt:lpstr>
      <vt:lpstr>The High Value Manufacturing Catapult</vt:lpstr>
      <vt:lpstr>The UK Composites Opportunity</vt:lpstr>
      <vt:lpstr>The NCC Mission</vt:lpstr>
      <vt:lpstr>The NCC journey</vt:lpstr>
      <vt:lpstr>The NCC journey</vt:lpstr>
      <vt:lpstr>The NCC journey</vt:lpstr>
      <vt:lpstr>Fuelling the Revolution for Composites Manufacturing</vt:lpstr>
      <vt:lpstr>UK Manufacturing of Composites – Political &amp; Market View*</vt:lpstr>
      <vt:lpstr>Digital for Composites </vt:lpstr>
      <vt:lpstr>Digital for Composites </vt:lpstr>
      <vt:lpstr>What is Industry 4.0? Why should we be interested?</vt:lpstr>
      <vt:lpstr>How should we do it?</vt:lpstr>
      <vt:lpstr>Composite Technologies Comparison</vt:lpstr>
      <vt:lpstr>Composite Technologies Comparison</vt:lpstr>
      <vt:lpstr>Composite Technologies Comparison</vt:lpstr>
      <vt:lpstr>Speed vs. Complexity vs. Repeatability</vt:lpstr>
      <vt:lpstr>Complexity: Instrumented Worker</vt:lpstr>
      <vt:lpstr>Speed: Surrogate Modelling</vt:lpstr>
      <vt:lpstr>Speed: Surrogate Modelling</vt:lpstr>
      <vt:lpstr>Repeatability: Machine Learning applied to composites</vt:lpstr>
      <vt:lpstr>Repeatability: Machine Learning applied to composites</vt:lpstr>
      <vt:lpstr>Manufacturing in a suit?</vt:lpstr>
      <vt:lpstr>PowerPoint Presentation</vt:lpstr>
      <vt:lpstr>The NCC 5-year plan: Focussing on Digital Twin &amp; Analytics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Page</dc:creator>
  <cp:lastModifiedBy>Giuseppe Dell'Anno</cp:lastModifiedBy>
  <cp:revision>135</cp:revision>
  <dcterms:created xsi:type="dcterms:W3CDTF">2016-10-31T09:01:18Z</dcterms:created>
  <dcterms:modified xsi:type="dcterms:W3CDTF">2017-12-06T07:54:59Z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0x010100AA6CD18BF7A79F46AC90C550EF0C06A8</vt:lpwstr>
  </property>
</Properties>
</file>