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4" r:id="rId7"/>
    <p:sldId id="313" r:id="rId8"/>
    <p:sldId id="286" r:id="rId9"/>
    <p:sldId id="293" r:id="rId10"/>
    <p:sldId id="291" r:id="rId11"/>
    <p:sldId id="296" r:id="rId12"/>
    <p:sldId id="294" r:id="rId13"/>
    <p:sldId id="295" r:id="rId14"/>
    <p:sldId id="297" r:id="rId15"/>
    <p:sldId id="298" r:id="rId16"/>
    <p:sldId id="299" r:id="rId17"/>
    <p:sldId id="303" r:id="rId18"/>
    <p:sldId id="282" r:id="rId19"/>
    <p:sldId id="305" r:id="rId20"/>
    <p:sldId id="309" r:id="rId21"/>
    <p:sldId id="315" r:id="rId22"/>
    <p:sldId id="311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6D"/>
    <a:srgbClr val="2F444E"/>
    <a:srgbClr val="354248"/>
    <a:srgbClr val="091932"/>
    <a:srgbClr val="344248"/>
    <a:srgbClr val="384A50"/>
    <a:srgbClr val="0099C4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 autoAdjust="0"/>
    <p:restoredTop sz="86490" autoAdjust="0"/>
  </p:normalViewPr>
  <p:slideViewPr>
    <p:cSldViewPr>
      <p:cViewPr varScale="1">
        <p:scale>
          <a:sx n="78" d="100"/>
          <a:sy n="78" d="100"/>
        </p:scale>
        <p:origin x="-342" y="-90"/>
      </p:cViewPr>
      <p:guideLst>
        <p:guide orient="horz" pos="1163"/>
        <p:guide orient="horz" pos="391"/>
        <p:guide orient="horz" pos="73"/>
        <p:guide pos="5647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06/06/2018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7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smtClean="0"/>
              <a:t>www.cranfield.ac.uk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39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smtClean="0"/>
              <a:t>www.cranfield.ac.uk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853294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7"/>
            <a:ext cx="5022558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1412777"/>
            <a:ext cx="8532949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914546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16287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5"/>
            <a:ext cx="3401616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404665"/>
            <a:ext cx="8532949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404665"/>
            <a:ext cx="8532484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626474" y="404663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05526" y="404662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0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436394" y="1412777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5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5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305526" y="1412777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/>
          </p:nvPr>
        </p:nvSpPr>
        <p:spPr>
          <a:xfrm>
            <a:off x="4626474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/>
          </p:nvPr>
        </p:nvSpPr>
        <p:spPr>
          <a:xfrm>
            <a:off x="305991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50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1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Cranfield University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orensic-science-society.org.uk/home?v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Forensic MSc Programme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3898" y="3645024"/>
            <a:ext cx="4698522" cy="1512168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Professor Andrew J. Shortland</a:t>
            </a:r>
          </a:p>
          <a:p>
            <a:r>
              <a:rPr lang="en-GB" sz="1600" dirty="0" smtClean="0"/>
              <a:t>Cranfield Forensic Institute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Thursday 7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9" y="0"/>
            <a:ext cx="9208145" cy="119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05525" y="1412776"/>
            <a:ext cx="8532949" cy="34563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Wide spectrum of assessment types</a:t>
            </a:r>
          </a:p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Taught </a:t>
            </a:r>
            <a:r>
              <a:rPr lang="en-GB" sz="2200" dirty="0" smtClean="0"/>
              <a:t>modules include:</a:t>
            </a: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Individual </a:t>
            </a:r>
            <a:r>
              <a:rPr lang="en-GB" sz="2200" dirty="0" smtClean="0"/>
              <a:t>and group presentations;</a:t>
            </a: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Laboratory reports </a:t>
            </a:r>
            <a:r>
              <a:rPr lang="en-GB" sz="2200" dirty="0" smtClean="0"/>
              <a:t>and expert </a:t>
            </a:r>
            <a:r>
              <a:rPr lang="en-GB" sz="2200" dirty="0"/>
              <a:t>witness </a:t>
            </a:r>
            <a:r>
              <a:rPr lang="en-GB" sz="2200" dirty="0" smtClean="0"/>
              <a:t>statements;</a:t>
            </a: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Crime scene exercises </a:t>
            </a:r>
            <a:r>
              <a:rPr lang="en-GB" sz="2200" dirty="0" smtClean="0"/>
              <a:t>and archaeological excavations;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Written, oral &amp; practical </a:t>
            </a:r>
            <a:r>
              <a:rPr lang="en-GB" sz="2200" dirty="0" smtClean="0"/>
              <a:t>examinations;</a:t>
            </a: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 smtClean="0"/>
              <a:t>Research project</a:t>
            </a:r>
            <a:r>
              <a:rPr lang="en-GB" sz="2200" dirty="0"/>
              <a:t> </a:t>
            </a:r>
            <a:r>
              <a:rPr lang="en-GB" sz="2200" dirty="0" smtClean="0"/>
              <a:t>of 20,000 </a:t>
            </a:r>
            <a:r>
              <a:rPr lang="en-GB" sz="2200" dirty="0"/>
              <a:t>word </a:t>
            </a:r>
            <a:r>
              <a:rPr lang="en-GB" sz="2200" dirty="0" smtClean="0"/>
              <a:t>thesis or </a:t>
            </a:r>
            <a:r>
              <a:rPr lang="en-GB" sz="2200" dirty="0"/>
              <a:t>shorter </a:t>
            </a:r>
            <a:r>
              <a:rPr lang="en-GB" sz="2200" dirty="0" smtClean="0"/>
              <a:t>paper;</a:t>
            </a: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Oral </a:t>
            </a:r>
            <a:r>
              <a:rPr lang="en-GB" sz="2200" dirty="0" smtClean="0"/>
              <a:t>examination;</a:t>
            </a:r>
            <a:endParaRPr lang="en-GB" sz="2200" dirty="0"/>
          </a:p>
          <a:p>
            <a:pPr lvl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GB" sz="2200" dirty="0"/>
              <a:t>Continuous </a:t>
            </a:r>
            <a:r>
              <a:rPr lang="en-GB" sz="2200" dirty="0" smtClean="0"/>
              <a:t>assessment.</a:t>
            </a:r>
            <a:endParaRPr lang="en-GB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14526" y="1700808"/>
            <a:ext cx="10963219" cy="5256584"/>
          </a:xfrm>
        </p:spPr>
        <p:txBody>
          <a:bodyPr>
            <a:noAutofit/>
          </a:bodyPr>
          <a:lstStyle/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1600" dirty="0"/>
              <a:t>Blast Mitigation Materials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1600" dirty="0"/>
              <a:t>Study of Human Hair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1600" dirty="0"/>
              <a:t>Small Scale Fragmentation of Cast Iron 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1600" dirty="0"/>
              <a:t>Analysis of Matches Used in Arson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1600" dirty="0"/>
              <a:t>Blood Pattern Analysis on Shoes From </a:t>
            </a:r>
            <a:r>
              <a:rPr lang="en-GB" sz="1600" dirty="0" smtClean="0"/>
              <a:t>Kicking</a:t>
            </a:r>
            <a:endParaRPr lang="en-GB" sz="1600" dirty="0"/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GB" sz="1600" dirty="0"/>
              <a:t>Frequency of </a:t>
            </a:r>
            <a:r>
              <a:rPr lang="en-GB" sz="1600" dirty="0" smtClean="0"/>
              <a:t>Paint </a:t>
            </a:r>
            <a:r>
              <a:rPr lang="en-GB" sz="1600" dirty="0"/>
              <a:t>Fragments on the Clothing 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Isotope ratios for </a:t>
            </a:r>
            <a:r>
              <a:rPr lang="en-US" sz="1600" dirty="0" smtClean="0"/>
              <a:t>IEDs</a:t>
            </a:r>
            <a:endParaRPr lang="en-US" sz="1600" dirty="0"/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 smtClean="0"/>
              <a:t>DNA </a:t>
            </a:r>
            <a:r>
              <a:rPr lang="en-US" sz="1600" dirty="0"/>
              <a:t>preservation in </a:t>
            </a:r>
            <a:r>
              <a:rPr lang="en-US" sz="1600" dirty="0" smtClean="0"/>
              <a:t>heated bone </a:t>
            </a:r>
            <a:r>
              <a:rPr lang="en-US" sz="1600" dirty="0"/>
              <a:t>and bone marrow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effects of different size firearms on skull bones 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Preservation of Rwandan genocide victims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Determining the position of the source of blood stains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Anthropological analysis of skeletal remains 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The application of modern fire investigation techniques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Forensic ballistics investigation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/>
              <a:t>Shotgun safety study</a:t>
            </a:r>
          </a:p>
          <a:p>
            <a:pPr marL="268288" indent="-268288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US" sz="1600" dirty="0"/>
              <a:t>Soft tissue strength under dynamic </a:t>
            </a:r>
            <a:r>
              <a:rPr lang="en-US" sz="1600" dirty="0" smtClean="0"/>
              <a:t>loads.</a:t>
            </a:r>
            <a:endParaRPr lang="en-GB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projects</a:t>
            </a:r>
            <a:endParaRPr lang="en-US" dirty="0"/>
          </a:p>
        </p:txBody>
      </p:sp>
      <p:pic>
        <p:nvPicPr>
          <p:cNvPr id="4" name="Picture 3" descr="IMG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167111" cy="25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1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8152" y="332656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0C40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Forensic Science Society</a:t>
            </a:r>
            <a:r>
              <a:rPr lang="en-GB" altLang="en-US" dirty="0" smtClean="0"/>
              <a:t> accreditation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4504" y="1774279"/>
            <a:ext cx="8604000" cy="44644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All five themes have been formally accredited: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MSc Forensic Archaeology and Anthropology,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MSc Forensic Ballistics,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MSc Forensic Engineering and Science,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MSc Forensic Explosives and Explosion Investigations,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MSc Forensic Investigation,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Accredited by GCHQ: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MSc Digital Forensics.</a:t>
            </a:r>
            <a:endParaRPr lang="en-US" altLang="en-US" dirty="0"/>
          </a:p>
          <a:p>
            <a:pPr lvl="1">
              <a:spcBef>
                <a:spcPct val="50000"/>
              </a:spcBef>
            </a:pPr>
            <a:endParaRPr lang="en-US" altLang="en-US" dirty="0" smtClean="0"/>
          </a:p>
          <a:p>
            <a:pPr>
              <a:spcBef>
                <a:spcPct val="50000"/>
              </a:spcBef>
            </a:pPr>
            <a:endParaRPr lang="en-US" altLang="en-US" dirty="0" smtClean="0"/>
          </a:p>
        </p:txBody>
      </p:sp>
      <p:pic>
        <p:nvPicPr>
          <p:cNvPr id="7" name="Picture 5" descr="Forensic Science Socie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76" y="5517232"/>
            <a:ext cx="2352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025525" y="989013"/>
            <a:ext cx="2057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Social</a:t>
            </a:r>
          </a:p>
          <a:p>
            <a:pPr algn="ctr" eaLnBrk="1" hangingPunct="1"/>
            <a:r>
              <a:rPr lang="en-US" sz="1800" dirty="0"/>
              <a:t>Officers’ Mess</a:t>
            </a:r>
          </a:p>
          <a:p>
            <a:pPr algn="ctr" eaLnBrk="1" hangingPunct="1"/>
            <a:r>
              <a:rPr lang="en-US" sz="1800" dirty="0"/>
              <a:t>Mess Dinners</a:t>
            </a:r>
          </a:p>
          <a:p>
            <a:pPr algn="ctr" eaLnBrk="1" hangingPunct="1"/>
            <a:r>
              <a:rPr lang="en-US" sz="1800" dirty="0"/>
              <a:t>Outings</a:t>
            </a:r>
          </a:p>
          <a:p>
            <a:pPr algn="ctr" eaLnBrk="1" hangingPunct="1"/>
            <a:r>
              <a:rPr lang="en-US" sz="1800" dirty="0"/>
              <a:t>Mess Bar</a:t>
            </a:r>
          </a:p>
          <a:p>
            <a:pPr algn="ctr" eaLnBrk="1" hangingPunct="1"/>
            <a:r>
              <a:rPr lang="en-US" sz="1800" dirty="0"/>
              <a:t>Very cheap rooms</a:t>
            </a:r>
          </a:p>
          <a:p>
            <a:pPr algn="ctr" eaLnBrk="1" hangingPunct="1"/>
            <a:r>
              <a:rPr lang="en-US" sz="1800" dirty="0"/>
              <a:t>Clubs</a:t>
            </a:r>
          </a:p>
          <a:p>
            <a:pPr algn="ctr" eaLnBrk="1" hangingPunct="1"/>
            <a:r>
              <a:rPr lang="en-US" sz="1800" dirty="0"/>
              <a:t>Other events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5957888" y="1128713"/>
            <a:ext cx="1774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Sporting</a:t>
            </a:r>
          </a:p>
          <a:p>
            <a:pPr algn="ctr" eaLnBrk="1" hangingPunct="1"/>
            <a:r>
              <a:rPr lang="en-US" sz="1800" dirty="0"/>
              <a:t>Gym</a:t>
            </a:r>
          </a:p>
          <a:p>
            <a:pPr algn="ctr" eaLnBrk="1" hangingPunct="1"/>
            <a:r>
              <a:rPr lang="en-US" sz="1800" dirty="0"/>
              <a:t>Stables</a:t>
            </a:r>
          </a:p>
          <a:p>
            <a:pPr algn="ctr" eaLnBrk="1" hangingPunct="1"/>
            <a:r>
              <a:rPr lang="en-US" sz="1800" dirty="0"/>
              <a:t>Swimming Pool</a:t>
            </a:r>
          </a:p>
          <a:p>
            <a:pPr algn="ctr" eaLnBrk="1" hangingPunct="1"/>
            <a:r>
              <a:rPr lang="en-US" sz="1800" dirty="0"/>
              <a:t>Golf course</a:t>
            </a:r>
          </a:p>
          <a:p>
            <a:pPr algn="ctr" eaLnBrk="1" hangingPunct="1"/>
            <a:r>
              <a:rPr lang="en-US" sz="1800" dirty="0"/>
              <a:t>Sporting clubs</a:t>
            </a:r>
          </a:p>
          <a:p>
            <a:pPr algn="ctr" eaLnBrk="1" hangingPunct="1"/>
            <a:r>
              <a:rPr lang="en-US" sz="1800" dirty="0"/>
              <a:t>Shooting</a:t>
            </a:r>
          </a:p>
          <a:p>
            <a:pPr algn="ctr" eaLnBrk="1" hangingPunct="1"/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73163" y="4349750"/>
            <a:ext cx="2039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Celebratory</a:t>
            </a:r>
          </a:p>
          <a:p>
            <a:pPr algn="ctr" eaLnBrk="1" hangingPunct="1"/>
            <a:r>
              <a:rPr lang="en-US" sz="1800" dirty="0"/>
              <a:t>Graduation</a:t>
            </a:r>
          </a:p>
          <a:p>
            <a:pPr algn="ctr" eaLnBrk="1" hangingPunct="1"/>
            <a:r>
              <a:rPr lang="en-US" sz="1800" dirty="0"/>
              <a:t>Firework display</a:t>
            </a:r>
          </a:p>
          <a:p>
            <a:pPr algn="ctr" eaLnBrk="1" hangingPunct="1"/>
            <a:r>
              <a:rPr lang="en-US" sz="1800" dirty="0"/>
              <a:t>Red Arrows</a:t>
            </a:r>
          </a:p>
          <a:p>
            <a:pPr algn="ctr" eaLnBrk="1" hangingPunct="1"/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6237288" y="4302125"/>
            <a:ext cx="14954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Working</a:t>
            </a:r>
          </a:p>
          <a:p>
            <a:pPr algn="ctr" eaLnBrk="1" hangingPunct="1"/>
            <a:r>
              <a:rPr lang="en-US" sz="1800" dirty="0"/>
              <a:t>Secure</a:t>
            </a:r>
          </a:p>
          <a:p>
            <a:pPr algn="ctr" eaLnBrk="1" hangingPunct="1"/>
            <a:r>
              <a:rPr lang="en-US" sz="1800" dirty="0"/>
              <a:t>Ranges</a:t>
            </a:r>
          </a:p>
          <a:p>
            <a:pPr algn="ctr" eaLnBrk="1" hangingPunct="1"/>
            <a:r>
              <a:rPr lang="en-US" sz="1800" dirty="0"/>
              <a:t>Armoury</a:t>
            </a:r>
          </a:p>
          <a:p>
            <a:pPr algn="ctr" eaLnBrk="1" hangingPunct="1"/>
            <a:r>
              <a:rPr lang="en-US" sz="1800" dirty="0"/>
              <a:t>Laboratories</a:t>
            </a:r>
          </a:p>
          <a:p>
            <a:pPr algn="ctr" eaLnBrk="1" hangingPunct="1"/>
            <a:r>
              <a:rPr lang="en-US" sz="1800" dirty="0"/>
              <a:t>Libraries</a:t>
            </a:r>
          </a:p>
          <a:p>
            <a:pPr algn="ctr" eaLnBrk="1" hangingPunct="1"/>
            <a:endParaRPr lang="en-US" sz="1800" dirty="0">
              <a:solidFill>
                <a:srgbClr val="808080"/>
              </a:solidFill>
            </a:endParaRPr>
          </a:p>
        </p:txBody>
      </p:sp>
      <p:pic>
        <p:nvPicPr>
          <p:cNvPr id="4098" name="Picture 2" descr="X:\ExecOffice\IMAGES\Photoshoots\Shrivenham March Photoshoot- Fisher Studios\Medium Res 1920x1080 pixels\Fisher Studios_Cranfield University_medium res jpegs_1920x1080 pixels\2966-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4" r="11150" b="2324"/>
          <a:stretch/>
        </p:blipFill>
        <p:spPr bwMode="auto">
          <a:xfrm>
            <a:off x="3228196" y="1749109"/>
            <a:ext cx="2583460" cy="28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000" y="1844823"/>
            <a:ext cx="8604000" cy="44644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400" dirty="0" smtClean="0"/>
              <a:t>No undergraduates,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/>
              <a:t>International student body,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/>
              <a:t>Large and secure site,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/>
              <a:t>Unique Facilities including:</a:t>
            </a:r>
          </a:p>
          <a:p>
            <a:pPr lvl="1">
              <a:spcBef>
                <a:spcPct val="50000"/>
              </a:spcBef>
              <a:defRPr/>
            </a:pPr>
            <a:r>
              <a:rPr lang="en-GB" sz="2400" dirty="0" smtClean="0"/>
              <a:t>Armoury and ranges,</a:t>
            </a:r>
          </a:p>
          <a:p>
            <a:pPr lvl="1">
              <a:spcBef>
                <a:spcPct val="50000"/>
              </a:spcBef>
              <a:defRPr/>
            </a:pPr>
            <a:r>
              <a:rPr lang="en-GB" sz="2400" dirty="0" smtClean="0"/>
              <a:t>Explosives,</a:t>
            </a:r>
          </a:p>
          <a:p>
            <a:pPr lvl="1">
              <a:spcBef>
                <a:spcPct val="50000"/>
              </a:spcBef>
              <a:defRPr/>
            </a:pPr>
            <a:r>
              <a:rPr lang="en-GB" sz="2400" dirty="0" smtClean="0"/>
              <a:t>Experimental burials.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/>
              <a:t>Flexible courses with large module choice</a:t>
            </a:r>
            <a:r>
              <a:rPr lang="en-GB" sz="2400" dirty="0"/>
              <a:t>,</a:t>
            </a:r>
            <a:endParaRPr lang="en-GB" sz="2400" dirty="0" smtClean="0"/>
          </a:p>
          <a:p>
            <a:pPr>
              <a:spcBef>
                <a:spcPct val="50000"/>
              </a:spcBef>
              <a:defRPr/>
            </a:pPr>
            <a:r>
              <a:rPr lang="en-GB" sz="2400" dirty="0" smtClean="0"/>
              <a:t>Operational, research active staff.</a:t>
            </a:r>
            <a:endParaRPr lang="en-GB" sz="2400" dirty="0"/>
          </a:p>
        </p:txBody>
      </p:sp>
      <p:pic>
        <p:nvPicPr>
          <p:cNvPr id="3074" name="Picture 2" descr="X:\CDS\CDSEmbeddedTeam\Print\Literature\Cluster Brochures\Forensics\Short Course Imagery\Forensic Exploitation and 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2227"/>
            <a:ext cx="3174157" cy="21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CDS\CDSEmbeddedTeam\Social Media\Images\FOD 2016\1602-3052_Forensics Open Day_13042016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239872" cy="21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1664" y="1846263"/>
            <a:ext cx="8532949" cy="187220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We have attracted a significant financial investment to build a new forensic laboratory</a:t>
            </a:r>
          </a:p>
          <a:p>
            <a:pPr>
              <a:defRPr/>
            </a:pPr>
            <a:r>
              <a:rPr lang="en-US" dirty="0"/>
              <a:t>Available for research, case work and </a:t>
            </a:r>
            <a:r>
              <a:rPr lang="en-US" dirty="0" smtClean="0"/>
              <a:t>teaching</a:t>
            </a:r>
          </a:p>
          <a:p>
            <a:pPr>
              <a:defRPr/>
            </a:pPr>
            <a:endParaRPr lang="en-US" dirty="0"/>
          </a:p>
          <a:p>
            <a:r>
              <a:rPr lang="en-US" dirty="0"/>
              <a:t>State-of-the-art </a:t>
            </a:r>
            <a:r>
              <a:rPr lang="en-US" dirty="0" smtClean="0"/>
              <a:t>equipment including </a:t>
            </a:r>
            <a:r>
              <a:rPr lang="en-US" dirty="0"/>
              <a:t>a CT scanner,  spectroscopic microscopes </a:t>
            </a:r>
            <a:r>
              <a:rPr lang="en-US" dirty="0" smtClean="0"/>
              <a:t>and interactive viewing.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Our </a:t>
            </a:r>
            <a:r>
              <a:rPr lang="en-US" sz="2000" dirty="0" smtClean="0"/>
              <a:t>analytical </a:t>
            </a:r>
            <a:r>
              <a:rPr lang="en-US" sz="2000" dirty="0"/>
              <a:t>f</a:t>
            </a:r>
            <a:r>
              <a:rPr lang="en-US" sz="2000" dirty="0" smtClean="0"/>
              <a:t>orensic </a:t>
            </a:r>
            <a:r>
              <a:rPr lang="en-US" sz="2000" dirty="0"/>
              <a:t>f</a:t>
            </a:r>
            <a:r>
              <a:rPr lang="en-US" sz="2000" dirty="0" smtClean="0"/>
              <a:t>acility</a:t>
            </a:r>
            <a:endParaRPr lang="en-US" sz="2800" dirty="0"/>
          </a:p>
        </p:txBody>
      </p:sp>
      <p:pic>
        <p:nvPicPr>
          <p:cNvPr id="5" name="Picture 8" descr="DSCF0557_stitch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r="6163"/>
          <a:stretch>
            <a:fillRect/>
          </a:stretch>
        </p:blipFill>
        <p:spPr bwMode="auto">
          <a:xfrm>
            <a:off x="0" y="4205288"/>
            <a:ext cx="9144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Cranfield </a:t>
            </a:r>
            <a:r>
              <a:rPr lang="en-GB" dirty="0"/>
              <a:t>Forensic Institute</a:t>
            </a:r>
          </a:p>
          <a:p>
            <a:pPr marL="0" indent="0">
              <a:buNone/>
            </a:pPr>
            <a:r>
              <a:rPr lang="en-GB" dirty="0"/>
              <a:t>Professor Andrew Shortland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Professor David Lane</a:t>
            </a:r>
          </a:p>
          <a:p>
            <a:pPr marL="0" indent="0">
              <a:buNone/>
            </a:pPr>
            <a:r>
              <a:rPr lang="en-GB" dirty="0"/>
              <a:t>Professor Keith Rogers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Forensic Science &amp; Engineering</a:t>
            </a:r>
          </a:p>
          <a:p>
            <a:pPr marL="0" indent="0">
              <a:buNone/>
            </a:pPr>
            <a:r>
              <a:rPr lang="en-GB" dirty="0"/>
              <a:t>Dr Jon Painter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Forensic Archaeology</a:t>
            </a:r>
          </a:p>
          <a:p>
            <a:pPr marL="0" indent="0">
              <a:buNone/>
            </a:pPr>
            <a:r>
              <a:rPr lang="en-GB" dirty="0"/>
              <a:t>Dr Karl </a:t>
            </a:r>
            <a:r>
              <a:rPr lang="en-GB" dirty="0" smtClean="0"/>
              <a:t>Harrison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Forensic </a:t>
            </a:r>
            <a:r>
              <a:rPr lang="en-GB" dirty="0"/>
              <a:t>Anthropology</a:t>
            </a:r>
          </a:p>
          <a:p>
            <a:pPr marL="0" indent="0">
              <a:buNone/>
            </a:pPr>
            <a:r>
              <a:rPr lang="en-GB" dirty="0"/>
              <a:t>Dr Nick Marquez-Grant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Forensic </a:t>
            </a:r>
            <a:r>
              <a:rPr lang="en-GB" dirty="0"/>
              <a:t>Ballistics</a:t>
            </a:r>
          </a:p>
          <a:p>
            <a:pPr marL="0" indent="0">
              <a:buNone/>
            </a:pPr>
            <a:r>
              <a:rPr lang="en-GB" dirty="0"/>
              <a:t>Dr James Shackel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Forensic Explosions &amp; Explosives</a:t>
            </a:r>
          </a:p>
          <a:p>
            <a:pPr marL="0" indent="0">
              <a:buNone/>
            </a:pPr>
            <a:r>
              <a:rPr lang="en-GB" dirty="0"/>
              <a:t>Steve Johnson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Digital Forensics</a:t>
            </a:r>
          </a:p>
          <a:p>
            <a:pPr marL="0" indent="0">
              <a:buNone/>
            </a:pPr>
            <a:r>
              <a:rPr lang="en-GB" dirty="0"/>
              <a:t>Dr Sarah Morris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Cranfield Defence and Security campus 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10" y="1412875"/>
            <a:ext cx="709839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Cranfield University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0789"/>
            <a:ext cx="8532813" cy="469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27584" y="1412776"/>
            <a:ext cx="8838474" cy="4968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1800" dirty="0"/>
              <a:t>Programmes reflect the strengths and expertise of the staff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Age at time of </a:t>
            </a:r>
            <a:r>
              <a:rPr lang="en-GB" altLang="en-US" sz="1800" dirty="0" smtClean="0"/>
              <a:t>death,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Species discrimination from bone </a:t>
            </a:r>
            <a:r>
              <a:rPr lang="en-GB" altLang="en-US" sz="1800" dirty="0" smtClean="0"/>
              <a:t>fragments,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CO </a:t>
            </a:r>
            <a:r>
              <a:rPr lang="en-GB" altLang="en-US" sz="1800" dirty="0" smtClean="0"/>
              <a:t>threats,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Advanced X-ray </a:t>
            </a:r>
            <a:r>
              <a:rPr lang="en-GB" altLang="en-US" sz="1800" dirty="0" smtClean="0"/>
              <a:t>imaging,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 smtClean="0"/>
              <a:t>Location, excavation and recovery,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DNA recovery from cartridge </a:t>
            </a:r>
            <a:r>
              <a:rPr lang="en-GB" altLang="en-US" sz="1800" dirty="0" smtClean="0"/>
              <a:t>cases,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 smtClean="0"/>
              <a:t>Art fraud and illicit antiquities,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Explosive and drug </a:t>
            </a:r>
            <a:r>
              <a:rPr lang="en-GB" altLang="en-US" sz="1800" dirty="0" smtClean="0"/>
              <a:t>detection,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Pigment </a:t>
            </a:r>
            <a:r>
              <a:rPr lang="en-GB" altLang="en-US" sz="1800" dirty="0" smtClean="0"/>
              <a:t>and paint analysis,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Impact </a:t>
            </a:r>
            <a:r>
              <a:rPr lang="en-GB" altLang="en-US" sz="1800" dirty="0" smtClean="0"/>
              <a:t>and trauma biomechanics,</a:t>
            </a:r>
            <a:endParaRPr lang="en-GB" altLang="en-US" sz="1800" dirty="0"/>
          </a:p>
          <a:p>
            <a:pPr lvl="1">
              <a:lnSpc>
                <a:spcPct val="80000"/>
              </a:lnSpc>
            </a:pPr>
            <a:r>
              <a:rPr lang="en-GB" sz="1800" dirty="0" smtClean="0"/>
              <a:t>OSINT, HUMINT, attack the network,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Digital investigations.</a:t>
            </a: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434902" y="5937076"/>
            <a:ext cx="5865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 dirty="0">
                <a:solidFill>
                  <a:srgbClr val="666666"/>
                </a:solidFill>
              </a:rPr>
              <a:t>For many of the MSc projects, students will become a research team member. </a:t>
            </a:r>
            <a:endParaRPr lang="en-US" altLang="en-US" sz="1200" b="1" dirty="0">
              <a:solidFill>
                <a:srgbClr val="6666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96752"/>
            <a:ext cx="2853308" cy="42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Short Courses </a:t>
            </a:r>
            <a:r>
              <a:rPr lang="en-GB" altLang="en-US" dirty="0" smtClean="0"/>
              <a:t>include:</a:t>
            </a:r>
            <a:endParaRPr lang="en-GB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Conflict </a:t>
            </a:r>
            <a:r>
              <a:rPr lang="en-US" altLang="en-US" dirty="0" smtClean="0"/>
              <a:t>Archaeology.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Forensic Archaeology </a:t>
            </a:r>
            <a:r>
              <a:rPr lang="en-US" altLang="en-US" dirty="0" smtClean="0"/>
              <a:t>and Anthropology.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Counter IED.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Analytical Techniques in Forensic </a:t>
            </a:r>
            <a:r>
              <a:rPr lang="en-US" altLang="en-US" dirty="0" smtClean="0"/>
              <a:t>Science.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Courtroom </a:t>
            </a:r>
            <a:r>
              <a:rPr lang="en-US" altLang="en-US" dirty="0" smtClean="0"/>
              <a:t>Skills.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Engineering Failures and </a:t>
            </a:r>
            <a:r>
              <a:rPr lang="en-US" altLang="en-US" dirty="0" smtClean="0"/>
              <a:t>Accidents.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Fire and Explosion </a:t>
            </a:r>
            <a:r>
              <a:rPr lang="en-US" altLang="en-US" dirty="0" smtClean="0"/>
              <a:t>Investigations.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Firearms </a:t>
            </a:r>
            <a:r>
              <a:rPr lang="en-US" altLang="en-US" dirty="0" smtClean="0"/>
              <a:t>Investigations.</a:t>
            </a:r>
            <a:endParaRPr lang="en-GB" altLang="en-US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Courses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71915" y="1628800"/>
            <a:ext cx="50337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Forensic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modular master’s</a:t>
            </a:r>
          </a:p>
          <a:p>
            <a:pPr algn="ctr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rogramme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GB" dirty="0" smtClean="0"/>
              <a:t>Forensic Computing MSc</a:t>
            </a:r>
            <a:endParaRPr lang="en-GB" dirty="0"/>
          </a:p>
          <a:p>
            <a:pPr lvl="1">
              <a:spcBef>
                <a:spcPct val="30000"/>
              </a:spcBef>
              <a:defRPr/>
            </a:pPr>
            <a:r>
              <a:rPr lang="en-GB" dirty="0"/>
              <a:t>First intake 1998/9</a:t>
            </a:r>
          </a:p>
          <a:p>
            <a:pPr>
              <a:spcBef>
                <a:spcPct val="30000"/>
              </a:spcBef>
              <a:defRPr/>
            </a:pPr>
            <a:r>
              <a:rPr lang="en-GB" dirty="0" smtClean="0"/>
              <a:t>Forensic </a:t>
            </a:r>
            <a:r>
              <a:rPr lang="en-GB" dirty="0"/>
              <a:t>Engineering and </a:t>
            </a:r>
            <a:r>
              <a:rPr lang="en-GB" dirty="0" smtClean="0"/>
              <a:t>Science MSc</a:t>
            </a:r>
            <a:endParaRPr lang="en-GB" dirty="0"/>
          </a:p>
          <a:p>
            <a:pPr lvl="1">
              <a:spcBef>
                <a:spcPct val="30000"/>
              </a:spcBef>
              <a:defRPr/>
            </a:pPr>
            <a:r>
              <a:rPr lang="en-GB" dirty="0"/>
              <a:t>First intake 1998/9</a:t>
            </a:r>
          </a:p>
          <a:p>
            <a:pPr>
              <a:spcBef>
                <a:spcPct val="30000"/>
              </a:spcBef>
              <a:defRPr/>
            </a:pPr>
            <a:r>
              <a:rPr lang="en-GB" dirty="0" smtClean="0"/>
              <a:t>Forensic </a:t>
            </a:r>
            <a:r>
              <a:rPr lang="en-GB" dirty="0"/>
              <a:t>Archaeology and </a:t>
            </a:r>
            <a:r>
              <a:rPr lang="en-GB" dirty="0" smtClean="0"/>
              <a:t>Anthropology MSc</a:t>
            </a:r>
            <a:endParaRPr lang="en-GB" dirty="0"/>
          </a:p>
          <a:p>
            <a:pPr lvl="1">
              <a:spcBef>
                <a:spcPct val="30000"/>
              </a:spcBef>
              <a:defRPr/>
            </a:pPr>
            <a:r>
              <a:rPr lang="en-GB" dirty="0"/>
              <a:t>First intake </a:t>
            </a:r>
            <a:r>
              <a:rPr lang="en-GB" dirty="0" smtClean="0"/>
              <a:t>2006/7.</a:t>
            </a:r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Course </a:t>
            </a:r>
            <a:r>
              <a:rPr lang="en-GB" sz="2000" dirty="0" smtClean="0"/>
              <a:t>history</a:t>
            </a:r>
            <a:endParaRPr lang="en-US" sz="2800" dirty="0"/>
          </a:p>
        </p:txBody>
      </p:sp>
      <p:pic>
        <p:nvPicPr>
          <p:cNvPr id="2051" name="Picture 3" descr="X:\CDS\CDSEmbeddedTeam\Print\Literature\Cluster Brochures\Forensics\Short Course Imagery\Further Forensic Anthropology Ident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501008"/>
            <a:ext cx="4319972" cy="28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05525" y="1556792"/>
            <a:ext cx="8532949" cy="49685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/>
              <a:t>First ran in 2009/10</a:t>
            </a: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 smtClean="0"/>
              <a:t>Science-based </a:t>
            </a:r>
            <a:r>
              <a:rPr lang="en-GB" sz="1800" dirty="0"/>
              <a:t>course</a:t>
            </a: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/>
              <a:t>Ideally suited to those with a  </a:t>
            </a:r>
            <a:r>
              <a:rPr lang="en-GB" sz="1800" dirty="0" smtClean="0"/>
              <a:t>        non-forensic </a:t>
            </a:r>
            <a:r>
              <a:rPr lang="en-GB" sz="1800" dirty="0"/>
              <a:t>first degree</a:t>
            </a:r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/>
              <a:t>Six </a:t>
            </a:r>
            <a:r>
              <a:rPr lang="en-GB" sz="1800" dirty="0" smtClean="0"/>
              <a:t>themes: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 smtClean="0">
                <a:solidFill>
                  <a:srgbClr val="00B050"/>
                </a:solidFill>
              </a:rPr>
              <a:t>Digital Forensics,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>
                <a:solidFill>
                  <a:srgbClr val="00B050"/>
                </a:solidFill>
              </a:rPr>
              <a:t>Forensic Archaeology and </a:t>
            </a:r>
            <a:r>
              <a:rPr lang="en-GB" sz="1800" dirty="0" smtClean="0">
                <a:solidFill>
                  <a:srgbClr val="00B050"/>
                </a:solidFill>
              </a:rPr>
              <a:t>Anthropology,</a:t>
            </a:r>
            <a:endParaRPr lang="en-GB" sz="18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>
                <a:solidFill>
                  <a:srgbClr val="00B050"/>
                </a:solidFill>
              </a:rPr>
              <a:t>Forensic Engineering and </a:t>
            </a:r>
            <a:r>
              <a:rPr lang="en-GB" sz="1800" dirty="0" smtClean="0">
                <a:solidFill>
                  <a:srgbClr val="00B050"/>
                </a:solidFill>
              </a:rPr>
              <a:t>Science,</a:t>
            </a:r>
            <a:endParaRPr lang="en-GB" sz="18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>
                <a:solidFill>
                  <a:srgbClr val="00B050"/>
                </a:solidFill>
              </a:rPr>
              <a:t>Forensic </a:t>
            </a:r>
            <a:r>
              <a:rPr lang="en-GB" sz="1800" dirty="0" smtClean="0">
                <a:solidFill>
                  <a:srgbClr val="00B050"/>
                </a:solidFill>
              </a:rPr>
              <a:t>Ballistics,</a:t>
            </a:r>
            <a:endParaRPr lang="en-GB" sz="18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>
                <a:solidFill>
                  <a:srgbClr val="00B050"/>
                </a:solidFill>
              </a:rPr>
              <a:t>Forensic </a:t>
            </a:r>
            <a:r>
              <a:rPr lang="en-GB" sz="1800" dirty="0" smtClean="0">
                <a:solidFill>
                  <a:srgbClr val="00B050"/>
                </a:solidFill>
              </a:rPr>
              <a:t>Investigation,</a:t>
            </a:r>
            <a:endParaRPr lang="en-GB" sz="18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GB" sz="1800" dirty="0">
                <a:solidFill>
                  <a:srgbClr val="00B050"/>
                </a:solidFill>
              </a:rPr>
              <a:t>Forensic Explosives and Explosion </a:t>
            </a:r>
            <a:r>
              <a:rPr lang="en-GB" sz="1800" dirty="0" smtClean="0">
                <a:solidFill>
                  <a:srgbClr val="00B050"/>
                </a:solidFill>
              </a:rPr>
              <a:t>Investigations.</a:t>
            </a:r>
          </a:p>
          <a:p>
            <a:pPr marL="342900" lvl="1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endParaRPr lang="en-GB" sz="1800" b="1" dirty="0" smtClean="0">
              <a:solidFill>
                <a:srgbClr val="00B050"/>
              </a:solidFill>
            </a:endParaRPr>
          </a:p>
          <a:p>
            <a:pPr marL="342900" lvl="1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r>
              <a:rPr lang="en-GB" sz="1800" b="1" dirty="0" smtClean="0">
                <a:solidFill>
                  <a:srgbClr val="00B050"/>
                </a:solidFill>
              </a:rPr>
              <a:t>Which one are you interested in?</a:t>
            </a:r>
            <a:endParaRPr lang="en-GB" sz="18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modular </a:t>
            </a:r>
            <a:r>
              <a:rPr lang="en-GB" dirty="0"/>
              <a:t>f</a:t>
            </a:r>
            <a:r>
              <a:rPr lang="en-GB" dirty="0" smtClean="0"/>
              <a:t>orensic </a:t>
            </a:r>
            <a:r>
              <a:rPr lang="en-GB" dirty="0"/>
              <a:t>MSc p</a:t>
            </a:r>
            <a:r>
              <a:rPr lang="en-GB" dirty="0" smtClean="0"/>
              <a:t>rogramme</a:t>
            </a:r>
            <a:endParaRPr lang="en-US" dirty="0"/>
          </a:p>
        </p:txBody>
      </p:sp>
      <p:pic>
        <p:nvPicPr>
          <p:cNvPr id="4" name="Picture 4" descr="SOCO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277344" cy="49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05525" y="1412776"/>
            <a:ext cx="10027115" cy="4968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Pre-course </a:t>
            </a:r>
            <a:r>
              <a:rPr lang="en-GB" dirty="0" smtClean="0"/>
              <a:t>reading.</a:t>
            </a:r>
            <a:endParaRPr lang="en-GB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Introductory </a:t>
            </a:r>
            <a:r>
              <a:rPr lang="en-GB" dirty="0" smtClean="0"/>
              <a:t>studies.</a:t>
            </a:r>
            <a:endParaRPr lang="en-GB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Assessed </a:t>
            </a:r>
            <a:r>
              <a:rPr lang="en-GB" dirty="0" smtClean="0"/>
              <a:t>modules are:</a:t>
            </a:r>
            <a:endParaRPr lang="en-GB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mostly 10 </a:t>
            </a:r>
            <a:r>
              <a:rPr lang="en-GB" dirty="0" smtClean="0"/>
              <a:t>credits,</a:t>
            </a:r>
            <a:endParaRPr lang="en-GB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120 </a:t>
            </a:r>
            <a:r>
              <a:rPr lang="en-GB" dirty="0" smtClean="0"/>
              <a:t>credits,</a:t>
            </a:r>
            <a:endParaRPr lang="en-GB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one week (except AT, FCF</a:t>
            </a:r>
            <a:r>
              <a:rPr lang="en-GB" dirty="0" smtClean="0"/>
              <a:t>),</a:t>
            </a:r>
            <a:endParaRPr lang="en-GB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some </a:t>
            </a:r>
            <a:r>
              <a:rPr lang="en-GB" dirty="0" smtClean="0"/>
              <a:t>common,</a:t>
            </a:r>
            <a:endParaRPr lang="en-GB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first set foundation for later role specific </a:t>
            </a:r>
            <a:r>
              <a:rPr lang="en-GB" dirty="0" smtClean="0"/>
              <a:t>modules.</a:t>
            </a:r>
            <a:endParaRPr lang="en-GB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Private </a:t>
            </a:r>
            <a:r>
              <a:rPr lang="en-GB" dirty="0" smtClean="0"/>
              <a:t>study.</a:t>
            </a:r>
            <a:endParaRPr lang="en-GB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Examinations.</a:t>
            </a:r>
            <a:endParaRPr lang="en-GB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Research </a:t>
            </a:r>
            <a:r>
              <a:rPr lang="en-GB" dirty="0" smtClean="0"/>
              <a:t>project.</a:t>
            </a:r>
            <a:endParaRPr lang="en-GB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80 credits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/>
              <a:t>Part-time students up to </a:t>
            </a:r>
            <a:r>
              <a:rPr lang="en-GB" dirty="0" smtClean="0"/>
              <a:t>three years.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64956" y="1340768"/>
            <a:ext cx="3024187" cy="4986337"/>
            <a:chOff x="1680" y="576"/>
            <a:chExt cx="2208" cy="350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80" y="576"/>
              <a:ext cx="2208" cy="4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Introductory studies (1 week)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80" y="1008"/>
              <a:ext cx="2208" cy="1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Assessed modules</a:t>
              </a:r>
            </a:p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Block 1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80" y="2112"/>
              <a:ext cx="2208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Exams… then Christmas break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80" y="2304"/>
              <a:ext cx="2208" cy="10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Assessed modules</a:t>
              </a:r>
            </a:p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Block 2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80" y="3312"/>
              <a:ext cx="2208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Exams… then Easter break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80" y="3504"/>
              <a:ext cx="2208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Research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6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38"/>
            <a:ext cx="529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 Glass talk July 2016 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ademic-Template-4x3-01.potx" id="{50B69C00-9062-4AE7-B672-3E2013F8C66B}" vid="{8508DEAC-8E40-4C48-93E1-BC7D38861B6D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ademic-Template-4x3-01.potx" id="{50B69C00-9062-4AE7-B672-3E2013F8C66B}" vid="{06011745-1D32-4631-96E8-A8678AF558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0" ma:contentTypeDescription="Create a new document." ma:contentTypeScope="" ma:versionID="c2295de274b44689669e8326170633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9D86A-3AF6-48A4-855F-0A95E6AF055E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FBBF282-BF29-49E6-A99B-625B40F85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 Glass talk July 2016 v3.potx</Template>
  <TotalTime>13980</TotalTime>
  <Words>673</Words>
  <Application>Microsoft Office PowerPoint</Application>
  <PresentationFormat>On-screen Show (4:3)</PresentationFormat>
  <Paragraphs>189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Berlin Glass talk July 2016 v3</vt:lpstr>
      <vt:lpstr>No Logo Master</vt:lpstr>
      <vt:lpstr>PowerPoint Presentation</vt:lpstr>
      <vt:lpstr>Cranfield Defence and Security campus </vt:lpstr>
      <vt:lpstr>Cranfield University</vt:lpstr>
      <vt:lpstr>Research</vt:lpstr>
      <vt:lpstr>Educational Courses</vt:lpstr>
      <vt:lpstr>Course history</vt:lpstr>
      <vt:lpstr>A modular forensic MSc programme</vt:lpstr>
      <vt:lpstr>Course structure</vt:lpstr>
      <vt:lpstr>Modules</vt:lpstr>
      <vt:lpstr>Modules</vt:lpstr>
      <vt:lpstr>Assessment</vt:lpstr>
      <vt:lpstr>Research projects</vt:lpstr>
      <vt:lpstr>PowerPoint Presentation</vt:lpstr>
      <vt:lpstr>PowerPoint Presentation</vt:lpstr>
      <vt:lpstr>Highlights</vt:lpstr>
      <vt:lpstr>Our analytical forensic facility</vt:lpstr>
      <vt:lpstr>Key people</vt:lpstr>
      <vt:lpstr>PowerPoint Presentation</vt:lpstr>
    </vt:vector>
  </TitlesOfParts>
  <Company>Cranfield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"%username%"</dc:creator>
  <cp:lastModifiedBy>"%username%"</cp:lastModifiedBy>
  <cp:revision>98</cp:revision>
  <cp:lastPrinted>2014-09-02T09:13:37Z</cp:lastPrinted>
  <dcterms:created xsi:type="dcterms:W3CDTF">2016-07-04T15:44:00Z</dcterms:created>
  <dcterms:modified xsi:type="dcterms:W3CDTF">2018-06-06T08:56:53Z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