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8" r:id="rId4"/>
    <p:sldMasterId id="2147483675" r:id="rId5"/>
    <p:sldMasterId id="2147483692" r:id="rId6"/>
    <p:sldMasterId id="2147483709" r:id="rId7"/>
    <p:sldMasterId id="2147484260" r:id="rId8"/>
    <p:sldMasterId id="2147484322" r:id="rId9"/>
    <p:sldMasterId id="2147484339" r:id="rId10"/>
  </p:sldMasterIdLst>
  <p:notesMasterIdLst>
    <p:notesMasterId r:id="rId25"/>
  </p:notesMasterIdLst>
  <p:sldIdLst>
    <p:sldId id="652" r:id="rId11"/>
    <p:sldId id="317" r:id="rId12"/>
    <p:sldId id="692" r:id="rId13"/>
    <p:sldId id="688" r:id="rId14"/>
    <p:sldId id="691" r:id="rId15"/>
    <p:sldId id="690" r:id="rId16"/>
    <p:sldId id="685" r:id="rId17"/>
    <p:sldId id="675" r:id="rId18"/>
    <p:sldId id="679" r:id="rId19"/>
    <p:sldId id="680" r:id="rId20"/>
    <p:sldId id="678" r:id="rId21"/>
    <p:sldId id="689" r:id="rId22"/>
    <p:sldId id="693" r:id="rId23"/>
    <p:sldId id="6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A100C86-93A5-49EE-B2DE-8FE460EFA612}">
          <p14:sldIdLst>
            <p14:sldId id="652"/>
            <p14:sldId id="317"/>
            <p14:sldId id="692"/>
            <p14:sldId id="688"/>
            <p14:sldId id="691"/>
            <p14:sldId id="690"/>
            <p14:sldId id="685"/>
            <p14:sldId id="675"/>
            <p14:sldId id="679"/>
            <p14:sldId id="680"/>
            <p14:sldId id="678"/>
            <p14:sldId id="689"/>
            <p14:sldId id="693"/>
            <p14:sldId id="6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DE52FD-CAA7-B5DC-CE7B-DCE1151EFF78}" name="Katrina Armstrong" initials="KA" userId="S::Katrina.Armstrong@cranfield.ac.uk::a9b1ffab-03cb-4e98-bcb5-c132d9b2a4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Santos Da Silva" initials="SSDS" lastIdx="18" clrIdx="0">
    <p:extLst>
      <p:ext uri="{19B8F6BF-5375-455C-9EA6-DF929625EA0E}">
        <p15:presenceInfo xmlns:p15="http://schemas.microsoft.com/office/powerpoint/2012/main" userId="S::S.M.Santos-Da-Silva@cranfield.ac.uk::e3783924-78f3-41a7-a537-ccdabb8b1519" providerId="AD"/>
      </p:ext>
    </p:extLst>
  </p:cmAuthor>
  <p:cmAuthor id="2" name="Nicoletta Bargiela" initials="NB" lastIdx="1" clrIdx="1">
    <p:extLst>
      <p:ext uri="{19B8F6BF-5375-455C-9EA6-DF929625EA0E}">
        <p15:presenceInfo xmlns:p15="http://schemas.microsoft.com/office/powerpoint/2012/main" userId="S::nicoletta.bargiela@cranfield.ac.uk::9a731fb1-034f-40cf-9684-13d7abb393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F42"/>
    <a:srgbClr val="0C406D"/>
    <a:srgbClr val="10213B"/>
    <a:srgbClr val="17A3C9"/>
    <a:srgbClr val="081830"/>
    <a:srgbClr val="F2F2F2"/>
    <a:srgbClr val="D3D6D8"/>
    <a:srgbClr val="E6E6E6"/>
    <a:srgbClr val="7F2141"/>
    <a:srgbClr val="112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58" autoAdjust="0"/>
  </p:normalViewPr>
  <p:slideViewPr>
    <p:cSldViewPr snapToGrid="0">
      <p:cViewPr varScale="1">
        <p:scale>
          <a:sx n="50" d="100"/>
          <a:sy n="50" d="100"/>
        </p:scale>
        <p:origin x="19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Durrington" userId="d639fd1d-803e-42d8-86f7-f7c7fb7dcc61" providerId="ADAL" clId="{6BC784FE-C7F6-422E-9651-8D3870722262}"/>
    <pc:docChg chg="modSld">
      <pc:chgData name="Alina Durrington" userId="d639fd1d-803e-42d8-86f7-f7c7fb7dcc61" providerId="ADAL" clId="{6BC784FE-C7F6-422E-9651-8D3870722262}" dt="2025-11-28T14:16:31.115" v="0" actId="207"/>
      <pc:docMkLst>
        <pc:docMk/>
      </pc:docMkLst>
      <pc:sldChg chg="modSp mod">
        <pc:chgData name="Alina Durrington" userId="d639fd1d-803e-42d8-86f7-f7c7fb7dcc61" providerId="ADAL" clId="{6BC784FE-C7F6-422E-9651-8D3870722262}" dt="2025-11-28T14:16:31.115" v="0" actId="207"/>
        <pc:sldMkLst>
          <pc:docMk/>
          <pc:sldMk cId="1165183301" sldId="680"/>
        </pc:sldMkLst>
        <pc:spChg chg="mod">
          <ac:chgData name="Alina Durrington" userId="d639fd1d-803e-42d8-86f7-f7c7fb7dcc61" providerId="ADAL" clId="{6BC784FE-C7F6-422E-9651-8D3870722262}" dt="2025-11-28T14:16:31.115" v="0" actId="207"/>
          <ac:spMkLst>
            <pc:docMk/>
            <pc:sldMk cId="1165183301" sldId="680"/>
            <ac:spMk id="20" creationId="{2A99791A-5B49-BA06-DF95-DB907E4ACB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25F-22D5-4D93-8574-324EF3B2D779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AED1-8E4F-4F7F-9894-862A7B5B3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0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9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9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03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E95D1-D9CB-C114-0BC2-1D15FBCD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689D5-4FEC-0E9A-C3C3-2949042A4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2D75B-A7A2-7436-2726-329B32479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8024-C4C9-9A2E-9D32-739BEA8C8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3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35E1-E73C-04A7-4053-78237FF07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D85DAF-54D3-FD57-11C6-0E32D7C9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40360-D9BE-A44C-2B8D-6E5DFF5D3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1F486-167B-6E26-76CC-CCA56D70D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1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8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Consider rewording the first paragraph</a:t>
            </a:r>
          </a:p>
          <a:p>
            <a:r>
              <a:rPr lang="en-GB"/>
              <a:t>Talk about three way meeting?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4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2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4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AED1-8E4F-4F7F-9894-862A7B5B33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69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80" y="365129"/>
            <a:ext cx="1142140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77" y="2795757"/>
            <a:ext cx="11421411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1830"/>
                </a:solidFill>
              </a:defRPr>
            </a:lvl1pPr>
            <a:lvl2pPr>
              <a:defRPr>
                <a:solidFill>
                  <a:srgbClr val="081830"/>
                </a:solidFill>
              </a:defRPr>
            </a:lvl2pPr>
            <a:lvl3pPr>
              <a:defRPr>
                <a:solidFill>
                  <a:srgbClr val="081830"/>
                </a:solidFill>
              </a:defRPr>
            </a:lvl3pPr>
            <a:lvl4pPr>
              <a:defRPr>
                <a:solidFill>
                  <a:srgbClr val="081830"/>
                </a:solidFill>
              </a:defRPr>
            </a:lvl4pPr>
            <a:lvl5pPr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77" y="1884369"/>
            <a:ext cx="11421411" cy="80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23E87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6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0" y="2795757"/>
            <a:ext cx="9776321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1830"/>
                </a:solidFill>
              </a:defRPr>
            </a:lvl1pPr>
            <a:lvl2pPr>
              <a:defRPr>
                <a:solidFill>
                  <a:srgbClr val="081830"/>
                </a:solidFill>
              </a:defRPr>
            </a:lvl2pPr>
            <a:lvl3pPr>
              <a:defRPr>
                <a:solidFill>
                  <a:srgbClr val="081830"/>
                </a:solidFill>
              </a:defRPr>
            </a:lvl3pPr>
            <a:lvl4pPr>
              <a:defRPr>
                <a:solidFill>
                  <a:srgbClr val="081830"/>
                </a:solidFill>
              </a:defRPr>
            </a:lvl4pPr>
            <a:lvl5pPr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80" y="1884369"/>
            <a:ext cx="9776321" cy="80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820F20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A9816F-B2CA-024D-8E79-F64A592F8E02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E50139"/>
              </a:gs>
              <a:gs pos="55000">
                <a:srgbClr val="820F2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0F92F61-3307-434E-B73F-71CC85FF3EBF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827788-6C5B-BC4F-B665-54254BD201E9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3E9E31-BF25-624D-9668-A447B3267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54A95D-A137-9941-A494-CBE064DBF7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359228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91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59600" y="0"/>
            <a:ext cx="5232400" cy="6858000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96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2469" y="188914"/>
            <a:ext cx="160866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70" y="1517650"/>
            <a:ext cx="3409951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668" y="4076700"/>
            <a:ext cx="441113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811185" y="2505075"/>
            <a:ext cx="637328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200" b="1">
                <a:solidFill>
                  <a:srgbClr val="0C406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www.cranfield.ac.uk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811187" y="3411543"/>
            <a:ext cx="6047316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+44 (0)1234 750111</a:t>
            </a:r>
            <a:endParaRPr lang="en-US" altLang="en-US" sz="2800" b="1">
              <a:solidFill>
                <a:srgbClr val="009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385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6356355"/>
            <a:ext cx="36576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6356355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6356355"/>
            <a:ext cx="36576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28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46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83FD-ABC8-FF4F-93AF-BA81E5577F6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96B-FB29-6749-8214-4CCCE35F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9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62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04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83FD-ABC8-FF4F-93AF-BA81E5577F6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96B-FB29-6749-8214-4CCCE35F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x3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Contacts x3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6694" y="1939926"/>
            <a:ext cx="2896199" cy="17071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4003B4-01B8-954E-8A95-219160DD7D33}"/>
              </a:ext>
            </a:extLst>
          </p:cNvPr>
          <p:cNvCxnSpPr>
            <a:cxnSpLocks/>
          </p:cNvCxnSpPr>
          <p:nvPr userDrawn="1"/>
        </p:nvCxnSpPr>
        <p:spPr>
          <a:xfrm>
            <a:off x="407276" y="3783724"/>
            <a:ext cx="2987565" cy="0"/>
          </a:xfrm>
          <a:prstGeom prst="line">
            <a:avLst/>
          </a:prstGeom>
          <a:ln w="85725">
            <a:solidFill>
              <a:srgbClr val="62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9" y="4535357"/>
            <a:ext cx="3400027" cy="169728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Role</a:t>
            </a:r>
          </a:p>
          <a:p>
            <a:r>
              <a:rPr lang="en-GB" err="1"/>
              <a:t>email@cranfield.ac.uk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FA7589-652B-B546-9D4C-8696AF138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9" y="4014958"/>
            <a:ext cx="3400027" cy="388876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sz="1350" b="1">
                <a:solidFill>
                  <a:srgbClr val="452B56"/>
                </a:solidFill>
              </a:defRPr>
            </a:lvl1pPr>
          </a:lstStyle>
          <a:p>
            <a:r>
              <a:rPr lang="en-GB"/>
              <a:t>Person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464287-F7D6-5748-B9AE-933C3800B710}"/>
              </a:ext>
            </a:extLst>
          </p:cNvPr>
          <p:cNvSpPr/>
          <p:nvPr userDrawn="1"/>
        </p:nvSpPr>
        <p:spPr>
          <a:xfrm>
            <a:off x="407279" y="1921922"/>
            <a:ext cx="2986087" cy="17632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23B842F-C1B4-2D4B-8E63-6EF0D26535BF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08D741-C459-6149-BC51-AABFD6557BC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A924D9-2E50-0F42-80DD-DCB7B0CF680A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0A559D-1409-364A-8FF7-DAD5B86A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993008F-5731-2843-A73A-0E3291D039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B0DE747-17AD-2B4F-B7D9-D4D95281D3F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9546" y="1939926"/>
            <a:ext cx="2901553" cy="17071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9327AC-06A4-E944-9BE2-606B514DFBD7}"/>
              </a:ext>
            </a:extLst>
          </p:cNvPr>
          <p:cNvCxnSpPr>
            <a:cxnSpLocks/>
          </p:cNvCxnSpPr>
          <p:nvPr userDrawn="1"/>
        </p:nvCxnSpPr>
        <p:spPr>
          <a:xfrm>
            <a:off x="3999068" y="3783724"/>
            <a:ext cx="2987565" cy="0"/>
          </a:xfrm>
          <a:prstGeom prst="line">
            <a:avLst/>
          </a:prstGeom>
          <a:ln w="85725">
            <a:solidFill>
              <a:srgbClr val="62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99C00EAA-31D6-284B-ABB6-2A76B2BAE6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99784" y="4535357"/>
            <a:ext cx="3450501" cy="169728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Role</a:t>
            </a:r>
          </a:p>
          <a:p>
            <a:r>
              <a:rPr lang="en-GB" err="1"/>
              <a:t>email@cranfield.ac.uk</a:t>
            </a:r>
            <a:endParaRPr lang="en-GB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F526EDA-3332-7B49-B1BD-717241A9CE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99784" y="4014958"/>
            <a:ext cx="3450501" cy="388876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sz="1350" b="1">
                <a:solidFill>
                  <a:srgbClr val="452B56"/>
                </a:solidFill>
              </a:defRPr>
            </a:lvl1pPr>
          </a:lstStyle>
          <a:p>
            <a:r>
              <a:rPr lang="en-GB"/>
              <a:t>Person Name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1E0010-0BB9-C84D-817D-FE146BD830CF}"/>
              </a:ext>
            </a:extLst>
          </p:cNvPr>
          <p:cNvSpPr/>
          <p:nvPr userDrawn="1"/>
        </p:nvSpPr>
        <p:spPr>
          <a:xfrm>
            <a:off x="3999073" y="1921922"/>
            <a:ext cx="2986087" cy="17632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F4875EE2-450F-C44A-BE67-850C2D8B33A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77299" y="1939932"/>
            <a:ext cx="2911876" cy="170716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8DA027-4F40-DB4A-AC95-98214DD93A44}"/>
              </a:ext>
            </a:extLst>
          </p:cNvPr>
          <p:cNvCxnSpPr>
            <a:cxnSpLocks/>
          </p:cNvCxnSpPr>
          <p:nvPr userDrawn="1"/>
        </p:nvCxnSpPr>
        <p:spPr>
          <a:xfrm>
            <a:off x="7641335" y="3783724"/>
            <a:ext cx="2987565" cy="0"/>
          </a:xfrm>
          <a:prstGeom prst="line">
            <a:avLst/>
          </a:prstGeom>
          <a:ln w="85725">
            <a:solidFill>
              <a:srgbClr val="62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3EFBEDC2-E29B-0441-8E03-B3250185E8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42049" y="4535357"/>
            <a:ext cx="3538571" cy="169728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Role</a:t>
            </a:r>
          </a:p>
          <a:p>
            <a:r>
              <a:rPr lang="en-GB" err="1"/>
              <a:t>email@cranfield.ac.uk</a:t>
            </a:r>
            <a:endParaRPr lang="en-GB"/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57DE17F8-C81C-724F-ADA7-C5A7D1EABE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42049" y="4014958"/>
            <a:ext cx="3538571" cy="388876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sz="1350" b="1">
                <a:solidFill>
                  <a:srgbClr val="452B56"/>
                </a:solidFill>
              </a:defRPr>
            </a:lvl1pPr>
          </a:lstStyle>
          <a:p>
            <a:r>
              <a:rPr lang="en-GB"/>
              <a:t>Person 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FE43B2-BA04-C341-A5DF-CDB58BF73B32}"/>
              </a:ext>
            </a:extLst>
          </p:cNvPr>
          <p:cNvSpPr/>
          <p:nvPr userDrawn="1"/>
        </p:nvSpPr>
        <p:spPr>
          <a:xfrm>
            <a:off x="7641339" y="1921922"/>
            <a:ext cx="2986087" cy="17632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53034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83FD-ABC8-FF4F-93AF-BA81E5577F6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96B-FB29-6749-8214-4CCCE35F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64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59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23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91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6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442AC80-08F2-DB44-92D8-33F5578E8D13}"/>
              </a:ext>
            </a:extLst>
          </p:cNvPr>
          <p:cNvSpPr txBox="1">
            <a:spLocks/>
          </p:cNvSpPr>
          <p:nvPr userDrawn="1"/>
        </p:nvSpPr>
        <p:spPr>
          <a:xfrm>
            <a:off x="232397" y="6373805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"/>
              <a:t>© Cranfield University </a:t>
            </a:r>
            <a:fld id="{9F749477-C6E1-0848-80BB-E9ECD956F19F}" type="datetime6">
              <a:rPr lang="en-GB" sz="600" smtClean="0"/>
              <a:pPr algn="l"/>
              <a:t>November 25</a:t>
            </a:fld>
            <a:endParaRPr lang="en-US" sz="6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1FD123C-0433-4DCB-9345-994DFD770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40635" y="-27292"/>
            <a:ext cx="6351366" cy="6920079"/>
          </a:xfrm>
          <a:custGeom>
            <a:avLst/>
            <a:gdLst>
              <a:gd name="connsiteX0" fmla="*/ 0 w 6921498"/>
              <a:gd name="connsiteY0" fmla="*/ 0 h 3564640"/>
              <a:gd name="connsiteX1" fmla="*/ 5139178 w 6921498"/>
              <a:gd name="connsiteY1" fmla="*/ 0 h 3564640"/>
              <a:gd name="connsiteX2" fmla="*/ 6921498 w 6921498"/>
              <a:gd name="connsiteY2" fmla="*/ 1782320 h 3564640"/>
              <a:gd name="connsiteX3" fmla="*/ 6921498 w 6921498"/>
              <a:gd name="connsiteY3" fmla="*/ 3564640 h 3564640"/>
              <a:gd name="connsiteX4" fmla="*/ 0 w 6921498"/>
              <a:gd name="connsiteY4" fmla="*/ 3564640 h 3564640"/>
              <a:gd name="connsiteX5" fmla="*/ 0 w 6921498"/>
              <a:gd name="connsiteY5" fmla="*/ 0 h 3564640"/>
              <a:gd name="connsiteX0" fmla="*/ 0 w 6921498"/>
              <a:gd name="connsiteY0" fmla="*/ 2782956 h 6347596"/>
              <a:gd name="connsiteX1" fmla="*/ 6898405 w 6921498"/>
              <a:gd name="connsiteY1" fmla="*/ 0 h 6347596"/>
              <a:gd name="connsiteX2" fmla="*/ 6921498 w 6921498"/>
              <a:gd name="connsiteY2" fmla="*/ 4565276 h 6347596"/>
              <a:gd name="connsiteX3" fmla="*/ 6921498 w 6921498"/>
              <a:gd name="connsiteY3" fmla="*/ 6347596 h 6347596"/>
              <a:gd name="connsiteX4" fmla="*/ 0 w 6921498"/>
              <a:gd name="connsiteY4" fmla="*/ 6347596 h 6347596"/>
              <a:gd name="connsiteX5" fmla="*/ 0 w 6921498"/>
              <a:gd name="connsiteY5" fmla="*/ 2782956 h 6347596"/>
              <a:gd name="connsiteX0" fmla="*/ 0 w 6935275"/>
              <a:gd name="connsiteY0" fmla="*/ 2828953 h 6393593"/>
              <a:gd name="connsiteX1" fmla="*/ 6935275 w 6935275"/>
              <a:gd name="connsiteY1" fmla="*/ 0 h 6393593"/>
              <a:gd name="connsiteX2" fmla="*/ 6921498 w 6935275"/>
              <a:gd name="connsiteY2" fmla="*/ 4611273 h 6393593"/>
              <a:gd name="connsiteX3" fmla="*/ 6921498 w 6935275"/>
              <a:gd name="connsiteY3" fmla="*/ 6393593 h 6393593"/>
              <a:gd name="connsiteX4" fmla="*/ 0 w 6935275"/>
              <a:gd name="connsiteY4" fmla="*/ 6393593 h 6393593"/>
              <a:gd name="connsiteX5" fmla="*/ 0 w 6935275"/>
              <a:gd name="connsiteY5" fmla="*/ 2828953 h 6393593"/>
              <a:gd name="connsiteX0" fmla="*/ 995461 w 6935275"/>
              <a:gd name="connsiteY0" fmla="*/ 32331 h 6393593"/>
              <a:gd name="connsiteX1" fmla="*/ 6935275 w 6935275"/>
              <a:gd name="connsiteY1" fmla="*/ 0 h 6393593"/>
              <a:gd name="connsiteX2" fmla="*/ 6921498 w 6935275"/>
              <a:gd name="connsiteY2" fmla="*/ 4611273 h 6393593"/>
              <a:gd name="connsiteX3" fmla="*/ 6921498 w 6935275"/>
              <a:gd name="connsiteY3" fmla="*/ 6393593 h 6393593"/>
              <a:gd name="connsiteX4" fmla="*/ 0 w 6935275"/>
              <a:gd name="connsiteY4" fmla="*/ 6393593 h 6393593"/>
              <a:gd name="connsiteX5" fmla="*/ 995461 w 6935275"/>
              <a:gd name="connsiteY5" fmla="*/ 32331 h 6393593"/>
              <a:gd name="connsiteX0" fmla="*/ 0 w 5939814"/>
              <a:gd name="connsiteY0" fmla="*/ 32331 h 6393593"/>
              <a:gd name="connsiteX1" fmla="*/ 5939814 w 5939814"/>
              <a:gd name="connsiteY1" fmla="*/ 0 h 6393593"/>
              <a:gd name="connsiteX2" fmla="*/ 5926037 w 5939814"/>
              <a:gd name="connsiteY2" fmla="*/ 4611273 h 6393593"/>
              <a:gd name="connsiteX3" fmla="*/ 5926037 w 5939814"/>
              <a:gd name="connsiteY3" fmla="*/ 6393593 h 6393593"/>
              <a:gd name="connsiteX4" fmla="*/ 2608477 w 5939814"/>
              <a:gd name="connsiteY4" fmla="*/ 6375193 h 6393593"/>
              <a:gd name="connsiteX5" fmla="*/ 0 w 5939814"/>
              <a:gd name="connsiteY5" fmla="*/ 32331 h 6393593"/>
              <a:gd name="connsiteX0" fmla="*/ 0 w 5939814"/>
              <a:gd name="connsiteY0" fmla="*/ 32331 h 6411992"/>
              <a:gd name="connsiteX1" fmla="*/ 5939814 w 5939814"/>
              <a:gd name="connsiteY1" fmla="*/ 0 h 6411992"/>
              <a:gd name="connsiteX2" fmla="*/ 5926037 w 5939814"/>
              <a:gd name="connsiteY2" fmla="*/ 4611273 h 6411992"/>
              <a:gd name="connsiteX3" fmla="*/ 5926037 w 5939814"/>
              <a:gd name="connsiteY3" fmla="*/ 6393593 h 6411992"/>
              <a:gd name="connsiteX4" fmla="*/ 2626911 w 5939814"/>
              <a:gd name="connsiteY4" fmla="*/ 6411992 h 6411992"/>
              <a:gd name="connsiteX5" fmla="*/ 0 w 5939814"/>
              <a:gd name="connsiteY5" fmla="*/ 32331 h 6411992"/>
              <a:gd name="connsiteX0" fmla="*/ 0 w 5939814"/>
              <a:gd name="connsiteY0" fmla="*/ 0 h 6379661"/>
              <a:gd name="connsiteX1" fmla="*/ 5939814 w 5939814"/>
              <a:gd name="connsiteY1" fmla="*/ 13666 h 6379661"/>
              <a:gd name="connsiteX2" fmla="*/ 5926037 w 5939814"/>
              <a:gd name="connsiteY2" fmla="*/ 4578942 h 6379661"/>
              <a:gd name="connsiteX3" fmla="*/ 5926037 w 5939814"/>
              <a:gd name="connsiteY3" fmla="*/ 6361262 h 6379661"/>
              <a:gd name="connsiteX4" fmla="*/ 2626911 w 5939814"/>
              <a:gd name="connsiteY4" fmla="*/ 6379661 h 6379661"/>
              <a:gd name="connsiteX5" fmla="*/ 0 w 5939814"/>
              <a:gd name="connsiteY5" fmla="*/ 0 h 6379661"/>
              <a:gd name="connsiteX0" fmla="*/ 0 w 5921380"/>
              <a:gd name="connsiteY0" fmla="*/ 0 h 6388860"/>
              <a:gd name="connsiteX1" fmla="*/ 5921380 w 5921380"/>
              <a:gd name="connsiteY1" fmla="*/ 22865 h 6388860"/>
              <a:gd name="connsiteX2" fmla="*/ 5907603 w 5921380"/>
              <a:gd name="connsiteY2" fmla="*/ 4588141 h 6388860"/>
              <a:gd name="connsiteX3" fmla="*/ 5907603 w 5921380"/>
              <a:gd name="connsiteY3" fmla="*/ 6370461 h 6388860"/>
              <a:gd name="connsiteX4" fmla="*/ 2608477 w 5921380"/>
              <a:gd name="connsiteY4" fmla="*/ 6388860 h 6388860"/>
              <a:gd name="connsiteX5" fmla="*/ 0 w 5921380"/>
              <a:gd name="connsiteY5" fmla="*/ 0 h 6388860"/>
              <a:gd name="connsiteX0" fmla="*/ 0 w 5902946"/>
              <a:gd name="connsiteY0" fmla="*/ 0 h 6370461"/>
              <a:gd name="connsiteX1" fmla="*/ 5902946 w 5902946"/>
              <a:gd name="connsiteY1" fmla="*/ 4466 h 6370461"/>
              <a:gd name="connsiteX2" fmla="*/ 5889169 w 5902946"/>
              <a:gd name="connsiteY2" fmla="*/ 4569742 h 6370461"/>
              <a:gd name="connsiteX3" fmla="*/ 5889169 w 5902946"/>
              <a:gd name="connsiteY3" fmla="*/ 6352062 h 6370461"/>
              <a:gd name="connsiteX4" fmla="*/ 2590043 w 5902946"/>
              <a:gd name="connsiteY4" fmla="*/ 6370461 h 6370461"/>
              <a:gd name="connsiteX5" fmla="*/ 0 w 5902946"/>
              <a:gd name="connsiteY5" fmla="*/ 0 h 6370461"/>
              <a:gd name="connsiteX0" fmla="*/ 0 w 5902946"/>
              <a:gd name="connsiteY0" fmla="*/ 0 h 6370461"/>
              <a:gd name="connsiteX1" fmla="*/ 5902946 w 5902946"/>
              <a:gd name="connsiteY1" fmla="*/ 4466 h 6370461"/>
              <a:gd name="connsiteX2" fmla="*/ 5889169 w 5902946"/>
              <a:gd name="connsiteY2" fmla="*/ 4569742 h 6370461"/>
              <a:gd name="connsiteX3" fmla="*/ 5898386 w 5902946"/>
              <a:gd name="connsiteY3" fmla="*/ 6342863 h 6370461"/>
              <a:gd name="connsiteX4" fmla="*/ 2590043 w 5902946"/>
              <a:gd name="connsiteY4" fmla="*/ 6370461 h 6370461"/>
              <a:gd name="connsiteX5" fmla="*/ 0 w 5902946"/>
              <a:gd name="connsiteY5" fmla="*/ 0 h 6370461"/>
              <a:gd name="connsiteX0" fmla="*/ 0 w 5912164"/>
              <a:gd name="connsiteY0" fmla="*/ 0 h 6370461"/>
              <a:gd name="connsiteX1" fmla="*/ 5912164 w 5912164"/>
              <a:gd name="connsiteY1" fmla="*/ 4466 h 6370461"/>
              <a:gd name="connsiteX2" fmla="*/ 5889169 w 5912164"/>
              <a:gd name="connsiteY2" fmla="*/ 4569742 h 6370461"/>
              <a:gd name="connsiteX3" fmla="*/ 5898386 w 5912164"/>
              <a:gd name="connsiteY3" fmla="*/ 6342863 h 6370461"/>
              <a:gd name="connsiteX4" fmla="*/ 2590043 w 5912164"/>
              <a:gd name="connsiteY4" fmla="*/ 6370461 h 6370461"/>
              <a:gd name="connsiteX5" fmla="*/ 0 w 5912164"/>
              <a:gd name="connsiteY5" fmla="*/ 0 h 6370461"/>
              <a:gd name="connsiteX0" fmla="*/ 0 w 5912164"/>
              <a:gd name="connsiteY0" fmla="*/ 0 h 6370461"/>
              <a:gd name="connsiteX1" fmla="*/ 5912164 w 5912164"/>
              <a:gd name="connsiteY1" fmla="*/ 4466 h 6370461"/>
              <a:gd name="connsiteX2" fmla="*/ 5889169 w 5912164"/>
              <a:gd name="connsiteY2" fmla="*/ 4569742 h 6370461"/>
              <a:gd name="connsiteX3" fmla="*/ 5898386 w 5912164"/>
              <a:gd name="connsiteY3" fmla="*/ 6342863 h 6370461"/>
              <a:gd name="connsiteX4" fmla="*/ 2590043 w 5912164"/>
              <a:gd name="connsiteY4" fmla="*/ 6370461 h 6370461"/>
              <a:gd name="connsiteX5" fmla="*/ 0 w 5912164"/>
              <a:gd name="connsiteY5" fmla="*/ 0 h 6370461"/>
              <a:gd name="connsiteX0" fmla="*/ 0 w 5898386"/>
              <a:gd name="connsiteY0" fmla="*/ 0 h 6370461"/>
              <a:gd name="connsiteX1" fmla="*/ 5889169 w 5898386"/>
              <a:gd name="connsiteY1" fmla="*/ 4569742 h 6370461"/>
              <a:gd name="connsiteX2" fmla="*/ 5898386 w 5898386"/>
              <a:gd name="connsiteY2" fmla="*/ 6342863 h 6370461"/>
              <a:gd name="connsiteX3" fmla="*/ 2590043 w 5898386"/>
              <a:gd name="connsiteY3" fmla="*/ 6370461 h 6370461"/>
              <a:gd name="connsiteX4" fmla="*/ 0 w 5898386"/>
              <a:gd name="connsiteY4" fmla="*/ 0 h 6370461"/>
              <a:gd name="connsiteX0" fmla="*/ 0 w 5899272"/>
              <a:gd name="connsiteY0" fmla="*/ 0 h 6370461"/>
              <a:gd name="connsiteX1" fmla="*/ 5898386 w 5899272"/>
              <a:gd name="connsiteY1" fmla="*/ 6833 h 6370461"/>
              <a:gd name="connsiteX2" fmla="*/ 5898386 w 5899272"/>
              <a:gd name="connsiteY2" fmla="*/ 6342863 h 6370461"/>
              <a:gd name="connsiteX3" fmla="*/ 2590043 w 5899272"/>
              <a:gd name="connsiteY3" fmla="*/ 6370461 h 6370461"/>
              <a:gd name="connsiteX4" fmla="*/ 0 w 5899272"/>
              <a:gd name="connsiteY4" fmla="*/ 0 h 6370461"/>
              <a:gd name="connsiteX0" fmla="*/ 0 w 5890055"/>
              <a:gd name="connsiteY0" fmla="*/ 20352 h 6363628"/>
              <a:gd name="connsiteX1" fmla="*/ 5889169 w 5890055"/>
              <a:gd name="connsiteY1" fmla="*/ 0 h 6363628"/>
              <a:gd name="connsiteX2" fmla="*/ 5889169 w 5890055"/>
              <a:gd name="connsiteY2" fmla="*/ 6336030 h 6363628"/>
              <a:gd name="connsiteX3" fmla="*/ 2580826 w 5890055"/>
              <a:gd name="connsiteY3" fmla="*/ 6363628 h 6363628"/>
              <a:gd name="connsiteX4" fmla="*/ 0 w 5890055"/>
              <a:gd name="connsiteY4" fmla="*/ 20352 h 6363628"/>
              <a:gd name="connsiteX0" fmla="*/ 0 w 5890055"/>
              <a:gd name="connsiteY0" fmla="*/ 2229 h 6345505"/>
              <a:gd name="connsiteX1" fmla="*/ 5889169 w 5890055"/>
              <a:gd name="connsiteY1" fmla="*/ 0 h 6345505"/>
              <a:gd name="connsiteX2" fmla="*/ 5889169 w 5890055"/>
              <a:gd name="connsiteY2" fmla="*/ 6317907 h 6345505"/>
              <a:gd name="connsiteX3" fmla="*/ 2580826 w 5890055"/>
              <a:gd name="connsiteY3" fmla="*/ 6345505 h 6345505"/>
              <a:gd name="connsiteX4" fmla="*/ 0 w 5890055"/>
              <a:gd name="connsiteY4" fmla="*/ 2229 h 6345505"/>
              <a:gd name="connsiteX0" fmla="*/ 0 w 5890055"/>
              <a:gd name="connsiteY0" fmla="*/ 11291 h 6345505"/>
              <a:gd name="connsiteX1" fmla="*/ 5889169 w 5890055"/>
              <a:gd name="connsiteY1" fmla="*/ 0 h 6345505"/>
              <a:gd name="connsiteX2" fmla="*/ 5889169 w 5890055"/>
              <a:gd name="connsiteY2" fmla="*/ 6317907 h 6345505"/>
              <a:gd name="connsiteX3" fmla="*/ 2580826 w 5890055"/>
              <a:gd name="connsiteY3" fmla="*/ 6345505 h 6345505"/>
              <a:gd name="connsiteX4" fmla="*/ 0 w 5890055"/>
              <a:gd name="connsiteY4" fmla="*/ 11291 h 6345505"/>
              <a:gd name="connsiteX0" fmla="*/ 0 w 5890055"/>
              <a:gd name="connsiteY0" fmla="*/ 2229 h 6336443"/>
              <a:gd name="connsiteX1" fmla="*/ 5889169 w 5890055"/>
              <a:gd name="connsiteY1" fmla="*/ 0 h 6336443"/>
              <a:gd name="connsiteX2" fmla="*/ 5889169 w 5890055"/>
              <a:gd name="connsiteY2" fmla="*/ 6308845 h 6336443"/>
              <a:gd name="connsiteX3" fmla="*/ 2580826 w 5890055"/>
              <a:gd name="connsiteY3" fmla="*/ 6336443 h 6336443"/>
              <a:gd name="connsiteX4" fmla="*/ 0 w 5890055"/>
              <a:gd name="connsiteY4" fmla="*/ 2229 h 6336443"/>
              <a:gd name="connsiteX0" fmla="*/ 0 w 5890055"/>
              <a:gd name="connsiteY0" fmla="*/ 2229 h 6327381"/>
              <a:gd name="connsiteX1" fmla="*/ 5889169 w 5890055"/>
              <a:gd name="connsiteY1" fmla="*/ 0 h 6327381"/>
              <a:gd name="connsiteX2" fmla="*/ 5889169 w 5890055"/>
              <a:gd name="connsiteY2" fmla="*/ 6308845 h 6327381"/>
              <a:gd name="connsiteX3" fmla="*/ 2590043 w 5890055"/>
              <a:gd name="connsiteY3" fmla="*/ 6327381 h 6327381"/>
              <a:gd name="connsiteX4" fmla="*/ 0 w 5890055"/>
              <a:gd name="connsiteY4" fmla="*/ 2229 h 6327381"/>
              <a:gd name="connsiteX0" fmla="*/ 0 w 5890055"/>
              <a:gd name="connsiteY0" fmla="*/ 2229 h 6308845"/>
              <a:gd name="connsiteX1" fmla="*/ 5889169 w 5890055"/>
              <a:gd name="connsiteY1" fmla="*/ 0 h 6308845"/>
              <a:gd name="connsiteX2" fmla="*/ 5889169 w 5890055"/>
              <a:gd name="connsiteY2" fmla="*/ 6308845 h 6308845"/>
              <a:gd name="connsiteX3" fmla="*/ 2580826 w 5890055"/>
              <a:gd name="connsiteY3" fmla="*/ 6300196 h 6308845"/>
              <a:gd name="connsiteX4" fmla="*/ 0 w 5890055"/>
              <a:gd name="connsiteY4" fmla="*/ 2229 h 6308845"/>
              <a:gd name="connsiteX0" fmla="*/ 0 w 5890055"/>
              <a:gd name="connsiteY0" fmla="*/ 2229 h 6327381"/>
              <a:gd name="connsiteX1" fmla="*/ 5889169 w 5890055"/>
              <a:gd name="connsiteY1" fmla="*/ 0 h 6327381"/>
              <a:gd name="connsiteX2" fmla="*/ 5889169 w 5890055"/>
              <a:gd name="connsiteY2" fmla="*/ 6308845 h 6327381"/>
              <a:gd name="connsiteX3" fmla="*/ 2599260 w 5890055"/>
              <a:gd name="connsiteY3" fmla="*/ 6327381 h 6327381"/>
              <a:gd name="connsiteX4" fmla="*/ 0 w 5890055"/>
              <a:gd name="connsiteY4" fmla="*/ 2229 h 6327381"/>
              <a:gd name="connsiteX0" fmla="*/ 0 w 5890055"/>
              <a:gd name="connsiteY0" fmla="*/ 2229 h 6309258"/>
              <a:gd name="connsiteX1" fmla="*/ 5889169 w 5890055"/>
              <a:gd name="connsiteY1" fmla="*/ 0 h 6309258"/>
              <a:gd name="connsiteX2" fmla="*/ 5889169 w 5890055"/>
              <a:gd name="connsiteY2" fmla="*/ 6308845 h 6309258"/>
              <a:gd name="connsiteX3" fmla="*/ 2599260 w 5890055"/>
              <a:gd name="connsiteY3" fmla="*/ 6309258 h 6309258"/>
              <a:gd name="connsiteX4" fmla="*/ 0 w 5890055"/>
              <a:gd name="connsiteY4" fmla="*/ 2229 h 630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055" h="6309258">
                <a:moveTo>
                  <a:pt x="0" y="2229"/>
                </a:moveTo>
                <a:lnTo>
                  <a:pt x="5889169" y="0"/>
                </a:lnTo>
                <a:cubicBezTo>
                  <a:pt x="5892241" y="591040"/>
                  <a:pt x="5886097" y="5717805"/>
                  <a:pt x="5889169" y="6308845"/>
                </a:cubicBezTo>
                <a:lnTo>
                  <a:pt x="2599260" y="6309258"/>
                </a:lnTo>
                <a:lnTo>
                  <a:pt x="0" y="22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5C6FE14-118E-4C3D-B7EF-7053900C7FC3}"/>
              </a:ext>
            </a:extLst>
          </p:cNvPr>
          <p:cNvSpPr txBox="1">
            <a:spLocks/>
          </p:cNvSpPr>
          <p:nvPr userDrawn="1"/>
        </p:nvSpPr>
        <p:spPr>
          <a:xfrm>
            <a:off x="232397" y="6373805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"/>
              <a:t>© Cranfield University </a:t>
            </a:r>
            <a:fld id="{9F749477-C6E1-0848-80BB-E9ECD956F19F}" type="datetime6">
              <a:rPr lang="en-GB" sz="600" smtClean="0"/>
              <a:pPr algn="l"/>
              <a:t>November 25</a:t>
            </a:fld>
            <a:endParaRPr lang="en-US" sz="60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C59B15-2E0D-450A-9567-6BF001B6CA40}"/>
              </a:ext>
            </a:extLst>
          </p:cNvPr>
          <p:cNvSpPr/>
          <p:nvPr userDrawn="1"/>
        </p:nvSpPr>
        <p:spPr>
          <a:xfrm>
            <a:off x="1" y="0"/>
            <a:ext cx="8616547" cy="6858000"/>
          </a:xfrm>
          <a:custGeom>
            <a:avLst/>
            <a:gdLst>
              <a:gd name="connsiteX0" fmla="*/ 0 w 8616547"/>
              <a:gd name="connsiteY0" fmla="*/ 0 h 6858000"/>
              <a:gd name="connsiteX1" fmla="*/ 5845736 w 8616547"/>
              <a:gd name="connsiteY1" fmla="*/ 0 h 6858000"/>
              <a:gd name="connsiteX2" fmla="*/ 8616547 w 8616547"/>
              <a:gd name="connsiteY2" fmla="*/ 6858000 h 6858000"/>
              <a:gd name="connsiteX3" fmla="*/ 0 w 8616547"/>
              <a:gd name="connsiteY3" fmla="*/ 6858000 h 6858000"/>
              <a:gd name="connsiteX4" fmla="*/ 0 w 86165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6547" h="6858000">
                <a:moveTo>
                  <a:pt x="0" y="0"/>
                </a:moveTo>
                <a:lnTo>
                  <a:pt x="5845736" y="0"/>
                </a:lnTo>
                <a:lnTo>
                  <a:pt x="86165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06C"/>
              </a:gs>
              <a:gs pos="100000">
                <a:srgbClr val="08183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B62874-B033-4830-A14A-A24395902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667" y="2034771"/>
            <a:ext cx="5757333" cy="4033214"/>
          </a:xfrm>
          <a:prstGeom prst="rect">
            <a:avLst/>
          </a:prstGeom>
        </p:spPr>
        <p:txBody>
          <a:bodyPr/>
          <a:lstStyle>
            <a:lvl1pPr marL="257175" indent="-257175" algn="l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65C01027-A450-4843-80A7-83E25357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1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307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(Pur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7FF15FC-BA01-774B-A80E-4CCDCDC99AA2}"/>
              </a:ext>
            </a:extLst>
          </p:cNvPr>
          <p:cNvSpPr/>
          <p:nvPr userDrawn="1"/>
        </p:nvSpPr>
        <p:spPr>
          <a:xfrm>
            <a:off x="0" y="678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894175 w 12192000"/>
              <a:gd name="connsiteY1" fmla="*/ 0 h 6858000"/>
              <a:gd name="connsiteX2" fmla="*/ 12192000 w 12192000"/>
              <a:gd name="connsiteY2" fmla="*/ 3297825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894175" y="0"/>
                </a:lnTo>
                <a:lnTo>
                  <a:pt x="12192000" y="32978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456569" y="6492876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chemeClr val="bg1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chemeClr val="bg1"/>
                </a:solidFill>
              </a:rPr>
              <a:t>November 25</a:t>
            </a:fld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7"/>
            <a:ext cx="584637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78" y="1939928"/>
            <a:ext cx="6844863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here – add a background image to this slide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575E6AD-14EF-6041-8182-99CC0829B756}"/>
              </a:ext>
            </a:extLst>
          </p:cNvPr>
          <p:cNvSpPr/>
          <p:nvPr userDrawn="1"/>
        </p:nvSpPr>
        <p:spPr>
          <a:xfrm rot="2700000">
            <a:off x="9958428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A0B993C-5B00-4D45-9EC3-EB4C3DE67F55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0947BD-607D-E846-A680-87C3C85905A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85D816-7083-3648-9B18-A857BE36C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5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9206DE-8C20-9E40-BA05-5A7AB97F5E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4675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33517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412776"/>
            <a:ext cx="11377265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1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2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855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Presentation or Chapter Title, Arial Bold 32pt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Presenter’s Name and Title, Arial Bold 22pt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Date, Arial 20pt</a:t>
            </a:r>
            <a:endParaRPr lang="en-US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err="1"/>
              <a:t>www.cranfield.ac.uk</a:t>
            </a:r>
            <a:endParaRPr lang="en-GB" sz="2400" b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x1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Contacts x1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279" y="1939932"/>
            <a:ext cx="3371348" cy="2793433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4003B4-01B8-954E-8A95-219160DD7D3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6959" y="1921927"/>
            <a:ext cx="0" cy="2811437"/>
          </a:xfrm>
          <a:prstGeom prst="line">
            <a:avLst/>
          </a:prstGeom>
          <a:ln w="85725">
            <a:solidFill>
              <a:srgbClr val="62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4271" y="2620365"/>
            <a:ext cx="4626988" cy="2449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81830"/>
                </a:solidFill>
              </a:defRPr>
            </a:lvl1pPr>
          </a:lstStyle>
          <a:p>
            <a:r>
              <a:rPr lang="en-GB"/>
              <a:t>Role</a:t>
            </a:r>
          </a:p>
          <a:p>
            <a:r>
              <a:rPr lang="en-GB" err="1"/>
              <a:t>email@cranfield.ac.uk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FA7589-652B-B546-9D4C-8696AF138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4268" y="1921921"/>
            <a:ext cx="4626992" cy="659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52B56"/>
                </a:solidFill>
              </a:defRPr>
            </a:lvl1pPr>
          </a:lstStyle>
          <a:p>
            <a:r>
              <a:rPr lang="en-GB"/>
              <a:t>Person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464287-F7D6-5748-B9AE-933C3800B710}"/>
              </a:ext>
            </a:extLst>
          </p:cNvPr>
          <p:cNvSpPr/>
          <p:nvPr userDrawn="1"/>
        </p:nvSpPr>
        <p:spPr>
          <a:xfrm>
            <a:off x="407275" y="1921927"/>
            <a:ext cx="3371348" cy="2811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23B842F-C1B4-2D4B-8E63-6EF0D26535BF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08D741-C459-6149-BC51-AABFD6557BC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A924D9-2E50-0F42-80DD-DCB7B0CF680A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0A559D-1409-364A-8FF7-DAD5B86A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BA0EC78-AED4-2741-8971-F5253E65C8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7532026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Sub-header, Arial Bold 22pt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11377264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Slide Title, Arial Bold 28pt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34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Sub-header, Arial Bold 22pt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6696744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Slide Title, Arial Bold 28pt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5264366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Slide Title, Arial Bold 28pt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74124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7366" y="1412776"/>
            <a:ext cx="11377265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1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2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Slide Title, Arial Bold 28pt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0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Slide Title, Arial Bold 28pt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368" y="1412776"/>
            <a:ext cx="11376645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5213744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4"/>
            <a:ext cx="6552728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41050347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7366" y="404664"/>
            <a:ext cx="11377265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1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2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487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368" y="404664"/>
            <a:ext cx="11376645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282024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168632" y="404662"/>
            <a:ext cx="5615381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407368" y="404661"/>
            <a:ext cx="5615381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2789779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0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x1 no photo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Contacts x1 (no photo)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5663" y="3201386"/>
            <a:ext cx="7422164" cy="23783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81830"/>
                </a:solidFill>
              </a:defRPr>
            </a:lvl1pPr>
          </a:lstStyle>
          <a:p>
            <a:r>
              <a:rPr lang="en-GB"/>
              <a:t>Role</a:t>
            </a:r>
          </a:p>
          <a:p>
            <a:r>
              <a:rPr lang="en-GB" err="1"/>
              <a:t>email@cranfield.ac.uk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FA7589-652B-B546-9D4C-8696AF138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5667" y="2432082"/>
            <a:ext cx="7422164" cy="659914"/>
          </a:xfrm>
          <a:prstGeom prst="rect">
            <a:avLst/>
          </a:prstGeo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Person Name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23B842F-C1B4-2D4B-8E63-6EF0D26535BF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08D741-C459-6149-BC51-AABFD6557BC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A924D9-2E50-0F42-80DD-DCB7B0CF680A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0A559D-1409-364A-8FF7-DAD5B86A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B609935-71F5-0F42-ADCE-3FA78960CA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0621979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5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442AC80-08F2-DB44-92D8-33F5578E8D13}"/>
              </a:ext>
            </a:extLst>
          </p:cNvPr>
          <p:cNvSpPr txBox="1">
            <a:spLocks/>
          </p:cNvSpPr>
          <p:nvPr userDrawn="1"/>
        </p:nvSpPr>
        <p:spPr>
          <a:xfrm>
            <a:off x="232397" y="6373809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"/>
              <a:t>© Cranfield University </a:t>
            </a:r>
            <a:fld id="{9F749477-C6E1-0848-80BB-E9ECD956F19F}" type="datetime6">
              <a:rPr lang="en-GB" sz="600" smtClean="0"/>
              <a:pPr algn="l"/>
              <a:t>November 25</a:t>
            </a:fld>
            <a:endParaRPr lang="en-US" sz="60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457D7F6-1C1E-4A12-AF89-FC6B499969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40635" y="-27292"/>
            <a:ext cx="6351366" cy="6920079"/>
          </a:xfrm>
          <a:custGeom>
            <a:avLst/>
            <a:gdLst>
              <a:gd name="connsiteX0" fmla="*/ 0 w 6921498"/>
              <a:gd name="connsiteY0" fmla="*/ 0 h 3564640"/>
              <a:gd name="connsiteX1" fmla="*/ 5139178 w 6921498"/>
              <a:gd name="connsiteY1" fmla="*/ 0 h 3564640"/>
              <a:gd name="connsiteX2" fmla="*/ 6921498 w 6921498"/>
              <a:gd name="connsiteY2" fmla="*/ 1782320 h 3564640"/>
              <a:gd name="connsiteX3" fmla="*/ 6921498 w 6921498"/>
              <a:gd name="connsiteY3" fmla="*/ 3564640 h 3564640"/>
              <a:gd name="connsiteX4" fmla="*/ 0 w 6921498"/>
              <a:gd name="connsiteY4" fmla="*/ 3564640 h 3564640"/>
              <a:gd name="connsiteX5" fmla="*/ 0 w 6921498"/>
              <a:gd name="connsiteY5" fmla="*/ 0 h 3564640"/>
              <a:gd name="connsiteX0" fmla="*/ 0 w 6921498"/>
              <a:gd name="connsiteY0" fmla="*/ 2782956 h 6347596"/>
              <a:gd name="connsiteX1" fmla="*/ 6898405 w 6921498"/>
              <a:gd name="connsiteY1" fmla="*/ 0 h 6347596"/>
              <a:gd name="connsiteX2" fmla="*/ 6921498 w 6921498"/>
              <a:gd name="connsiteY2" fmla="*/ 4565276 h 6347596"/>
              <a:gd name="connsiteX3" fmla="*/ 6921498 w 6921498"/>
              <a:gd name="connsiteY3" fmla="*/ 6347596 h 6347596"/>
              <a:gd name="connsiteX4" fmla="*/ 0 w 6921498"/>
              <a:gd name="connsiteY4" fmla="*/ 6347596 h 6347596"/>
              <a:gd name="connsiteX5" fmla="*/ 0 w 6921498"/>
              <a:gd name="connsiteY5" fmla="*/ 2782956 h 6347596"/>
              <a:gd name="connsiteX0" fmla="*/ 0 w 6935275"/>
              <a:gd name="connsiteY0" fmla="*/ 2828953 h 6393593"/>
              <a:gd name="connsiteX1" fmla="*/ 6935275 w 6935275"/>
              <a:gd name="connsiteY1" fmla="*/ 0 h 6393593"/>
              <a:gd name="connsiteX2" fmla="*/ 6921498 w 6935275"/>
              <a:gd name="connsiteY2" fmla="*/ 4611273 h 6393593"/>
              <a:gd name="connsiteX3" fmla="*/ 6921498 w 6935275"/>
              <a:gd name="connsiteY3" fmla="*/ 6393593 h 6393593"/>
              <a:gd name="connsiteX4" fmla="*/ 0 w 6935275"/>
              <a:gd name="connsiteY4" fmla="*/ 6393593 h 6393593"/>
              <a:gd name="connsiteX5" fmla="*/ 0 w 6935275"/>
              <a:gd name="connsiteY5" fmla="*/ 2828953 h 6393593"/>
              <a:gd name="connsiteX0" fmla="*/ 995461 w 6935275"/>
              <a:gd name="connsiteY0" fmla="*/ 32331 h 6393593"/>
              <a:gd name="connsiteX1" fmla="*/ 6935275 w 6935275"/>
              <a:gd name="connsiteY1" fmla="*/ 0 h 6393593"/>
              <a:gd name="connsiteX2" fmla="*/ 6921498 w 6935275"/>
              <a:gd name="connsiteY2" fmla="*/ 4611273 h 6393593"/>
              <a:gd name="connsiteX3" fmla="*/ 6921498 w 6935275"/>
              <a:gd name="connsiteY3" fmla="*/ 6393593 h 6393593"/>
              <a:gd name="connsiteX4" fmla="*/ 0 w 6935275"/>
              <a:gd name="connsiteY4" fmla="*/ 6393593 h 6393593"/>
              <a:gd name="connsiteX5" fmla="*/ 995461 w 6935275"/>
              <a:gd name="connsiteY5" fmla="*/ 32331 h 6393593"/>
              <a:gd name="connsiteX0" fmla="*/ 0 w 5939814"/>
              <a:gd name="connsiteY0" fmla="*/ 32331 h 6393593"/>
              <a:gd name="connsiteX1" fmla="*/ 5939814 w 5939814"/>
              <a:gd name="connsiteY1" fmla="*/ 0 h 6393593"/>
              <a:gd name="connsiteX2" fmla="*/ 5926037 w 5939814"/>
              <a:gd name="connsiteY2" fmla="*/ 4611273 h 6393593"/>
              <a:gd name="connsiteX3" fmla="*/ 5926037 w 5939814"/>
              <a:gd name="connsiteY3" fmla="*/ 6393593 h 6393593"/>
              <a:gd name="connsiteX4" fmla="*/ 2608477 w 5939814"/>
              <a:gd name="connsiteY4" fmla="*/ 6375193 h 6393593"/>
              <a:gd name="connsiteX5" fmla="*/ 0 w 5939814"/>
              <a:gd name="connsiteY5" fmla="*/ 32331 h 6393593"/>
              <a:gd name="connsiteX0" fmla="*/ 0 w 5939814"/>
              <a:gd name="connsiteY0" fmla="*/ 32331 h 6411992"/>
              <a:gd name="connsiteX1" fmla="*/ 5939814 w 5939814"/>
              <a:gd name="connsiteY1" fmla="*/ 0 h 6411992"/>
              <a:gd name="connsiteX2" fmla="*/ 5926037 w 5939814"/>
              <a:gd name="connsiteY2" fmla="*/ 4611273 h 6411992"/>
              <a:gd name="connsiteX3" fmla="*/ 5926037 w 5939814"/>
              <a:gd name="connsiteY3" fmla="*/ 6393593 h 6411992"/>
              <a:gd name="connsiteX4" fmla="*/ 2626911 w 5939814"/>
              <a:gd name="connsiteY4" fmla="*/ 6411992 h 6411992"/>
              <a:gd name="connsiteX5" fmla="*/ 0 w 5939814"/>
              <a:gd name="connsiteY5" fmla="*/ 32331 h 6411992"/>
              <a:gd name="connsiteX0" fmla="*/ 0 w 5939814"/>
              <a:gd name="connsiteY0" fmla="*/ 0 h 6379661"/>
              <a:gd name="connsiteX1" fmla="*/ 5939814 w 5939814"/>
              <a:gd name="connsiteY1" fmla="*/ 13666 h 6379661"/>
              <a:gd name="connsiteX2" fmla="*/ 5926037 w 5939814"/>
              <a:gd name="connsiteY2" fmla="*/ 4578942 h 6379661"/>
              <a:gd name="connsiteX3" fmla="*/ 5926037 w 5939814"/>
              <a:gd name="connsiteY3" fmla="*/ 6361262 h 6379661"/>
              <a:gd name="connsiteX4" fmla="*/ 2626911 w 5939814"/>
              <a:gd name="connsiteY4" fmla="*/ 6379661 h 6379661"/>
              <a:gd name="connsiteX5" fmla="*/ 0 w 5939814"/>
              <a:gd name="connsiteY5" fmla="*/ 0 h 6379661"/>
              <a:gd name="connsiteX0" fmla="*/ 0 w 5921380"/>
              <a:gd name="connsiteY0" fmla="*/ 0 h 6388860"/>
              <a:gd name="connsiteX1" fmla="*/ 5921380 w 5921380"/>
              <a:gd name="connsiteY1" fmla="*/ 22865 h 6388860"/>
              <a:gd name="connsiteX2" fmla="*/ 5907603 w 5921380"/>
              <a:gd name="connsiteY2" fmla="*/ 4588141 h 6388860"/>
              <a:gd name="connsiteX3" fmla="*/ 5907603 w 5921380"/>
              <a:gd name="connsiteY3" fmla="*/ 6370461 h 6388860"/>
              <a:gd name="connsiteX4" fmla="*/ 2608477 w 5921380"/>
              <a:gd name="connsiteY4" fmla="*/ 6388860 h 6388860"/>
              <a:gd name="connsiteX5" fmla="*/ 0 w 5921380"/>
              <a:gd name="connsiteY5" fmla="*/ 0 h 6388860"/>
              <a:gd name="connsiteX0" fmla="*/ 0 w 5902946"/>
              <a:gd name="connsiteY0" fmla="*/ 0 h 6370461"/>
              <a:gd name="connsiteX1" fmla="*/ 5902946 w 5902946"/>
              <a:gd name="connsiteY1" fmla="*/ 4466 h 6370461"/>
              <a:gd name="connsiteX2" fmla="*/ 5889169 w 5902946"/>
              <a:gd name="connsiteY2" fmla="*/ 4569742 h 6370461"/>
              <a:gd name="connsiteX3" fmla="*/ 5889169 w 5902946"/>
              <a:gd name="connsiteY3" fmla="*/ 6352062 h 6370461"/>
              <a:gd name="connsiteX4" fmla="*/ 2590043 w 5902946"/>
              <a:gd name="connsiteY4" fmla="*/ 6370461 h 6370461"/>
              <a:gd name="connsiteX5" fmla="*/ 0 w 5902946"/>
              <a:gd name="connsiteY5" fmla="*/ 0 h 6370461"/>
              <a:gd name="connsiteX0" fmla="*/ 0 w 5902946"/>
              <a:gd name="connsiteY0" fmla="*/ 0 h 6370461"/>
              <a:gd name="connsiteX1" fmla="*/ 5902946 w 5902946"/>
              <a:gd name="connsiteY1" fmla="*/ 4466 h 6370461"/>
              <a:gd name="connsiteX2" fmla="*/ 5889169 w 5902946"/>
              <a:gd name="connsiteY2" fmla="*/ 4569742 h 6370461"/>
              <a:gd name="connsiteX3" fmla="*/ 5898386 w 5902946"/>
              <a:gd name="connsiteY3" fmla="*/ 6342863 h 6370461"/>
              <a:gd name="connsiteX4" fmla="*/ 2590043 w 5902946"/>
              <a:gd name="connsiteY4" fmla="*/ 6370461 h 6370461"/>
              <a:gd name="connsiteX5" fmla="*/ 0 w 5902946"/>
              <a:gd name="connsiteY5" fmla="*/ 0 h 6370461"/>
              <a:gd name="connsiteX0" fmla="*/ 0 w 5912164"/>
              <a:gd name="connsiteY0" fmla="*/ 0 h 6370461"/>
              <a:gd name="connsiteX1" fmla="*/ 5912164 w 5912164"/>
              <a:gd name="connsiteY1" fmla="*/ 4466 h 6370461"/>
              <a:gd name="connsiteX2" fmla="*/ 5889169 w 5912164"/>
              <a:gd name="connsiteY2" fmla="*/ 4569742 h 6370461"/>
              <a:gd name="connsiteX3" fmla="*/ 5898386 w 5912164"/>
              <a:gd name="connsiteY3" fmla="*/ 6342863 h 6370461"/>
              <a:gd name="connsiteX4" fmla="*/ 2590043 w 5912164"/>
              <a:gd name="connsiteY4" fmla="*/ 6370461 h 6370461"/>
              <a:gd name="connsiteX5" fmla="*/ 0 w 5912164"/>
              <a:gd name="connsiteY5" fmla="*/ 0 h 6370461"/>
              <a:gd name="connsiteX0" fmla="*/ 0 w 5912164"/>
              <a:gd name="connsiteY0" fmla="*/ 0 h 6370461"/>
              <a:gd name="connsiteX1" fmla="*/ 5912164 w 5912164"/>
              <a:gd name="connsiteY1" fmla="*/ 4466 h 6370461"/>
              <a:gd name="connsiteX2" fmla="*/ 5889169 w 5912164"/>
              <a:gd name="connsiteY2" fmla="*/ 4569742 h 6370461"/>
              <a:gd name="connsiteX3" fmla="*/ 5898386 w 5912164"/>
              <a:gd name="connsiteY3" fmla="*/ 6342863 h 6370461"/>
              <a:gd name="connsiteX4" fmla="*/ 2590043 w 5912164"/>
              <a:gd name="connsiteY4" fmla="*/ 6370461 h 6370461"/>
              <a:gd name="connsiteX5" fmla="*/ 0 w 5912164"/>
              <a:gd name="connsiteY5" fmla="*/ 0 h 6370461"/>
              <a:gd name="connsiteX0" fmla="*/ 0 w 5898386"/>
              <a:gd name="connsiteY0" fmla="*/ 0 h 6370461"/>
              <a:gd name="connsiteX1" fmla="*/ 5889169 w 5898386"/>
              <a:gd name="connsiteY1" fmla="*/ 4569742 h 6370461"/>
              <a:gd name="connsiteX2" fmla="*/ 5898386 w 5898386"/>
              <a:gd name="connsiteY2" fmla="*/ 6342863 h 6370461"/>
              <a:gd name="connsiteX3" fmla="*/ 2590043 w 5898386"/>
              <a:gd name="connsiteY3" fmla="*/ 6370461 h 6370461"/>
              <a:gd name="connsiteX4" fmla="*/ 0 w 5898386"/>
              <a:gd name="connsiteY4" fmla="*/ 0 h 6370461"/>
              <a:gd name="connsiteX0" fmla="*/ 0 w 5899272"/>
              <a:gd name="connsiteY0" fmla="*/ 0 h 6370461"/>
              <a:gd name="connsiteX1" fmla="*/ 5898386 w 5899272"/>
              <a:gd name="connsiteY1" fmla="*/ 6833 h 6370461"/>
              <a:gd name="connsiteX2" fmla="*/ 5898386 w 5899272"/>
              <a:gd name="connsiteY2" fmla="*/ 6342863 h 6370461"/>
              <a:gd name="connsiteX3" fmla="*/ 2590043 w 5899272"/>
              <a:gd name="connsiteY3" fmla="*/ 6370461 h 6370461"/>
              <a:gd name="connsiteX4" fmla="*/ 0 w 5899272"/>
              <a:gd name="connsiteY4" fmla="*/ 0 h 6370461"/>
              <a:gd name="connsiteX0" fmla="*/ 0 w 5890055"/>
              <a:gd name="connsiteY0" fmla="*/ 20352 h 6363628"/>
              <a:gd name="connsiteX1" fmla="*/ 5889169 w 5890055"/>
              <a:gd name="connsiteY1" fmla="*/ 0 h 6363628"/>
              <a:gd name="connsiteX2" fmla="*/ 5889169 w 5890055"/>
              <a:gd name="connsiteY2" fmla="*/ 6336030 h 6363628"/>
              <a:gd name="connsiteX3" fmla="*/ 2580826 w 5890055"/>
              <a:gd name="connsiteY3" fmla="*/ 6363628 h 6363628"/>
              <a:gd name="connsiteX4" fmla="*/ 0 w 5890055"/>
              <a:gd name="connsiteY4" fmla="*/ 20352 h 6363628"/>
              <a:gd name="connsiteX0" fmla="*/ 0 w 5890055"/>
              <a:gd name="connsiteY0" fmla="*/ 2229 h 6345505"/>
              <a:gd name="connsiteX1" fmla="*/ 5889169 w 5890055"/>
              <a:gd name="connsiteY1" fmla="*/ 0 h 6345505"/>
              <a:gd name="connsiteX2" fmla="*/ 5889169 w 5890055"/>
              <a:gd name="connsiteY2" fmla="*/ 6317907 h 6345505"/>
              <a:gd name="connsiteX3" fmla="*/ 2580826 w 5890055"/>
              <a:gd name="connsiteY3" fmla="*/ 6345505 h 6345505"/>
              <a:gd name="connsiteX4" fmla="*/ 0 w 5890055"/>
              <a:gd name="connsiteY4" fmla="*/ 2229 h 6345505"/>
              <a:gd name="connsiteX0" fmla="*/ 0 w 5890055"/>
              <a:gd name="connsiteY0" fmla="*/ 11291 h 6345505"/>
              <a:gd name="connsiteX1" fmla="*/ 5889169 w 5890055"/>
              <a:gd name="connsiteY1" fmla="*/ 0 h 6345505"/>
              <a:gd name="connsiteX2" fmla="*/ 5889169 w 5890055"/>
              <a:gd name="connsiteY2" fmla="*/ 6317907 h 6345505"/>
              <a:gd name="connsiteX3" fmla="*/ 2580826 w 5890055"/>
              <a:gd name="connsiteY3" fmla="*/ 6345505 h 6345505"/>
              <a:gd name="connsiteX4" fmla="*/ 0 w 5890055"/>
              <a:gd name="connsiteY4" fmla="*/ 11291 h 6345505"/>
              <a:gd name="connsiteX0" fmla="*/ 0 w 5890055"/>
              <a:gd name="connsiteY0" fmla="*/ 2229 h 6336443"/>
              <a:gd name="connsiteX1" fmla="*/ 5889169 w 5890055"/>
              <a:gd name="connsiteY1" fmla="*/ 0 h 6336443"/>
              <a:gd name="connsiteX2" fmla="*/ 5889169 w 5890055"/>
              <a:gd name="connsiteY2" fmla="*/ 6308845 h 6336443"/>
              <a:gd name="connsiteX3" fmla="*/ 2580826 w 5890055"/>
              <a:gd name="connsiteY3" fmla="*/ 6336443 h 6336443"/>
              <a:gd name="connsiteX4" fmla="*/ 0 w 5890055"/>
              <a:gd name="connsiteY4" fmla="*/ 2229 h 6336443"/>
              <a:gd name="connsiteX0" fmla="*/ 0 w 5890055"/>
              <a:gd name="connsiteY0" fmla="*/ 2229 h 6327381"/>
              <a:gd name="connsiteX1" fmla="*/ 5889169 w 5890055"/>
              <a:gd name="connsiteY1" fmla="*/ 0 h 6327381"/>
              <a:gd name="connsiteX2" fmla="*/ 5889169 w 5890055"/>
              <a:gd name="connsiteY2" fmla="*/ 6308845 h 6327381"/>
              <a:gd name="connsiteX3" fmla="*/ 2590043 w 5890055"/>
              <a:gd name="connsiteY3" fmla="*/ 6327381 h 6327381"/>
              <a:gd name="connsiteX4" fmla="*/ 0 w 5890055"/>
              <a:gd name="connsiteY4" fmla="*/ 2229 h 6327381"/>
              <a:gd name="connsiteX0" fmla="*/ 0 w 5890055"/>
              <a:gd name="connsiteY0" fmla="*/ 2229 h 6308845"/>
              <a:gd name="connsiteX1" fmla="*/ 5889169 w 5890055"/>
              <a:gd name="connsiteY1" fmla="*/ 0 h 6308845"/>
              <a:gd name="connsiteX2" fmla="*/ 5889169 w 5890055"/>
              <a:gd name="connsiteY2" fmla="*/ 6308845 h 6308845"/>
              <a:gd name="connsiteX3" fmla="*/ 2580826 w 5890055"/>
              <a:gd name="connsiteY3" fmla="*/ 6300196 h 6308845"/>
              <a:gd name="connsiteX4" fmla="*/ 0 w 5890055"/>
              <a:gd name="connsiteY4" fmla="*/ 2229 h 6308845"/>
              <a:gd name="connsiteX0" fmla="*/ 0 w 5890055"/>
              <a:gd name="connsiteY0" fmla="*/ 2229 h 6327381"/>
              <a:gd name="connsiteX1" fmla="*/ 5889169 w 5890055"/>
              <a:gd name="connsiteY1" fmla="*/ 0 h 6327381"/>
              <a:gd name="connsiteX2" fmla="*/ 5889169 w 5890055"/>
              <a:gd name="connsiteY2" fmla="*/ 6308845 h 6327381"/>
              <a:gd name="connsiteX3" fmla="*/ 2599260 w 5890055"/>
              <a:gd name="connsiteY3" fmla="*/ 6327381 h 6327381"/>
              <a:gd name="connsiteX4" fmla="*/ 0 w 5890055"/>
              <a:gd name="connsiteY4" fmla="*/ 2229 h 6327381"/>
              <a:gd name="connsiteX0" fmla="*/ 0 w 5890055"/>
              <a:gd name="connsiteY0" fmla="*/ 2229 h 6309258"/>
              <a:gd name="connsiteX1" fmla="*/ 5889169 w 5890055"/>
              <a:gd name="connsiteY1" fmla="*/ 0 h 6309258"/>
              <a:gd name="connsiteX2" fmla="*/ 5889169 w 5890055"/>
              <a:gd name="connsiteY2" fmla="*/ 6308845 h 6309258"/>
              <a:gd name="connsiteX3" fmla="*/ 2599260 w 5890055"/>
              <a:gd name="connsiteY3" fmla="*/ 6309258 h 6309258"/>
              <a:gd name="connsiteX4" fmla="*/ 0 w 5890055"/>
              <a:gd name="connsiteY4" fmla="*/ 2229 h 630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055" h="6309258">
                <a:moveTo>
                  <a:pt x="0" y="2229"/>
                </a:moveTo>
                <a:lnTo>
                  <a:pt x="5889169" y="0"/>
                </a:lnTo>
                <a:cubicBezTo>
                  <a:pt x="5892241" y="591040"/>
                  <a:pt x="5886097" y="5717805"/>
                  <a:pt x="5889169" y="6308845"/>
                </a:cubicBezTo>
                <a:lnTo>
                  <a:pt x="2599260" y="6309258"/>
                </a:lnTo>
                <a:lnTo>
                  <a:pt x="0" y="22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E7697A-4413-4904-B1C1-6AA87D9AE05F}"/>
              </a:ext>
            </a:extLst>
          </p:cNvPr>
          <p:cNvSpPr txBox="1">
            <a:spLocks/>
          </p:cNvSpPr>
          <p:nvPr userDrawn="1"/>
        </p:nvSpPr>
        <p:spPr>
          <a:xfrm>
            <a:off x="232397" y="6373805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"/>
              <a:t>© Cranfield University </a:t>
            </a:r>
            <a:fld id="{9F749477-C6E1-0848-80BB-E9ECD956F19F}" type="datetime6">
              <a:rPr lang="en-GB" sz="600" smtClean="0"/>
              <a:pPr algn="l"/>
              <a:t>November 25</a:t>
            </a:fld>
            <a:endParaRPr lang="en-US" sz="600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13F362D-7467-46C5-908C-D18D4A85189B}"/>
              </a:ext>
            </a:extLst>
          </p:cNvPr>
          <p:cNvSpPr/>
          <p:nvPr userDrawn="1"/>
        </p:nvSpPr>
        <p:spPr>
          <a:xfrm>
            <a:off x="1" y="0"/>
            <a:ext cx="8616547" cy="6858000"/>
          </a:xfrm>
          <a:custGeom>
            <a:avLst/>
            <a:gdLst>
              <a:gd name="connsiteX0" fmla="*/ 0 w 8616547"/>
              <a:gd name="connsiteY0" fmla="*/ 0 h 6858000"/>
              <a:gd name="connsiteX1" fmla="*/ 5845736 w 8616547"/>
              <a:gd name="connsiteY1" fmla="*/ 0 h 6858000"/>
              <a:gd name="connsiteX2" fmla="*/ 8616547 w 8616547"/>
              <a:gd name="connsiteY2" fmla="*/ 6858000 h 6858000"/>
              <a:gd name="connsiteX3" fmla="*/ 0 w 8616547"/>
              <a:gd name="connsiteY3" fmla="*/ 6858000 h 6858000"/>
              <a:gd name="connsiteX4" fmla="*/ 0 w 86165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6547" h="6858000">
                <a:moveTo>
                  <a:pt x="0" y="0"/>
                </a:moveTo>
                <a:lnTo>
                  <a:pt x="5845736" y="0"/>
                </a:lnTo>
                <a:lnTo>
                  <a:pt x="86165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06C"/>
              </a:gs>
              <a:gs pos="100000">
                <a:srgbClr val="08183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EA8ED6-A782-4A86-8202-751F1D658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667" y="2034771"/>
            <a:ext cx="5757333" cy="4033214"/>
          </a:xfrm>
          <a:prstGeom prst="rect">
            <a:avLst/>
          </a:prstGeom>
        </p:spPr>
        <p:txBody>
          <a:bodyPr/>
          <a:lstStyle>
            <a:lvl1pPr marL="257175" indent="-257175" algn="l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5D65346-C3FC-4094-9D9A-7E2DA9C0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1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Pur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7FF15FC-BA01-774B-A80E-4CCDCDC99AA2}"/>
              </a:ext>
            </a:extLst>
          </p:cNvPr>
          <p:cNvSpPr/>
          <p:nvPr userDrawn="1"/>
        </p:nvSpPr>
        <p:spPr>
          <a:xfrm>
            <a:off x="0" y="678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894175 w 12192000"/>
              <a:gd name="connsiteY1" fmla="*/ 0 h 6858000"/>
              <a:gd name="connsiteX2" fmla="*/ 12192000 w 12192000"/>
              <a:gd name="connsiteY2" fmla="*/ 3297825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894175" y="0"/>
                </a:lnTo>
                <a:lnTo>
                  <a:pt x="12192000" y="32978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456569" y="649288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chemeClr val="bg1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chemeClr val="bg1"/>
                </a:solidFill>
              </a:rPr>
              <a:t>November 25</a:t>
            </a:fld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584637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1939929"/>
            <a:ext cx="6844863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here – add a background image to this slide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575E6AD-14EF-6041-8182-99CC0829B756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A0B993C-5B00-4D45-9EC3-EB4C3DE67F55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0947BD-607D-E846-A680-87C3C85905A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85D816-7083-3648-9B18-A857BE36C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9206DE-8C20-9E40-BA05-5A7AB97F5E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51313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7FF15FC-BA01-774B-A80E-4CCDCDC99AA2}"/>
              </a:ext>
            </a:extLst>
          </p:cNvPr>
          <p:cNvSpPr/>
          <p:nvPr userDrawn="1"/>
        </p:nvSpPr>
        <p:spPr>
          <a:xfrm>
            <a:off x="0" y="678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894175 w 12192000"/>
              <a:gd name="connsiteY1" fmla="*/ 0 h 6858000"/>
              <a:gd name="connsiteX2" fmla="*/ 12192000 w 12192000"/>
              <a:gd name="connsiteY2" fmla="*/ 3297825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894175" y="0"/>
                </a:lnTo>
                <a:lnTo>
                  <a:pt x="12192000" y="32978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3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456569" y="649288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chemeClr val="bg1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chemeClr val="bg1"/>
                </a:solidFill>
              </a:rPr>
              <a:t>November 25</a:t>
            </a:fld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584637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1939929"/>
            <a:ext cx="6844863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here – add a background image to this slide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575E6AD-14EF-6041-8182-99CC0829B756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A0B993C-5B00-4D45-9EC3-EB4C3DE67F55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0947BD-607D-E846-A680-87C3C85905A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85D816-7083-3648-9B18-A857BE36C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9206DE-8C20-9E40-BA05-5A7AB97F5E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70105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7FF15FC-BA01-774B-A80E-4CCDCDC99AA2}"/>
              </a:ext>
            </a:extLst>
          </p:cNvPr>
          <p:cNvSpPr/>
          <p:nvPr userDrawn="1"/>
        </p:nvSpPr>
        <p:spPr>
          <a:xfrm>
            <a:off x="0" y="678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894175 w 12192000"/>
              <a:gd name="connsiteY1" fmla="*/ 0 h 6858000"/>
              <a:gd name="connsiteX2" fmla="*/ 12192000 w 12192000"/>
              <a:gd name="connsiteY2" fmla="*/ 3297825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894175" y="0"/>
                </a:lnTo>
                <a:lnTo>
                  <a:pt x="12192000" y="32978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74981A"/>
              </a:gs>
              <a:gs pos="0">
                <a:srgbClr val="5A771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456569" y="649288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chemeClr val="bg1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chemeClr val="bg1"/>
                </a:solidFill>
              </a:rPr>
              <a:t>November 25</a:t>
            </a:fld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584637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1939929"/>
            <a:ext cx="6844863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here – add a background image to this slide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575E6AD-14EF-6041-8182-99CC0829B756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A0B993C-5B00-4D45-9EC3-EB4C3DE67F55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0947BD-607D-E846-A680-87C3C85905A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85D816-7083-3648-9B18-A857BE36C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9206DE-8C20-9E40-BA05-5A7AB97F5E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44208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Pi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DF32DC6-F852-834B-AF6A-8BBD69ADAB7B}"/>
              </a:ext>
            </a:extLst>
          </p:cNvPr>
          <p:cNvSpPr/>
          <p:nvPr userDrawn="1"/>
        </p:nvSpPr>
        <p:spPr>
          <a:xfrm>
            <a:off x="0" y="678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894175 w 12192000"/>
              <a:gd name="connsiteY1" fmla="*/ 0 h 6858000"/>
              <a:gd name="connsiteX2" fmla="*/ 12192000 w 12192000"/>
              <a:gd name="connsiteY2" fmla="*/ 3297825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894175" y="0"/>
                </a:lnTo>
                <a:lnTo>
                  <a:pt x="12192000" y="32978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11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9255C6-40A9-CD45-9806-D5C3D7968F88}"/>
              </a:ext>
            </a:extLst>
          </p:cNvPr>
          <p:cNvSpPr txBox="1">
            <a:spLocks/>
          </p:cNvSpPr>
          <p:nvPr userDrawn="1"/>
        </p:nvSpPr>
        <p:spPr>
          <a:xfrm>
            <a:off x="9456569" y="649288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chemeClr val="bg1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chemeClr val="bg1"/>
                </a:solidFill>
              </a:rPr>
              <a:t>November 25</a:t>
            </a:fld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68F6639-80CD-D84A-83E5-A4644AEF1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584637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30BED-21E9-0746-BD88-DE28DAE9DB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281" y="1939929"/>
            <a:ext cx="6844863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here – add a background image to this slide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114D0BB-0635-B944-B5F2-E1589560A69D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5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E6C026E-30EF-5143-976D-9A7D972B7A49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473F63-7F3A-CB46-8662-46146C05A83C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E072BB-1DB5-8C43-89E0-76A553D5E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B86EAEDB-CDEE-4A4F-AFD0-A582456A31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99451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FCBFA1-F566-A24B-847B-F7A15FCD58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06813" y="3681412"/>
            <a:ext cx="2115899" cy="2439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to add a headshot.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Quote purple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4" y="2237781"/>
            <a:ext cx="8679461" cy="3883628"/>
          </a:xfrm>
          <a:prstGeom prst="rect">
            <a:avLst/>
          </a:prstGeo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0" scaled="0"/>
          </a:gra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None/>
              <a:defRPr lang="en-GB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238376"/>
            <a:ext cx="407277" cy="3883025"/>
          </a:xfrm>
          <a:prstGeom prst="rect">
            <a:avLst/>
          </a:prstGeom>
          <a:solidFill>
            <a:srgbClr val="623E8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890AA65-4B06-874B-9739-DB04DB376E9C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173CCB1-3800-4C47-BDBC-48AA255090CF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B2F7E7-A19C-0C4D-A85B-CA0C3757043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F9277E-F058-9145-99C2-4C4D3F40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A188442-88BD-F049-ACD9-CAD8BF5FF3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8E2D3-8065-C64F-8F3C-C1BF577C56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9392" y="4583910"/>
            <a:ext cx="8253771" cy="13452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[Title] [First name] [Surname], [Job title], [Company],</a:t>
            </a:r>
          </a:p>
          <a:p>
            <a:pPr lvl="0"/>
            <a:r>
              <a:rPr lang="en-GB"/>
              <a:t>([Course title] [Qualification] [Year of completion])</a:t>
            </a:r>
          </a:p>
        </p:txBody>
      </p:sp>
    </p:spTree>
    <p:extLst>
      <p:ext uri="{BB962C8B-B14F-4D97-AF65-F5344CB8AC3E}">
        <p14:creationId xmlns:p14="http://schemas.microsoft.com/office/powerpoint/2010/main" val="216441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ur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8099535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77" y="2795757"/>
            <a:ext cx="10138803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371CE9-F4A7-514B-960D-C2F3C033750D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40194CE-8F7F-1644-B3BB-FD55176A2F2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73F97-5D0C-EB4F-B0F0-F3BAC51FDD97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A6085-DB6F-D049-AB30-A1C5B52D2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81" y="1823409"/>
            <a:ext cx="9261169" cy="806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623E87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5C13CF6-96F0-2846-976E-6DAF848B71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9911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FCBFA1-F566-A24B-847B-F7A15FCD58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96709" y="3671998"/>
            <a:ext cx="2115899" cy="2439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to add a headshot.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Quote blue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4" y="2237781"/>
            <a:ext cx="8679461" cy="3883628"/>
          </a:xfrm>
          <a:prstGeom prst="rect">
            <a:avLst/>
          </a:prstGeom>
          <a:solidFill>
            <a:srgbClr val="26366F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None/>
              <a:defRPr lang="en-GB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238376"/>
            <a:ext cx="407277" cy="3883025"/>
          </a:xfrm>
          <a:prstGeom prst="rect">
            <a:avLst/>
          </a:prstGeom>
          <a:solidFill>
            <a:srgbClr val="26366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890AA65-4B06-874B-9739-DB04DB376E9C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173CCB1-3800-4C47-BDBC-48AA255090CF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B2F7E7-A19C-0C4D-A85B-CA0C3757043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F9277E-F058-9145-99C2-4C4D3F40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A188442-88BD-F049-ACD9-CAD8BF5FF3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8E2D3-8065-C64F-8F3C-C1BF577C56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9392" y="4583910"/>
            <a:ext cx="8253771" cy="13452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[Title] [First name] [Surname], [Job title], [Company],</a:t>
            </a:r>
          </a:p>
          <a:p>
            <a:pPr lvl="0"/>
            <a:r>
              <a:rPr lang="en-GB"/>
              <a:t>([Course title] [Qualification] [Year of completion])</a:t>
            </a:r>
          </a:p>
        </p:txBody>
      </p:sp>
    </p:spTree>
    <p:extLst>
      <p:ext uri="{BB962C8B-B14F-4D97-AF65-F5344CB8AC3E}">
        <p14:creationId xmlns:p14="http://schemas.microsoft.com/office/powerpoint/2010/main" val="339555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FCBFA1-F566-A24B-847B-F7A15FCD58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96709" y="3681412"/>
            <a:ext cx="2115899" cy="2439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to add a headshot.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Quote green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pPr algn="r">
                <a:lnSpc>
                  <a:spcPct val="100000"/>
                </a:lnSpc>
              </a:p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4" y="2237781"/>
            <a:ext cx="8679461" cy="3883628"/>
          </a:xfrm>
          <a:prstGeom prst="rect">
            <a:avLst/>
          </a:prstGeom>
          <a:solidFill>
            <a:srgbClr val="5A7713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None/>
              <a:defRPr lang="en-GB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238376"/>
            <a:ext cx="407277" cy="3883025"/>
          </a:xfrm>
          <a:prstGeom prst="rect">
            <a:avLst/>
          </a:prstGeom>
          <a:solidFill>
            <a:srgbClr val="5A7713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890AA65-4B06-874B-9739-DB04DB376E9C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173CCB1-3800-4C47-BDBC-48AA255090CF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B2F7E7-A19C-0C4D-A85B-CA0C3757043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F9277E-F058-9145-99C2-4C4D3F40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A188442-88BD-F049-ACD9-CAD8BF5FF3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8E2D3-8065-C64F-8F3C-C1BF577C56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9392" y="4583910"/>
            <a:ext cx="8253771" cy="13452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[Title] [First name] [Surname], [Job title], [Company],</a:t>
            </a:r>
          </a:p>
          <a:p>
            <a:pPr lvl="0"/>
            <a:r>
              <a:rPr lang="en-GB"/>
              <a:t>([Course title] [Qualification] [Year of completion])</a:t>
            </a:r>
          </a:p>
        </p:txBody>
      </p:sp>
    </p:spTree>
    <p:extLst>
      <p:ext uri="{BB962C8B-B14F-4D97-AF65-F5344CB8AC3E}">
        <p14:creationId xmlns:p14="http://schemas.microsoft.com/office/powerpoint/2010/main" val="11005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FCBFA1-F566-A24B-847B-F7A15FCD58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96709" y="3681412"/>
            <a:ext cx="2115899" cy="2439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to add a headshot.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Quote pink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pPr algn="r">
                <a:lnSpc>
                  <a:spcPct val="100000"/>
                </a:lnSpc>
              </a:p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4" y="2237781"/>
            <a:ext cx="8679461" cy="3883628"/>
          </a:xfrm>
          <a:prstGeom prst="rect">
            <a:avLst/>
          </a:prstGeom>
          <a:solidFill>
            <a:srgbClr val="811F42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None/>
              <a:defRPr lang="en-GB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238376"/>
            <a:ext cx="407277" cy="3883025"/>
          </a:xfrm>
          <a:prstGeom prst="rect">
            <a:avLst/>
          </a:prstGeom>
          <a:solidFill>
            <a:srgbClr val="811F42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890AA65-4B06-874B-9739-DB04DB376E9C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4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173CCB1-3800-4C47-BDBC-48AA255090CF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B2F7E7-A19C-0C4D-A85B-CA0C37570436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F9277E-F058-9145-99C2-4C4D3F40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A188442-88BD-F049-ACD9-CAD8BF5FF3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8E2D3-8065-C64F-8F3C-C1BF577C56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9392" y="4583910"/>
            <a:ext cx="8253771" cy="13452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[Title] [First name] [Surname], [Job title], [Company],</a:t>
            </a:r>
          </a:p>
          <a:p>
            <a:pPr lvl="0"/>
            <a:r>
              <a:rPr lang="en-GB"/>
              <a:t>([Course title] [Qualification] [Year of completion])</a:t>
            </a:r>
          </a:p>
        </p:txBody>
      </p:sp>
    </p:spTree>
    <p:extLst>
      <p:ext uri="{BB962C8B-B14F-4D97-AF65-F5344CB8AC3E}">
        <p14:creationId xmlns:p14="http://schemas.microsoft.com/office/powerpoint/2010/main" val="3131636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x2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Double quote purple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1" y="1818409"/>
            <a:ext cx="9552659" cy="2270414"/>
          </a:xfrm>
          <a:prstGeom prst="rect">
            <a:avLst/>
          </a:prstGeo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0" scaled="0"/>
          </a:gra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819038"/>
            <a:ext cx="407277" cy="2270062"/>
          </a:xfrm>
          <a:prstGeom prst="rect">
            <a:avLst/>
          </a:prstGeom>
          <a:solidFill>
            <a:srgbClr val="623E8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2FD743E-7C72-1B42-829A-5DF06D6715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5741" y="4273268"/>
            <a:ext cx="9552659" cy="2270413"/>
          </a:xfrm>
          <a:prstGeom prst="rect">
            <a:avLst/>
          </a:prstGeo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0" scaled="0"/>
          </a:gra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38F798BD-1CC7-A247-958B-0E090398A2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4273897"/>
            <a:ext cx="407277" cy="2270061"/>
          </a:xfrm>
          <a:prstGeom prst="rect">
            <a:avLst/>
          </a:prstGeom>
          <a:solidFill>
            <a:srgbClr val="623E8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0E72EB-9785-7646-B5BD-B079535A5F80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9973A26-BCB5-B24D-BAE8-44E8D9F360D1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01E0E0-1FEC-4642-972A-2F6DB63A22A0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04A550-6BD2-9A45-BFAD-236A5891F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116755A-CAD1-B143-9C18-7BF53DD480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94713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x2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Double quote green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1" y="1818409"/>
            <a:ext cx="9552659" cy="2270414"/>
          </a:xfrm>
          <a:prstGeom prst="rect">
            <a:avLst/>
          </a:prstGeom>
          <a:solidFill>
            <a:srgbClr val="5A7713"/>
          </a:soli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819038"/>
            <a:ext cx="407277" cy="2270062"/>
          </a:xfrm>
          <a:prstGeom prst="rect">
            <a:avLst/>
          </a:prstGeom>
          <a:solidFill>
            <a:srgbClr val="5A771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2FD743E-7C72-1B42-829A-5DF06D6715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5741" y="4273268"/>
            <a:ext cx="9552659" cy="2270413"/>
          </a:xfrm>
          <a:prstGeom prst="rect">
            <a:avLst/>
          </a:prstGeom>
          <a:solidFill>
            <a:srgbClr val="5A7713"/>
          </a:soli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38F798BD-1CC7-A247-958B-0E090398A2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4273897"/>
            <a:ext cx="407277" cy="2270061"/>
          </a:xfrm>
          <a:prstGeom prst="rect">
            <a:avLst/>
          </a:prstGeom>
          <a:solidFill>
            <a:srgbClr val="5A771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0E72EB-9785-7646-B5BD-B079535A5F80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9973A26-BCB5-B24D-BAE8-44E8D9F360D1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01E0E0-1FEC-4642-972A-2F6DB63A22A0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04A550-6BD2-9A45-BFAD-236A5891F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116755A-CAD1-B143-9C18-7BF53DD480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3842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x2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Double quote pink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1" y="1818409"/>
            <a:ext cx="9552659" cy="2270414"/>
          </a:xfrm>
          <a:prstGeom prst="rect">
            <a:avLst/>
          </a:prstGeom>
          <a:solidFill>
            <a:srgbClr val="811F42"/>
          </a:soli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819038"/>
            <a:ext cx="407277" cy="2270062"/>
          </a:xfrm>
          <a:prstGeom prst="rect">
            <a:avLst/>
          </a:prstGeom>
          <a:solidFill>
            <a:srgbClr val="811F4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2FD743E-7C72-1B42-829A-5DF06D6715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5741" y="4273268"/>
            <a:ext cx="9552659" cy="2270413"/>
          </a:xfrm>
          <a:prstGeom prst="rect">
            <a:avLst/>
          </a:prstGeom>
          <a:solidFill>
            <a:srgbClr val="811F42"/>
          </a:soli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38F798BD-1CC7-A247-958B-0E090398A2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4273897"/>
            <a:ext cx="407277" cy="2270061"/>
          </a:xfrm>
          <a:prstGeom prst="rect">
            <a:avLst/>
          </a:prstGeom>
          <a:solidFill>
            <a:srgbClr val="811F4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0E72EB-9785-7646-B5BD-B079535A5F80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5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9973A26-BCB5-B24D-BAE8-44E8D9F360D1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01E0E0-1FEC-4642-972A-2F6DB63A22A0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04A550-6BD2-9A45-BFAD-236A5891F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116755A-CAD1-B143-9C18-7BF53DD480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66331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x2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03E2350-7C7A-9E46-A024-BC2D617B408F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Double quote blue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37E-3F8E-2446-AF6A-302E3CB0B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5741" y="1818409"/>
            <a:ext cx="9552659" cy="2270414"/>
          </a:xfrm>
          <a:prstGeom prst="rect">
            <a:avLst/>
          </a:prstGeom>
          <a:solidFill>
            <a:srgbClr val="26366F"/>
          </a:soli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DA694FB-C5D1-E54D-B614-B49FC0F6C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819038"/>
            <a:ext cx="407277" cy="2270062"/>
          </a:xfrm>
          <a:prstGeom prst="rect">
            <a:avLst/>
          </a:prstGeom>
          <a:solidFill>
            <a:srgbClr val="26366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2FD743E-7C72-1B42-829A-5DF06D6715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5741" y="4273268"/>
            <a:ext cx="9552659" cy="2270413"/>
          </a:xfrm>
          <a:prstGeom prst="rect">
            <a:avLst/>
          </a:prstGeom>
          <a:solidFill>
            <a:srgbClr val="26366F"/>
          </a:solidFill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“Quote quote quote quote quote quote quote quote quote quote quote quote quote quote quote quote”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38F798BD-1CC7-A247-958B-0E090398A2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4273897"/>
            <a:ext cx="407277" cy="2270061"/>
          </a:xfrm>
          <a:prstGeom prst="rect">
            <a:avLst/>
          </a:prstGeom>
          <a:solidFill>
            <a:srgbClr val="26366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9973A26-BCB5-B24D-BAE8-44E8D9F360D1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01E0E0-1FEC-4642-972A-2F6DB63A22A0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04A550-6BD2-9A45-BFAD-236A5891F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116755A-CAD1-B143-9C18-7BF53DD480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542278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ie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Facilities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276" y="1939926"/>
            <a:ext cx="2987565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93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FA7589-652B-B546-9D4C-8696AF138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3" y="3703188"/>
            <a:ext cx="2986087" cy="700646"/>
          </a:xfrm>
          <a:prstGeom prst="rect">
            <a:avLst/>
          </a:prstGeom>
          <a:solidFill>
            <a:srgbClr val="623E87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31F77F19-B181-E542-A209-8E125F1BB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8987" y="1939926"/>
            <a:ext cx="2986087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0E94EB3-2FAF-9945-9FCC-D3EC464BF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9699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86EEF94-23E5-B647-8AA9-43A8A0D0D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9699" y="3703188"/>
            <a:ext cx="2986087" cy="700646"/>
          </a:xfrm>
          <a:prstGeom prst="rect">
            <a:avLst/>
          </a:prstGeom>
          <a:solidFill>
            <a:srgbClr val="623E87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E55E43E-4754-6141-9E49-341DA74612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1968" y="1939926"/>
            <a:ext cx="2987565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110EE3-AD63-8648-AE98-4F49FFB337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2682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6CEC7B8-100B-A544-9345-5649C31490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2682" y="3703188"/>
            <a:ext cx="2986087" cy="700646"/>
          </a:xfrm>
          <a:prstGeom prst="rect">
            <a:avLst/>
          </a:prstGeom>
          <a:solidFill>
            <a:srgbClr val="623E87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42281AB-909E-BF4D-8149-1BC66A630AE0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9B85D20-8358-CE44-A753-9EEA177AAE6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FF5A48-4661-2249-8FCC-72D6A4823701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431B29-A23D-2340-979C-51919317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58A0550-C86F-A145-8AB4-3CA87DB5A5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751693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ies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Facilities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276" y="1939926"/>
            <a:ext cx="2987565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93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FA7589-652B-B546-9D4C-8696AF138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3" y="3703188"/>
            <a:ext cx="2986087" cy="700646"/>
          </a:xfrm>
          <a:prstGeom prst="rect">
            <a:avLst/>
          </a:prstGeom>
          <a:solidFill>
            <a:srgbClr val="5A7713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31F77F19-B181-E542-A209-8E125F1BB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8987" y="1939926"/>
            <a:ext cx="2986087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0E94EB3-2FAF-9945-9FCC-D3EC464BF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9699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86EEF94-23E5-B647-8AA9-43A8A0D0D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9699" y="3703188"/>
            <a:ext cx="2986087" cy="700646"/>
          </a:xfrm>
          <a:prstGeom prst="rect">
            <a:avLst/>
          </a:prstGeom>
          <a:solidFill>
            <a:srgbClr val="5A7713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E55E43E-4754-6141-9E49-341DA74612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1968" y="1939926"/>
            <a:ext cx="2987565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110EE3-AD63-8648-AE98-4F49FFB337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2682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6CEC7B8-100B-A544-9345-5649C31490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2682" y="3703188"/>
            <a:ext cx="2986087" cy="700646"/>
          </a:xfrm>
          <a:prstGeom prst="rect">
            <a:avLst/>
          </a:prstGeom>
          <a:solidFill>
            <a:srgbClr val="5A7713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42281AB-909E-BF4D-8149-1BC66A630AE0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9B85D20-8358-CE44-A753-9EEA177AAE6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FF5A48-4661-2249-8FCC-72D6A4823701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431B29-A23D-2340-979C-51919317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58A0550-C86F-A145-8AB4-3CA87DB5A5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687871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ies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Facilities pink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276" y="1939926"/>
            <a:ext cx="2987565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93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FA7589-652B-B546-9D4C-8696AF138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3" y="3703188"/>
            <a:ext cx="2986087" cy="700646"/>
          </a:xfrm>
          <a:prstGeom prst="rect">
            <a:avLst/>
          </a:prstGeom>
          <a:solidFill>
            <a:srgbClr val="811F42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31F77F19-B181-E542-A209-8E125F1BB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8987" y="1939926"/>
            <a:ext cx="2986087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0E94EB3-2FAF-9945-9FCC-D3EC464BF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9699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86EEF94-23E5-B647-8AA9-43A8A0D0D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9699" y="3703188"/>
            <a:ext cx="2986087" cy="700646"/>
          </a:xfrm>
          <a:prstGeom prst="rect">
            <a:avLst/>
          </a:prstGeom>
          <a:solidFill>
            <a:srgbClr val="811F42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E55E43E-4754-6141-9E49-341DA74612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1968" y="1939926"/>
            <a:ext cx="2987565" cy="1745264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photo of facility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110EE3-AD63-8648-AE98-4F49FFB337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2682" y="4403835"/>
            <a:ext cx="2986087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Facility description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6CEC7B8-100B-A544-9345-5649C31490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2682" y="3703188"/>
            <a:ext cx="2986087" cy="700646"/>
          </a:xfrm>
          <a:prstGeom prst="rect">
            <a:avLst/>
          </a:prstGeom>
          <a:solidFill>
            <a:srgbClr val="811F42"/>
          </a:solidFill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GB"/>
              <a:t>Name of facility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42281AB-909E-BF4D-8149-1BC66A630AE0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4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9B85D20-8358-CE44-A753-9EEA177AAE6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FF5A48-4661-2249-8FCC-72D6A4823701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431B29-A23D-2340-979C-51919317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58A0550-C86F-A145-8AB4-3CA87DB5A5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4267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8099535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77" y="2795757"/>
            <a:ext cx="10138803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371CE9-F4A7-514B-960D-C2F3C033750D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40194CE-8F7F-1644-B3BB-FD55176A2F2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73F97-5D0C-EB4F-B0F0-F3BAC51FDD97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A6085-DB6F-D049-AB30-A1C5B52D2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81" y="1823409"/>
            <a:ext cx="9261169" cy="806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5A7713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5C13CF6-96F0-2846-976E-6DAF848B71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20950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2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x2 (purple)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8" y="1921921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6321" y="1921920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1834CC92-80AC-6841-8F08-1AB357B89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318" y="4312784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C3DFBF1-12BC-4D47-AB45-E06269B05E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6321" y="4312783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455933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2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x2 (green)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8" y="1921921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6321" y="1921920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1834CC92-80AC-6841-8F08-1AB357B89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318" y="4312784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C3DFBF1-12BC-4D47-AB45-E06269B05E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6321" y="4312783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06565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x2 (blue)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8" y="1921921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6321" y="1921920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1834CC92-80AC-6841-8F08-1AB357B89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318" y="4312784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C3DFBF1-12BC-4D47-AB45-E06269B05E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6321" y="4312783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77969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2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x2 (pink)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8" y="1921921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6321" y="1921920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1834CC92-80AC-6841-8F08-1AB357B89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318" y="4312784"/>
            <a:ext cx="9504049" cy="2146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C3DFBF1-12BC-4D47-AB45-E06269B05E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6321" y="4312783"/>
            <a:ext cx="3141047" cy="214674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4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86607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1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x1 (purple)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3" y="1921921"/>
            <a:ext cx="7203763" cy="427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7079" y="1921920"/>
            <a:ext cx="3141047" cy="427568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90371-211A-1D41-879F-F58EF0DA1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957" y="4500880"/>
            <a:ext cx="6827203" cy="1534160"/>
          </a:xfrm>
          <a:gradFill>
            <a:gsLst>
              <a:gs pos="0">
                <a:srgbClr val="623E87"/>
              </a:gs>
              <a:gs pos="100000">
                <a:srgbClr val="452B56"/>
              </a:gs>
            </a:gsLst>
            <a:lin ang="0" scaled="0"/>
          </a:gradFill>
          <a:ln w="31750">
            <a:noFill/>
          </a:ln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“Quote quote quote.”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73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1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x1 (green)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3" y="1921921"/>
            <a:ext cx="7203763" cy="427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7079" y="1921920"/>
            <a:ext cx="3141047" cy="427568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90371-211A-1D41-879F-F58EF0DA1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957" y="4500880"/>
            <a:ext cx="6827203" cy="1534160"/>
          </a:xfrm>
          <a:solidFill>
            <a:srgbClr val="5A7713"/>
          </a:solidFill>
          <a:ln w="31750">
            <a:noFill/>
          </a:ln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“Quote quote quote.”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0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x1 (blue)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3" y="1921921"/>
            <a:ext cx="7203763" cy="427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7079" y="1921920"/>
            <a:ext cx="3141047" cy="427568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90371-211A-1D41-879F-F58EF0DA1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957" y="4500880"/>
            <a:ext cx="6827203" cy="1534160"/>
          </a:xfrm>
          <a:solidFill>
            <a:srgbClr val="26366F"/>
          </a:solidFill>
          <a:ln w="31750">
            <a:noFill/>
          </a:ln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“Quote quote quote.”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x1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315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Example projects x1 (pink)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F01780-A527-BE4B-827B-04AFB9DC9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13" y="1921921"/>
            <a:ext cx="7203763" cy="427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rgbClr val="081830"/>
                </a:solidFill>
              </a:defRPr>
            </a:lvl1pPr>
          </a:lstStyle>
          <a:p>
            <a:r>
              <a:rPr lang="en-GB"/>
              <a:t>Project description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27392-0132-9043-8E98-FF9EE1FBE4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7079" y="1921920"/>
            <a:ext cx="3141047" cy="4275680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a project photo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94FE9-CBC5-BB4A-9984-B6D90CE82F79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5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F777DF-97E3-AE4D-B532-98A9FA29776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AAEC-4CC8-1648-B146-AA37B0DDB4C8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E09C9-E5A8-484F-BC6B-8C11E623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7CE686C-A7B0-7442-B091-DE56E6BA0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90371-211A-1D41-879F-F58EF0DA1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957" y="4500880"/>
            <a:ext cx="6827203" cy="1534160"/>
          </a:xfrm>
          <a:solidFill>
            <a:srgbClr val="811F42"/>
          </a:solidFill>
          <a:ln w="317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“Quote quote quote.”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9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83FD-ABC8-FF4F-93AF-BA81E5577F6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96B-FB29-6749-8214-4CCCE35F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9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3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8099535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77" y="2795757"/>
            <a:ext cx="10138803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371CE9-F4A7-514B-960D-C2F3C033750D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40194CE-8F7F-1644-B3BB-FD55176A2F2A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73F97-5D0C-EB4F-B0F0-F3BAC51FDD97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A6085-DB6F-D049-AB30-A1C5B52D2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81" y="1823409"/>
            <a:ext cx="9261169" cy="806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26366F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5C13CF6-96F0-2846-976E-6DAF848B71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11317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83FD-ABC8-FF4F-93AF-BA81E5577F6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96B-FB29-6749-8214-4CCCE35F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6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70" y="1412776"/>
            <a:ext cx="11377265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1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2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65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83FD-ABC8-FF4F-93AF-BA81E5577F6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96B-FB29-6749-8214-4CCCE35F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1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Presentation or Chapter Title, Arial Bold 28pt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Presenter’s Name and Title, </a:t>
            </a:r>
            <a:br>
              <a:rPr lang="en-GB"/>
            </a:br>
            <a:r>
              <a:rPr lang="en-GB"/>
              <a:t>Arial Bold 20pt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Date, Arial Bold 18pt</a:t>
            </a:r>
            <a:endParaRPr lang="en-US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err="1"/>
              <a:t>www.cranfield.ac.uk</a:t>
            </a:r>
            <a:endParaRPr lang="en-GB" sz="1800" b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518897"/>
            <a:ext cx="3409000" cy="2556750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9264352" y="6597357"/>
            <a:ext cx="288032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>
                <a:solidFill>
                  <a:srgbClr val="3B4950"/>
                </a:solidFill>
              </a:rPr>
              <a:t>© Cranfield University September 2019</a:t>
            </a:r>
            <a:endParaRPr lang="en-US" sz="800">
              <a:solidFill>
                <a:srgbClr val="3B4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66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Sub-header, Arial Bold 22pt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2"/>
            <a:ext cx="11377264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Title,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317197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Sub-header, Arial Bold 22pt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5"/>
            <a:ext cx="6696744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63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80"/>
            <a:ext cx="4535488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9"/>
            <a:ext cx="6696744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84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70" y="1412776"/>
            <a:ext cx="11377265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1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Body copy, Arial 20pt minimum</a:t>
            </a:r>
          </a:p>
          <a:p>
            <a:pPr lvl="0"/>
            <a:r>
              <a:rPr lang="en-GB"/>
              <a:t>Column 2</a:t>
            </a:r>
          </a:p>
          <a:p>
            <a:pPr lvl="0"/>
            <a:r>
              <a:rPr lang="en-US"/>
              <a:t>Bullet points should always be circular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26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07368" y="1412780"/>
            <a:ext cx="11376645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70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168632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07988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0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8" y="365129"/>
            <a:ext cx="757007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0" y="2795757"/>
            <a:ext cx="9776321" cy="3381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1830"/>
                </a:solidFill>
              </a:defRPr>
            </a:lvl1pPr>
            <a:lvl2pPr>
              <a:defRPr>
                <a:solidFill>
                  <a:srgbClr val="081830"/>
                </a:solidFill>
              </a:defRPr>
            </a:lvl2pPr>
            <a:lvl3pPr>
              <a:defRPr>
                <a:solidFill>
                  <a:srgbClr val="081830"/>
                </a:solidFill>
              </a:defRPr>
            </a:lvl3pPr>
            <a:lvl4pPr>
              <a:defRPr>
                <a:solidFill>
                  <a:srgbClr val="081830"/>
                </a:solidFill>
              </a:defRPr>
            </a:lvl4pPr>
            <a:lvl5pPr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80" y="1884369"/>
            <a:ext cx="9776321" cy="80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7F2141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B5780AE-3FB2-3A4C-9059-E555F5ECD543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CE356D"/>
              </a:gs>
              <a:gs pos="54000">
                <a:srgbClr val="7F214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84A189E-514D-034A-B315-7B1262151DD8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655978-D376-8A4C-BB4B-848C651AE8A3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B1E7E2-B11C-0E4F-BF76-10CA99E8F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141F51-EA4A-B542-998A-34903D0CA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087155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62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31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91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41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5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49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8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517472"/>
            <a:ext cx="340900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40" y="4077072"/>
            <a:ext cx="4412661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10331" y="2504889"/>
            <a:ext cx="637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10329" y="341161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4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DAA925A-F705-46F8-82B9-1CFF07067868}"/>
              </a:ext>
            </a:extLst>
          </p:cNvPr>
          <p:cNvSpPr txBox="1">
            <a:spLocks/>
          </p:cNvSpPr>
          <p:nvPr userDrawn="1"/>
        </p:nvSpPr>
        <p:spPr>
          <a:xfrm>
            <a:off x="4872570" y="6021393"/>
            <a:ext cx="6263217" cy="5032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b="0"/>
              <a:t>www.cranfield.ac.uk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34C83-ECAD-4641-B439-E19D4780827D}"/>
              </a:ext>
            </a:extLst>
          </p:cNvPr>
          <p:cNvSpPr/>
          <p:nvPr userDrawn="1"/>
        </p:nvSpPr>
        <p:spPr>
          <a:xfrm>
            <a:off x="262469" y="188914"/>
            <a:ext cx="160866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31CB8BA-3365-4040-8965-B6C74827A9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70" y="1517650"/>
            <a:ext cx="3409951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73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2348882"/>
            <a:ext cx="11377264" cy="403244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2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(Pur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7249299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2795757"/>
            <a:ext cx="7249297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77" y="1823409"/>
            <a:ext cx="7249299" cy="806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623E87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B8795B-7D51-8148-9BA2-EE835AD4D29A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623E87"/>
              </a:gs>
              <a:gs pos="55000">
                <a:srgbClr val="452B5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5F39A31-6295-A64B-8B7B-11AD08FE2CAC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6DF81-077D-0C46-8790-E9162B5E0AAF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635852-0843-5540-B1C7-972A21FD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2CB3B-2A2D-834B-B4C1-FB08342854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1468" y="0"/>
            <a:ext cx="4300537" cy="6858000"/>
          </a:xfrm>
          <a:custGeom>
            <a:avLst/>
            <a:gdLst>
              <a:gd name="connsiteX0" fmla="*/ 0 w 4300537"/>
              <a:gd name="connsiteY0" fmla="*/ 0 h 6858000"/>
              <a:gd name="connsiteX1" fmla="*/ 1038228 w 4300537"/>
              <a:gd name="connsiteY1" fmla="*/ 0 h 6858000"/>
              <a:gd name="connsiteX2" fmla="*/ 4300537 w 4300537"/>
              <a:gd name="connsiteY2" fmla="*/ 3262309 h 6858000"/>
              <a:gd name="connsiteX3" fmla="*/ 4300537 w 4300537"/>
              <a:gd name="connsiteY3" fmla="*/ 6858000 h 6858000"/>
              <a:gd name="connsiteX4" fmla="*/ 0 w 43005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537" h="6858000">
                <a:moveTo>
                  <a:pt x="0" y="0"/>
                </a:moveTo>
                <a:lnTo>
                  <a:pt x="1038228" y="0"/>
                </a:lnTo>
                <a:lnTo>
                  <a:pt x="4300537" y="3262309"/>
                </a:lnTo>
                <a:lnTo>
                  <a:pt x="4300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23E87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99EE12-D248-5F44-B270-7964E7FA6F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0653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2348885"/>
            <a:ext cx="6696744" cy="40324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7248525" y="1412777"/>
            <a:ext cx="4535488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06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7248525" y="1412780"/>
            <a:ext cx="4535488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1412779"/>
            <a:ext cx="6696744" cy="496855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60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7370" y="1412776"/>
            <a:ext cx="11377265" cy="4968550"/>
          </a:xfrm>
          <a:prstGeom prst="rect">
            <a:avLst/>
          </a:prstGeom>
        </p:spPr>
        <p:txBody>
          <a:bodyPr numCol="2" spcCol="14400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02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407368" y="1412780"/>
            <a:ext cx="11376645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43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/>
          </p:nvPr>
        </p:nvSpPr>
        <p:spPr>
          <a:xfrm>
            <a:off x="6168632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/>
          </p:nvPr>
        </p:nvSpPr>
        <p:spPr>
          <a:xfrm>
            <a:off x="407988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94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05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02531A-A2F1-4FED-BCE0-D180426664F2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-31552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59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26F160-1C31-4524-B325-A4E2CB149A3F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35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FA54BD-2C1F-46B9-B0BE-DEB4B383838D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67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5AE661-92E7-41D7-B5F1-2F0AC879EB0E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7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7249299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2795757"/>
            <a:ext cx="7249297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77" y="1823409"/>
            <a:ext cx="7249299" cy="806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5A7713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B8795B-7D51-8148-9BA2-EE835AD4D29A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94C21E"/>
              </a:gs>
              <a:gs pos="55000">
                <a:srgbClr val="5A771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5F39A31-6295-A64B-8B7B-11AD08FE2CAC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6DF81-077D-0C46-8790-E9162B5E0AAF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635852-0843-5540-B1C7-972A21FD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2CB3B-2A2D-834B-B4C1-FB08342854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1468" y="0"/>
            <a:ext cx="4300537" cy="6858000"/>
          </a:xfrm>
          <a:custGeom>
            <a:avLst/>
            <a:gdLst>
              <a:gd name="connsiteX0" fmla="*/ 0 w 4300537"/>
              <a:gd name="connsiteY0" fmla="*/ 0 h 6858000"/>
              <a:gd name="connsiteX1" fmla="*/ 1038228 w 4300537"/>
              <a:gd name="connsiteY1" fmla="*/ 0 h 6858000"/>
              <a:gd name="connsiteX2" fmla="*/ 4300537 w 4300537"/>
              <a:gd name="connsiteY2" fmla="*/ 3262309 h 6858000"/>
              <a:gd name="connsiteX3" fmla="*/ 4300537 w 4300537"/>
              <a:gd name="connsiteY3" fmla="*/ 6858000 h 6858000"/>
              <a:gd name="connsiteX4" fmla="*/ 0 w 43005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537" h="6858000">
                <a:moveTo>
                  <a:pt x="0" y="0"/>
                </a:moveTo>
                <a:lnTo>
                  <a:pt x="1038228" y="0"/>
                </a:lnTo>
                <a:lnTo>
                  <a:pt x="4300537" y="3262309"/>
                </a:lnTo>
                <a:lnTo>
                  <a:pt x="4300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4C21E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99EE12-D248-5F44-B270-7964E7FA6F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3752926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E71742-9B42-47B7-9458-AC626A846243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90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C2D500-F7E9-4151-B8A2-57C52468DF55}"/>
              </a:ext>
            </a:extLst>
          </p:cNvPr>
          <p:cNvSpPr/>
          <p:nvPr userDrawn="1"/>
        </p:nvSpPr>
        <p:spPr>
          <a:xfrm>
            <a:off x="6959600" y="0"/>
            <a:ext cx="5232400" cy="6858000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A9F6F-BA1C-4BA0-B5F8-118E48E8FFB2}"/>
              </a:ext>
            </a:extLst>
          </p:cNvPr>
          <p:cNvSpPr/>
          <p:nvPr userDrawn="1"/>
        </p:nvSpPr>
        <p:spPr>
          <a:xfrm>
            <a:off x="262469" y="188914"/>
            <a:ext cx="160866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9130ECE4-5D3C-42EB-BE1C-E16629FC5D9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70" y="1517650"/>
            <a:ext cx="3409951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0C6499B-EB0B-4F3F-9665-3AB2ED68E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668" y="4076700"/>
            <a:ext cx="441113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1FC1CA3C-A340-4115-9D9E-82B8FA8E1B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11185" y="2505075"/>
            <a:ext cx="637328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2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FE80A42-A63F-4A05-B07C-27D72E53F1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11187" y="3411543"/>
            <a:ext cx="6047316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+44 (0)1234 750111</a:t>
            </a:r>
            <a:endParaRPr lang="en-US" altLang="en-US" sz="2800" b="1">
              <a:solidFill>
                <a:srgbClr val="009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20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DAA925A-F705-46F8-82B9-1CFF07067868}"/>
              </a:ext>
            </a:extLst>
          </p:cNvPr>
          <p:cNvSpPr txBox="1">
            <a:spLocks/>
          </p:cNvSpPr>
          <p:nvPr userDrawn="1"/>
        </p:nvSpPr>
        <p:spPr>
          <a:xfrm>
            <a:off x="4872570" y="6021393"/>
            <a:ext cx="6263217" cy="5032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b="0"/>
              <a:t>www.cranfield.ac.uk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34C83-ECAD-4641-B439-E19D4780827D}"/>
              </a:ext>
            </a:extLst>
          </p:cNvPr>
          <p:cNvSpPr/>
          <p:nvPr userDrawn="1"/>
        </p:nvSpPr>
        <p:spPr>
          <a:xfrm>
            <a:off x="262469" y="188914"/>
            <a:ext cx="160866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31CB8BA-3365-4040-8965-B6C74827A9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70" y="1517650"/>
            <a:ext cx="3409951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533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2348882"/>
            <a:ext cx="11377264" cy="403244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14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2348885"/>
            <a:ext cx="6696744" cy="40324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7248525" y="1412777"/>
            <a:ext cx="4535488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440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7248525" y="1412780"/>
            <a:ext cx="4535488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1412779"/>
            <a:ext cx="6696744" cy="496855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0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7370" y="1412776"/>
            <a:ext cx="11377265" cy="4968550"/>
          </a:xfrm>
          <a:prstGeom prst="rect">
            <a:avLst/>
          </a:prstGeom>
        </p:spPr>
        <p:txBody>
          <a:bodyPr numCol="2" spcCol="14400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197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407368" y="1412780"/>
            <a:ext cx="11376645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776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/>
          </p:nvPr>
        </p:nvSpPr>
        <p:spPr>
          <a:xfrm>
            <a:off x="6168632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/>
          </p:nvPr>
        </p:nvSpPr>
        <p:spPr>
          <a:xfrm>
            <a:off x="407988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7249299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2795757"/>
            <a:ext cx="7249297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77" y="1823409"/>
            <a:ext cx="7249299" cy="8062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26366F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B8795B-7D51-8148-9BA2-EE835AD4D29A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0099C3"/>
              </a:gs>
              <a:gs pos="55000">
                <a:srgbClr val="26366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5F39A31-6295-A64B-8B7B-11AD08FE2CAC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6DF81-077D-0C46-8790-E9162B5E0AAF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635852-0843-5540-B1C7-972A21FD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2CB3B-2A2D-834B-B4C1-FB08342854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1468" y="0"/>
            <a:ext cx="4300537" cy="6858000"/>
          </a:xfrm>
          <a:custGeom>
            <a:avLst/>
            <a:gdLst>
              <a:gd name="connsiteX0" fmla="*/ 0 w 4300537"/>
              <a:gd name="connsiteY0" fmla="*/ 0 h 6858000"/>
              <a:gd name="connsiteX1" fmla="*/ 1038228 w 4300537"/>
              <a:gd name="connsiteY1" fmla="*/ 0 h 6858000"/>
              <a:gd name="connsiteX2" fmla="*/ 4300537 w 4300537"/>
              <a:gd name="connsiteY2" fmla="*/ 3262309 h 6858000"/>
              <a:gd name="connsiteX3" fmla="*/ 4300537 w 4300537"/>
              <a:gd name="connsiteY3" fmla="*/ 6858000 h 6858000"/>
              <a:gd name="connsiteX4" fmla="*/ 0 w 43005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537" h="6858000">
                <a:moveTo>
                  <a:pt x="0" y="0"/>
                </a:moveTo>
                <a:lnTo>
                  <a:pt x="1038228" y="0"/>
                </a:lnTo>
                <a:lnTo>
                  <a:pt x="4300537" y="3262309"/>
                </a:lnTo>
                <a:lnTo>
                  <a:pt x="4300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C3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99EE12-D248-5F44-B270-7964E7FA6F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15354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834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02531A-A2F1-4FED-BCE0-D180426664F2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-31552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2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26F160-1C31-4524-B325-A4E2CB149A3F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22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FA54BD-2C1F-46B9-B0BE-DEB4B383838D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889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5AE661-92E7-41D7-B5F1-2F0AC879EB0E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41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E71742-9B42-47B7-9458-AC626A846243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69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C2D500-F7E9-4151-B8A2-57C52468DF55}"/>
              </a:ext>
            </a:extLst>
          </p:cNvPr>
          <p:cNvSpPr/>
          <p:nvPr userDrawn="1"/>
        </p:nvSpPr>
        <p:spPr>
          <a:xfrm>
            <a:off x="6959600" y="0"/>
            <a:ext cx="5232400" cy="6858000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699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A9F6F-BA1C-4BA0-B5F8-118E48E8FFB2}"/>
              </a:ext>
            </a:extLst>
          </p:cNvPr>
          <p:cNvSpPr/>
          <p:nvPr userDrawn="1"/>
        </p:nvSpPr>
        <p:spPr>
          <a:xfrm>
            <a:off x="262469" y="188914"/>
            <a:ext cx="160866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9130ECE4-5D3C-42EB-BE1C-E16629FC5D9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70" y="1517650"/>
            <a:ext cx="3409951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0C6499B-EB0B-4F3F-9665-3AB2ED68E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668" y="4076700"/>
            <a:ext cx="441113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1FC1CA3C-A340-4115-9D9E-82B8FA8E1B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11185" y="2505075"/>
            <a:ext cx="637328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2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FE80A42-A63F-4A05-B07C-27D72E53F1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11187" y="3411543"/>
            <a:ext cx="6047316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+44 (0)1234 750111</a:t>
            </a:r>
            <a:endParaRPr lang="en-US" altLang="en-US" sz="2800" b="1">
              <a:solidFill>
                <a:srgbClr val="009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63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 txBox="1"/>
          <p:nvPr userDrawn="1"/>
        </p:nvSpPr>
        <p:spPr>
          <a:xfrm>
            <a:off x="4872570" y="6021393"/>
            <a:ext cx="6263217" cy="5032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panose="02070309020205020404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b="0"/>
              <a:t>www.cranfield.ac.uk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62469" y="188914"/>
            <a:ext cx="160866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70" y="1517650"/>
            <a:ext cx="3409951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7442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2348882"/>
            <a:ext cx="11377264" cy="403244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51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(Pi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277" y="365129"/>
            <a:ext cx="7249299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0A406C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281" y="2795757"/>
            <a:ext cx="7249297" cy="33812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8183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8183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1830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1830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1830"/>
                </a:solidFill>
              </a:defRPr>
            </a:lvl5pPr>
          </a:lstStyle>
          <a:p>
            <a:pPr lvl="0"/>
            <a:r>
              <a:rPr lang="en-GB"/>
              <a:t>Click to add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989198-0118-0A4C-85EB-6E6554187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277" y="1823409"/>
            <a:ext cx="7249299" cy="8062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811F42"/>
                </a:solidFill>
              </a:defRPr>
            </a:lvl1pPr>
          </a:lstStyle>
          <a:p>
            <a:pPr lvl="0"/>
            <a:r>
              <a:rPr lang="en-US"/>
              <a:t>Click to add a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E14EF7-2964-BC45-8684-F522DB0355EC}"/>
              </a:ext>
            </a:extLst>
          </p:cNvPr>
          <p:cNvSpPr txBox="1">
            <a:spLocks/>
          </p:cNvSpPr>
          <p:nvPr userDrawn="1"/>
        </p:nvSpPr>
        <p:spPr>
          <a:xfrm>
            <a:off x="9668447" y="6403690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>
                <a:solidFill>
                  <a:srgbClr val="0A406C"/>
                </a:solidFill>
              </a:rPr>
              <a:t>© Cranfield University </a:t>
            </a:r>
            <a:fld id="{9F749477-C6E1-0848-80BB-E9ECD956F19F}" type="datetime6">
              <a:rPr lang="en-GB" sz="600" smtClean="0">
                <a:solidFill>
                  <a:srgbClr val="0A406C"/>
                </a:solidFill>
              </a:rPr>
              <a:t>November 25</a:t>
            </a:fld>
            <a:endParaRPr lang="en-US" sz="600">
              <a:solidFill>
                <a:srgbClr val="0A406C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B8795B-7D51-8148-9BA2-EE835AD4D29A}"/>
              </a:ext>
            </a:extLst>
          </p:cNvPr>
          <p:cNvSpPr/>
          <p:nvPr userDrawn="1"/>
        </p:nvSpPr>
        <p:spPr>
          <a:xfrm rot="2700000">
            <a:off x="9958431" y="-245341"/>
            <a:ext cx="3316765" cy="1658383"/>
          </a:xfrm>
          <a:custGeom>
            <a:avLst/>
            <a:gdLst>
              <a:gd name="connsiteX0" fmla="*/ 0 w 4822608"/>
              <a:gd name="connsiteY0" fmla="*/ 2411304 h 2411304"/>
              <a:gd name="connsiteX1" fmla="*/ 2411305 w 4822608"/>
              <a:gd name="connsiteY1" fmla="*/ 0 h 2411304"/>
              <a:gd name="connsiteX2" fmla="*/ 4822608 w 4822608"/>
              <a:gd name="connsiteY2" fmla="*/ 2411304 h 24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608" h="2411304">
                <a:moveTo>
                  <a:pt x="0" y="2411304"/>
                </a:moveTo>
                <a:lnTo>
                  <a:pt x="2411305" y="0"/>
                </a:lnTo>
                <a:lnTo>
                  <a:pt x="4822608" y="2411304"/>
                </a:lnTo>
                <a:close/>
              </a:path>
            </a:pathLst>
          </a:custGeom>
          <a:gradFill>
            <a:gsLst>
              <a:gs pos="0">
                <a:srgbClr val="D0366E"/>
              </a:gs>
              <a:gs pos="54000">
                <a:srgbClr val="811F4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5F39A31-6295-A64B-8B7B-11AD08FE2CAC}"/>
              </a:ext>
            </a:extLst>
          </p:cNvPr>
          <p:cNvSpPr/>
          <p:nvPr userDrawn="1"/>
        </p:nvSpPr>
        <p:spPr>
          <a:xfrm rot="2700000">
            <a:off x="8821963" y="747599"/>
            <a:ext cx="4352328" cy="926928"/>
          </a:xfrm>
          <a:custGeom>
            <a:avLst/>
            <a:gdLst>
              <a:gd name="connsiteX0" fmla="*/ 0 w 4352328"/>
              <a:gd name="connsiteY0" fmla="*/ 926928 h 926928"/>
              <a:gd name="connsiteX1" fmla="*/ 926928 w 4352328"/>
              <a:gd name="connsiteY1" fmla="*/ 0 h 926928"/>
              <a:gd name="connsiteX2" fmla="*/ 3425400 w 4352328"/>
              <a:gd name="connsiteY2" fmla="*/ 0 h 926928"/>
              <a:gd name="connsiteX3" fmla="*/ 4352328 w 4352328"/>
              <a:gd name="connsiteY3" fmla="*/ 926928 h 926928"/>
              <a:gd name="connsiteX4" fmla="*/ 0 w 4352328"/>
              <a:gd name="connsiteY4" fmla="*/ 926928 h 9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328" h="926928">
                <a:moveTo>
                  <a:pt x="0" y="926928"/>
                </a:moveTo>
                <a:lnTo>
                  <a:pt x="926928" y="0"/>
                </a:lnTo>
                <a:lnTo>
                  <a:pt x="3425400" y="0"/>
                </a:lnTo>
                <a:lnTo>
                  <a:pt x="4352328" y="926928"/>
                </a:lnTo>
                <a:lnTo>
                  <a:pt x="0" y="926928"/>
                </a:lnTo>
                <a:close/>
              </a:path>
            </a:pathLst>
          </a:cu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6DF81-077D-0C46-8790-E9162B5E0AAF}"/>
              </a:ext>
            </a:extLst>
          </p:cNvPr>
          <p:cNvSpPr/>
          <p:nvPr userDrawn="1"/>
        </p:nvSpPr>
        <p:spPr>
          <a:xfrm>
            <a:off x="10812027" y="371789"/>
            <a:ext cx="1034980" cy="1034980"/>
          </a:xfrm>
          <a:prstGeom prst="ellipse">
            <a:avLst/>
          </a:prstGeom>
          <a:solidFill>
            <a:srgbClr val="08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635852-0843-5540-B1C7-972A21FD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98" y="285462"/>
            <a:ext cx="1200151" cy="11905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2CB3B-2A2D-834B-B4C1-FB08342854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1468" y="0"/>
            <a:ext cx="4300537" cy="6858000"/>
          </a:xfrm>
          <a:custGeom>
            <a:avLst/>
            <a:gdLst>
              <a:gd name="connsiteX0" fmla="*/ 0 w 4300537"/>
              <a:gd name="connsiteY0" fmla="*/ 0 h 6858000"/>
              <a:gd name="connsiteX1" fmla="*/ 1038228 w 4300537"/>
              <a:gd name="connsiteY1" fmla="*/ 0 h 6858000"/>
              <a:gd name="connsiteX2" fmla="*/ 4300537 w 4300537"/>
              <a:gd name="connsiteY2" fmla="*/ 3262309 h 6858000"/>
              <a:gd name="connsiteX3" fmla="*/ 4300537 w 4300537"/>
              <a:gd name="connsiteY3" fmla="*/ 6858000 h 6858000"/>
              <a:gd name="connsiteX4" fmla="*/ 0 w 43005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537" h="6858000">
                <a:moveTo>
                  <a:pt x="0" y="0"/>
                </a:moveTo>
                <a:lnTo>
                  <a:pt x="1038228" y="0"/>
                </a:lnTo>
                <a:lnTo>
                  <a:pt x="4300537" y="3262309"/>
                </a:lnTo>
                <a:lnTo>
                  <a:pt x="4300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366E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99EE12-D248-5F44-B270-7964E7FA6F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34678" y="290705"/>
            <a:ext cx="1173271" cy="1173270"/>
          </a:xfrm>
          <a:custGeom>
            <a:avLst/>
            <a:gdLst>
              <a:gd name="connsiteX0" fmla="*/ 586635 w 1173270"/>
              <a:gd name="connsiteY0" fmla="*/ 0 h 1173270"/>
              <a:gd name="connsiteX1" fmla="*/ 1173270 w 1173270"/>
              <a:gd name="connsiteY1" fmla="*/ 586635 h 1173270"/>
              <a:gd name="connsiteX2" fmla="*/ 586635 w 1173270"/>
              <a:gd name="connsiteY2" fmla="*/ 1173270 h 1173270"/>
              <a:gd name="connsiteX3" fmla="*/ 0 w 1173270"/>
              <a:gd name="connsiteY3" fmla="*/ 586635 h 1173270"/>
              <a:gd name="connsiteX4" fmla="*/ 586635 w 1173270"/>
              <a:gd name="connsiteY4" fmla="*/ 0 h 11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270" h="1173270">
                <a:moveTo>
                  <a:pt x="586635" y="0"/>
                </a:moveTo>
                <a:cubicBezTo>
                  <a:pt x="910625" y="0"/>
                  <a:pt x="1173270" y="262645"/>
                  <a:pt x="1173270" y="586635"/>
                </a:cubicBezTo>
                <a:cubicBezTo>
                  <a:pt x="1173270" y="910625"/>
                  <a:pt x="910625" y="1173270"/>
                  <a:pt x="586635" y="1173270"/>
                </a:cubicBezTo>
                <a:cubicBezTo>
                  <a:pt x="262645" y="1173270"/>
                  <a:pt x="0" y="910625"/>
                  <a:pt x="0" y="586635"/>
                </a:cubicBezTo>
                <a:cubicBezTo>
                  <a:pt x="0" y="262645"/>
                  <a:pt x="262645" y="0"/>
                  <a:pt x="586635" y="0"/>
                </a:cubicBezTo>
                <a:close/>
              </a:path>
            </a:pathLst>
          </a:custGeom>
          <a:solidFill>
            <a:srgbClr val="08183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Change 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56762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2348885"/>
            <a:ext cx="6696744" cy="40324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7248525" y="1412777"/>
            <a:ext cx="4535488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637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7248525" y="1412780"/>
            <a:ext cx="4535488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1412779"/>
            <a:ext cx="6696744" cy="496855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998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7370" y="1412776"/>
            <a:ext cx="11377265" cy="4968550"/>
          </a:xfrm>
          <a:prstGeom prst="rect">
            <a:avLst/>
          </a:prstGeom>
        </p:spPr>
        <p:txBody>
          <a:bodyPr numCol="2" spcCol="14400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374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407368" y="1412780"/>
            <a:ext cx="11376645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72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/>
          </p:nvPr>
        </p:nvSpPr>
        <p:spPr>
          <a:xfrm>
            <a:off x="6168632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/>
          </p:nvPr>
        </p:nvSpPr>
        <p:spPr>
          <a:xfrm>
            <a:off x="407988" y="1412780"/>
            <a:ext cx="5615381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01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19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-31552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99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310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563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231904" y="4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8" r:id="rId19"/>
    <p:sldLayoutId id="2147484299" r:id="rId20"/>
    <p:sldLayoutId id="2147484300" r:id="rId21"/>
    <p:sldLayoutId id="2147484301" r:id="rId22"/>
    <p:sldLayoutId id="2147484302" r:id="rId23"/>
    <p:sldLayoutId id="2147484303" r:id="rId24"/>
    <p:sldLayoutId id="2147484304" r:id="rId25"/>
    <p:sldLayoutId id="2147484305" r:id="rId26"/>
    <p:sldLayoutId id="2147484306" r:id="rId27"/>
    <p:sldLayoutId id="2147484307" r:id="rId28"/>
    <p:sldLayoutId id="2147484308" r:id="rId29"/>
    <p:sldLayoutId id="2147484309" r:id="rId30"/>
    <p:sldLayoutId id="2147484310" r:id="rId31"/>
    <p:sldLayoutId id="2147484311" r:id="rId32"/>
    <p:sldLayoutId id="2147484312" r:id="rId33"/>
    <p:sldLayoutId id="2147484313" r:id="rId34"/>
    <p:sldLayoutId id="2147484314" r:id="rId35"/>
    <p:sldLayoutId id="2147484315" r:id="rId36"/>
    <p:sldLayoutId id="2147484316" r:id="rId37"/>
    <p:sldLayoutId id="2147484317" r:id="rId38"/>
    <p:sldLayoutId id="2147484318" r:id="rId39"/>
    <p:sldLayoutId id="2147484319" r:id="rId40"/>
    <p:sldLayoutId id="2147484320" r:id="rId41"/>
    <p:sldLayoutId id="2147484321" r:id="rId4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532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06800" y="1411201"/>
            <a:ext cx="11376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9264352" y="6597357"/>
            <a:ext cx="288032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>
                <a:solidFill>
                  <a:srgbClr val="3B4950"/>
                </a:solidFill>
              </a:rPr>
              <a:t>© Cranfield University February 2022</a:t>
            </a:r>
            <a:endParaRPr lang="en-US" sz="800">
              <a:solidFill>
                <a:srgbClr val="3B4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03A4D4-3601-4FA7-81C3-37708D084D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1137" y="403225"/>
            <a:ext cx="99123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Title, Arial Bold 24pt</a:t>
            </a: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33B656-F6A0-41A1-B7CF-9C9DA9213CAB}"/>
              </a:ext>
            </a:extLst>
          </p:cNvPr>
          <p:cNvSpPr txBox="1">
            <a:spLocks/>
          </p:cNvSpPr>
          <p:nvPr/>
        </p:nvSpPr>
        <p:spPr>
          <a:xfrm>
            <a:off x="5844121" y="6415093"/>
            <a:ext cx="503767" cy="327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>
              <a:solidFill>
                <a:srgbClr val="0C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E08757C-A676-4A18-ACA9-687C5CB9F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3" y="1411289"/>
            <a:ext cx="11377084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copy, Arial 20pt minimum</a:t>
            </a:r>
          </a:p>
          <a:p>
            <a:pPr lvl="0"/>
            <a:r>
              <a:rPr lang="en-US" altLang="en-US"/>
              <a:t>Bullet points should always be round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35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C406D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03A4D4-3601-4FA7-81C3-37708D084D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1137" y="403225"/>
            <a:ext cx="99123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Title, Arial Bold 24pt</a:t>
            </a:r>
            <a:endParaRPr lang="en-GB" altLang="en-US"/>
          </a:p>
        </p:txBody>
      </p:sp>
      <p:pic>
        <p:nvPicPr>
          <p:cNvPr id="1027" name="Picture 6">
            <a:extLst>
              <a:ext uri="{FF2B5EF4-FFF2-40B4-BE49-F238E27FC236}">
                <a16:creationId xmlns:a16="http://schemas.microsoft.com/office/drawing/2014/main" id="{5891A26B-0F0E-441C-B9BB-0720496AEA84}"/>
              </a:ext>
            </a:extLst>
          </p:cNvPr>
          <p:cNvPicPr>
            <a:picLocks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33" y="3238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33B656-F6A0-41A1-B7CF-9C9DA9213CAB}"/>
              </a:ext>
            </a:extLst>
          </p:cNvPr>
          <p:cNvSpPr txBox="1">
            <a:spLocks/>
          </p:cNvSpPr>
          <p:nvPr/>
        </p:nvSpPr>
        <p:spPr>
          <a:xfrm>
            <a:off x="5844121" y="6415093"/>
            <a:ext cx="503767" cy="327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>
              <a:solidFill>
                <a:srgbClr val="0C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E08757C-A676-4A18-ACA9-687C5CB9F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3" y="1411289"/>
            <a:ext cx="11377084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copy, Arial 20pt minimum</a:t>
            </a:r>
          </a:p>
          <a:p>
            <a:pPr lvl="0"/>
            <a:r>
              <a:rPr lang="en-US" altLang="en-US"/>
              <a:t>Bullet points should always be round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22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C406D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charset="0"/>
          <a:ea typeface="Arial" charset="0"/>
          <a:cs typeface="Arial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71137" y="403225"/>
            <a:ext cx="99123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Slide Title, Arial Bold 24pt</a:t>
            </a:r>
            <a:endParaRPr lang="en-GB" altLang="en-US"/>
          </a:p>
        </p:txBody>
      </p:sp>
      <p:pic>
        <p:nvPicPr>
          <p:cNvPr id="1027" name="Picture 6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33" y="3238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/>
          <p:nvPr/>
        </p:nvSpPr>
        <p:spPr>
          <a:xfrm>
            <a:off x="5844121" y="6415093"/>
            <a:ext cx="503767" cy="327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>
              <a:solidFill>
                <a:srgbClr val="0C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3" y="1411289"/>
            <a:ext cx="11377084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Body copy, Arial 20pt minimum</a:t>
            </a:r>
          </a:p>
          <a:p>
            <a:pPr lvl="0"/>
            <a:r>
              <a:rPr lang="en-US" altLang="en-US"/>
              <a:t>Bullet points should always be round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9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7" r:id="rId16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C406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76B1-5739-2142-B3CF-C38A25906283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5334-7210-3D4D-9418-319874CA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  <p:sldLayoutId id="2147484336" r:id="rId14"/>
    <p:sldLayoutId id="214748433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28pt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411200"/>
            <a:ext cx="11376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Body copy, Arial 20pt minimum</a:t>
            </a:r>
          </a:p>
          <a:p>
            <a:pPr lvl="0"/>
            <a:r>
              <a:rPr lang="en-US"/>
              <a:t>Bullet points should always be round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9912424" y="6562989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>
                <a:solidFill>
                  <a:srgbClr val="3B4950"/>
                </a:solidFill>
              </a:rPr>
              <a:t>© Cranfield University September 2019</a:t>
            </a:r>
            <a:endParaRPr lang="en-US" sz="800">
              <a:solidFill>
                <a:srgbClr val="3B4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cranfield.ac.uk/som/masters-courses/manageme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C7F1D-35D7-4242-9438-B6C279A4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25" y="2766218"/>
            <a:ext cx="5597196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Management MSc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</a:p>
        </p:txBody>
      </p:sp>
      <p:pic>
        <p:nvPicPr>
          <p:cNvPr id="13" name="Picture Placeholder 12" descr="A close up of a turbine engine. &#10;">
            <a:extLst>
              <a:ext uri="{FF2B5EF4-FFF2-40B4-BE49-F238E27FC236}">
                <a16:creationId xmlns:a16="http://schemas.microsoft.com/office/drawing/2014/main" id="{CB43D507-7D73-447F-942B-6FF368ACCEE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9493" r="19493"/>
          <a:stretch>
            <a:fillRect/>
          </a:stretch>
        </p:blipFill>
        <p:spPr/>
      </p:pic>
      <p:grpSp>
        <p:nvGrpSpPr>
          <p:cNvPr id="12" name="Group 11" descr="Cranfield School of Management logo.">
            <a:extLst>
              <a:ext uri="{FF2B5EF4-FFF2-40B4-BE49-F238E27FC236}">
                <a16:creationId xmlns:a16="http://schemas.microsoft.com/office/drawing/2014/main" id="{6B7AF766-264E-50BD-ED4E-11FA1074416E}"/>
              </a:ext>
            </a:extLst>
          </p:cNvPr>
          <p:cNvGrpSpPr/>
          <p:nvPr/>
        </p:nvGrpSpPr>
        <p:grpSpPr>
          <a:xfrm>
            <a:off x="590334" y="337305"/>
            <a:ext cx="1768401" cy="1695449"/>
            <a:chOff x="9883154" y="3392800"/>
            <a:chExt cx="1171704" cy="117170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0BC63D-9085-D08E-116E-4921189E7B7A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E7025696-90F2-4FA3-103E-E1A3BCA9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05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850BCF-61DA-4869-BF4B-1013CC5947DD}"/>
              </a:ext>
            </a:extLst>
          </p:cNvPr>
          <p:cNvSpPr txBox="1"/>
          <p:nvPr/>
        </p:nvSpPr>
        <p:spPr>
          <a:xfrm>
            <a:off x="8848276" y="6580864"/>
            <a:ext cx="18197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Slab"/>
                <a:cs typeface="Arial" panose="020B0604020202020204" pitchFamily="34" charset="0"/>
              </a:rPr>
              <a:t>@ Cranfield University August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81830"/>
                </a:solidFill>
              </a:rPr>
              <a:t>Payments and Mode of Work</a:t>
            </a:r>
          </a:p>
        </p:txBody>
      </p:sp>
      <p:grpSp>
        <p:nvGrpSpPr>
          <p:cNvPr id="9" name="Group 8" descr="Cranfield School of Management logo.">
            <a:extLst>
              <a:ext uri="{FF2B5EF4-FFF2-40B4-BE49-F238E27FC236}">
                <a16:creationId xmlns:a16="http://schemas.microsoft.com/office/drawing/2014/main" id="{60189B50-B8E7-DF36-56B4-9611890E3EF8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998BB2-9BE9-035B-AC71-1727A60ED73A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FD033503-B60F-FAF5-F960-07234D6B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953006E-9756-4D79-AF7C-85B3949627EF}"/>
              </a:ext>
            </a:extLst>
          </p:cNvPr>
          <p:cNvSpPr/>
          <p:nvPr/>
        </p:nvSpPr>
        <p:spPr>
          <a:xfrm>
            <a:off x="467591" y="1818824"/>
            <a:ext cx="10110354" cy="1898348"/>
          </a:xfrm>
          <a:prstGeom prst="rect">
            <a:avLst/>
          </a:prstGeom>
          <a:solidFill>
            <a:srgbClr val="0C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7EE78-11D7-4F82-ACEE-8ED059386FCE}"/>
              </a:ext>
            </a:extLst>
          </p:cNvPr>
          <p:cNvSpPr txBox="1"/>
          <p:nvPr/>
        </p:nvSpPr>
        <p:spPr>
          <a:xfrm>
            <a:off x="599832" y="1935185"/>
            <a:ext cx="98544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If you are willing to pay the students, you can pay directly via your payroll, supported by our internship agreement. We suggest £4k + VAT. This amount relates to the whole duration of the 12 week internship.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Alternatively, Cranfield can pay the student on your behalf via bursary and invoice you for the student’s payment.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3EA80D-0439-BDCD-9BB6-3EAEBC580E42}"/>
              </a:ext>
            </a:extLst>
          </p:cNvPr>
          <p:cNvSpPr/>
          <p:nvPr/>
        </p:nvSpPr>
        <p:spPr>
          <a:xfrm>
            <a:off x="467591" y="3869488"/>
            <a:ext cx="10110354" cy="1308966"/>
          </a:xfrm>
          <a:prstGeom prst="rect">
            <a:avLst/>
          </a:prstGeom>
          <a:solidFill>
            <a:srgbClr val="17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A7A46-BDEC-3A41-41DD-6CDA110C6054}"/>
              </a:ext>
            </a:extLst>
          </p:cNvPr>
          <p:cNvSpPr txBox="1"/>
          <p:nvPr/>
        </p:nvSpPr>
        <p:spPr>
          <a:xfrm>
            <a:off x="599832" y="3976422"/>
            <a:ext cx="9854494" cy="1092607"/>
          </a:xfrm>
          <a:prstGeom prst="rect">
            <a:avLst/>
          </a:prstGeom>
          <a:solidFill>
            <a:srgbClr val="17A3C9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>
                <a:solidFill>
                  <a:schemeClr val="bg1"/>
                </a:solidFill>
              </a:rPr>
              <a:t>If you are unable to pay the students, we can advertise unpaid projects, however, paid projects remain the most popular and usually get the best quality students. </a:t>
            </a:r>
          </a:p>
          <a:p>
            <a:pPr algn="just">
              <a:spcAft>
                <a:spcPts val="600"/>
              </a:spcAft>
            </a:pPr>
            <a:r>
              <a:rPr lang="en-GB" sz="2000">
                <a:solidFill>
                  <a:schemeClr val="bg1"/>
                </a:solidFill>
              </a:rPr>
              <a:t>For unpaid projects, we request for travel expenses to be covered if required.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27F24-B2E7-C66B-7895-733637F3FE65}"/>
              </a:ext>
            </a:extLst>
          </p:cNvPr>
          <p:cNvSpPr/>
          <p:nvPr/>
        </p:nvSpPr>
        <p:spPr>
          <a:xfrm>
            <a:off x="467591" y="5330771"/>
            <a:ext cx="10110354" cy="920959"/>
          </a:xfrm>
          <a:prstGeom prst="rect">
            <a:avLst/>
          </a:prstGeom>
          <a:solidFill>
            <a:srgbClr val="0C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9791A-5B49-BA06-DF95-DB907E4ACB08}"/>
              </a:ext>
            </a:extLst>
          </p:cNvPr>
          <p:cNvSpPr txBox="1"/>
          <p:nvPr/>
        </p:nvSpPr>
        <p:spPr>
          <a:xfrm>
            <a:off x="599832" y="5437705"/>
            <a:ext cx="9854494" cy="707886"/>
          </a:xfrm>
          <a:prstGeom prst="rect">
            <a:avLst/>
          </a:prstGeom>
          <a:solidFill>
            <a:srgbClr val="811F42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Projects can be in-person, hybrid and remote. Onsite and hybrid projects remain the most popular with students.</a:t>
            </a:r>
          </a:p>
        </p:txBody>
      </p:sp>
    </p:spTree>
    <p:extLst>
      <p:ext uri="{BB962C8B-B14F-4D97-AF65-F5344CB8AC3E}">
        <p14:creationId xmlns:p14="http://schemas.microsoft.com/office/powerpoint/2010/main" val="116518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82C6-FF50-4FBE-81EB-8BCFB1B8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8" y="365129"/>
            <a:ext cx="7352422" cy="132556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81830"/>
                </a:solidFill>
              </a:rPr>
              <a:t>Support Provided</a:t>
            </a:r>
          </a:p>
        </p:txBody>
      </p:sp>
      <p:grpSp>
        <p:nvGrpSpPr>
          <p:cNvPr id="3" name="Group 2" descr="Cranfield School of Management logo.">
            <a:extLst>
              <a:ext uri="{FF2B5EF4-FFF2-40B4-BE49-F238E27FC236}">
                <a16:creationId xmlns:a16="http://schemas.microsoft.com/office/drawing/2014/main" id="{A801BEAE-B3C1-DDC8-5DF3-5C0AE1800004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CE2955-37D9-FAD7-48E3-9A6C4236E341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C2D4B5A2-8B33-E480-9203-A5E68CDA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FDC710A-D199-3193-8FB9-D1B573871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124" y="3289836"/>
            <a:ext cx="1591178" cy="1296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541F62-D331-EDE6-27BC-90BA0473AAC8}"/>
              </a:ext>
            </a:extLst>
          </p:cNvPr>
          <p:cNvSpPr txBox="1"/>
          <p:nvPr/>
        </p:nvSpPr>
        <p:spPr>
          <a:xfrm>
            <a:off x="995583" y="4682741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n-US" sz="2000"/>
              <a:t>Company supervisor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F8BEE-3A8E-A776-673A-9AC978782BE6}"/>
              </a:ext>
            </a:extLst>
          </p:cNvPr>
          <p:cNvSpPr txBox="1"/>
          <p:nvPr/>
        </p:nvSpPr>
        <p:spPr>
          <a:xfrm>
            <a:off x="6948455" y="4701563"/>
            <a:ext cx="396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Academic supervisor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EAFB21-683F-7041-1338-B63943149B72}"/>
              </a:ext>
            </a:extLst>
          </p:cNvPr>
          <p:cNvCxnSpPr>
            <a:cxnSpLocks/>
          </p:cNvCxnSpPr>
          <p:nvPr/>
        </p:nvCxnSpPr>
        <p:spPr>
          <a:xfrm flipV="1">
            <a:off x="3886200" y="3144796"/>
            <a:ext cx="1167428" cy="906091"/>
          </a:xfrm>
          <a:prstGeom prst="straightConnector1">
            <a:avLst/>
          </a:prstGeom>
          <a:ln w="28575">
            <a:solidFill>
              <a:srgbClr val="812143">
                <a:alpha val="99000"/>
              </a:srgb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69DEF0-4774-1B37-CAD6-855E0356B364}"/>
              </a:ext>
            </a:extLst>
          </p:cNvPr>
          <p:cNvCxnSpPr>
            <a:cxnSpLocks/>
          </p:cNvCxnSpPr>
          <p:nvPr/>
        </p:nvCxnSpPr>
        <p:spPr>
          <a:xfrm flipH="1" flipV="1">
            <a:off x="6508167" y="3004724"/>
            <a:ext cx="1325745" cy="985156"/>
          </a:xfrm>
          <a:prstGeom prst="straightConnector1">
            <a:avLst/>
          </a:prstGeom>
          <a:ln w="28575">
            <a:solidFill>
              <a:srgbClr val="820E21">
                <a:alpha val="99000"/>
              </a:srgb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oard Of Directors with solid fill">
            <a:extLst>
              <a:ext uri="{FF2B5EF4-FFF2-40B4-BE49-F238E27FC236}">
                <a16:creationId xmlns:a16="http://schemas.microsoft.com/office/drawing/2014/main" id="{4825FB38-941C-639A-F4EB-06D0C8F99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8117" y="3377217"/>
            <a:ext cx="1347341" cy="13473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F18614-794C-8D7E-07AE-F7262E170E58}"/>
              </a:ext>
            </a:extLst>
          </p:cNvPr>
          <p:cNvSpPr txBox="1"/>
          <p:nvPr/>
        </p:nvSpPr>
        <p:spPr>
          <a:xfrm>
            <a:off x="4726750" y="2645375"/>
            <a:ext cx="21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n-US" sz="2000"/>
              <a:t>Student</a:t>
            </a:r>
          </a:p>
        </p:txBody>
      </p:sp>
      <p:pic>
        <p:nvPicPr>
          <p:cNvPr id="16" name="Graphic 15" descr="Graduation cap with solid fill">
            <a:extLst>
              <a:ext uri="{FF2B5EF4-FFF2-40B4-BE49-F238E27FC236}">
                <a16:creationId xmlns:a16="http://schemas.microsoft.com/office/drawing/2014/main" id="{8E62EE92-06B7-01C4-9C9B-989380DA2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8779" y="17309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92C38-86FE-4275-B4DF-C689260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10" y="1861956"/>
            <a:ext cx="10327644" cy="558315"/>
          </a:xfrm>
          <a:solidFill>
            <a:srgbClr val="0C406D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350"/>
              </a:spcBef>
              <a:buNone/>
            </a:pPr>
            <a:r>
              <a:rPr lang="en-GB" sz="2000" b="1">
                <a:solidFill>
                  <a:schemeClr val="bg1"/>
                </a:solidFill>
              </a:rPr>
              <a:t>Batch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Next Steps</a:t>
            </a:r>
          </a:p>
        </p:txBody>
      </p:sp>
      <p:grpSp>
        <p:nvGrpSpPr>
          <p:cNvPr id="9" name="Group 8" descr="Cranfield School of Management logo.">
            <a:extLst>
              <a:ext uri="{FF2B5EF4-FFF2-40B4-BE49-F238E27FC236}">
                <a16:creationId xmlns:a16="http://schemas.microsoft.com/office/drawing/2014/main" id="{60189B50-B8E7-DF36-56B4-9611890E3EF8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998BB2-9BE9-035B-AC71-1727A60ED73A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FD033503-B60F-FAF5-F960-07234D6B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7C31BF-D984-318B-B0E5-89CD0D2E8B51}"/>
              </a:ext>
            </a:extLst>
          </p:cNvPr>
          <p:cNvSpPr txBox="1">
            <a:spLocks/>
          </p:cNvSpPr>
          <p:nvPr/>
        </p:nvSpPr>
        <p:spPr>
          <a:xfrm>
            <a:off x="407280" y="2878295"/>
            <a:ext cx="9385098" cy="62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GB" sz="2000" dirty="0"/>
              <a:t>In 2026, the first project batch will be on 10 February.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D68A75-D587-FC9D-D14B-2A8CB8265466}"/>
              </a:ext>
            </a:extLst>
          </p:cNvPr>
          <p:cNvCxnSpPr>
            <a:cxnSpLocks/>
          </p:cNvCxnSpPr>
          <p:nvPr/>
        </p:nvCxnSpPr>
        <p:spPr>
          <a:xfrm>
            <a:off x="0" y="4150960"/>
            <a:ext cx="12192000" cy="0"/>
          </a:xfrm>
          <a:prstGeom prst="line">
            <a:avLst/>
          </a:prstGeom>
          <a:ln w="76200">
            <a:solidFill>
              <a:srgbClr val="811F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74991B-6ECB-07B0-3D04-20091936E736}"/>
              </a:ext>
            </a:extLst>
          </p:cNvPr>
          <p:cNvSpPr txBox="1"/>
          <p:nvPr/>
        </p:nvSpPr>
        <p:spPr>
          <a:xfrm>
            <a:off x="31311" y="4367225"/>
            <a:ext cx="141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Project scoping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3F456-49DA-208C-E939-3428F8A3B651}"/>
              </a:ext>
            </a:extLst>
          </p:cNvPr>
          <p:cNvSpPr txBox="1"/>
          <p:nvPr/>
        </p:nvSpPr>
        <p:spPr>
          <a:xfrm>
            <a:off x="2280455" y="4367225"/>
            <a:ext cx="141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Advertise projects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82756-444F-DAFB-6AD9-C9C9846338D9}"/>
              </a:ext>
            </a:extLst>
          </p:cNvPr>
          <p:cNvSpPr txBox="1"/>
          <p:nvPr/>
        </p:nvSpPr>
        <p:spPr>
          <a:xfrm>
            <a:off x="10076916" y="4367225"/>
            <a:ext cx="183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Legal and Finance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1C839-B23D-40B7-3E66-D91D2648CA7B}"/>
              </a:ext>
            </a:extLst>
          </p:cNvPr>
          <p:cNvSpPr txBox="1"/>
          <p:nvPr/>
        </p:nvSpPr>
        <p:spPr>
          <a:xfrm>
            <a:off x="4797742" y="4367225"/>
            <a:ext cx="167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CV books for shortlisting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4ECC6-05B5-7183-F6EC-F363D6A55A24}"/>
              </a:ext>
            </a:extLst>
          </p:cNvPr>
          <p:cNvSpPr txBox="1"/>
          <p:nvPr/>
        </p:nvSpPr>
        <p:spPr>
          <a:xfrm>
            <a:off x="7052303" y="4377498"/>
            <a:ext cx="24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Interviews arranged by companies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2B56E2-51D8-5FFE-A318-33CE2509C17F}"/>
              </a:ext>
            </a:extLst>
          </p:cNvPr>
          <p:cNvSpPr/>
          <p:nvPr/>
        </p:nvSpPr>
        <p:spPr>
          <a:xfrm>
            <a:off x="647295" y="4063779"/>
            <a:ext cx="187036" cy="176406"/>
          </a:xfrm>
          <a:prstGeom prst="ellipse">
            <a:avLst/>
          </a:prstGeom>
          <a:solidFill>
            <a:srgbClr val="811F42"/>
          </a:solidFill>
          <a:ln>
            <a:solidFill>
              <a:srgbClr val="811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B26EF3-46CA-0698-B2C3-51CA6720F4EE}"/>
              </a:ext>
            </a:extLst>
          </p:cNvPr>
          <p:cNvSpPr/>
          <p:nvPr/>
        </p:nvSpPr>
        <p:spPr>
          <a:xfrm>
            <a:off x="2896440" y="4070890"/>
            <a:ext cx="187036" cy="176406"/>
          </a:xfrm>
          <a:prstGeom prst="ellipse">
            <a:avLst/>
          </a:prstGeom>
          <a:solidFill>
            <a:srgbClr val="811F42"/>
          </a:solidFill>
          <a:ln>
            <a:solidFill>
              <a:srgbClr val="811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FB1209-FDFD-6DA4-04D0-A4197E2D3FF2}"/>
              </a:ext>
            </a:extLst>
          </p:cNvPr>
          <p:cNvSpPr/>
          <p:nvPr/>
        </p:nvSpPr>
        <p:spPr>
          <a:xfrm>
            <a:off x="5493278" y="4065174"/>
            <a:ext cx="187036" cy="176406"/>
          </a:xfrm>
          <a:prstGeom prst="ellipse">
            <a:avLst/>
          </a:prstGeom>
          <a:solidFill>
            <a:srgbClr val="811F42"/>
          </a:solidFill>
          <a:ln>
            <a:solidFill>
              <a:srgbClr val="811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3E9B84-2502-6AB5-E043-27EFA68FF30D}"/>
              </a:ext>
            </a:extLst>
          </p:cNvPr>
          <p:cNvSpPr/>
          <p:nvPr/>
        </p:nvSpPr>
        <p:spPr>
          <a:xfrm>
            <a:off x="8252395" y="4066848"/>
            <a:ext cx="187036" cy="176406"/>
          </a:xfrm>
          <a:prstGeom prst="ellipse">
            <a:avLst/>
          </a:prstGeom>
          <a:solidFill>
            <a:srgbClr val="811F42"/>
          </a:solidFill>
          <a:ln>
            <a:solidFill>
              <a:srgbClr val="811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1AC22A-CD0C-AB50-E5A9-379040A30A2A}"/>
              </a:ext>
            </a:extLst>
          </p:cNvPr>
          <p:cNvSpPr/>
          <p:nvPr/>
        </p:nvSpPr>
        <p:spPr>
          <a:xfrm>
            <a:off x="10916521" y="4058384"/>
            <a:ext cx="187036" cy="176406"/>
          </a:xfrm>
          <a:prstGeom prst="ellipse">
            <a:avLst/>
          </a:prstGeom>
          <a:solidFill>
            <a:srgbClr val="811F42"/>
          </a:solidFill>
          <a:ln>
            <a:solidFill>
              <a:srgbClr val="811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1BFFD-BE9B-EE43-A643-5DAE220B5963}"/>
              </a:ext>
            </a:extLst>
          </p:cNvPr>
          <p:cNvCxnSpPr>
            <a:cxnSpLocks/>
          </p:cNvCxnSpPr>
          <p:nvPr/>
        </p:nvCxnSpPr>
        <p:spPr>
          <a:xfrm>
            <a:off x="2587256" y="5785566"/>
            <a:ext cx="7329529" cy="0"/>
          </a:xfrm>
          <a:prstGeom prst="straightConnector1">
            <a:avLst/>
          </a:prstGeom>
          <a:ln w="28575">
            <a:solidFill>
              <a:srgbClr val="820E21">
                <a:alpha val="99000"/>
              </a:srgbClr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7F9AAE9-AFCE-67CF-7642-084572B8F0A1}"/>
              </a:ext>
            </a:extLst>
          </p:cNvPr>
          <p:cNvSpPr txBox="1"/>
          <p:nvPr/>
        </p:nvSpPr>
        <p:spPr>
          <a:xfrm>
            <a:off x="3699458" y="6044691"/>
            <a:ext cx="49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Support provided throughout the process</a:t>
            </a:r>
          </a:p>
        </p:txBody>
      </p:sp>
    </p:spTree>
    <p:extLst>
      <p:ext uri="{BB962C8B-B14F-4D97-AF65-F5344CB8AC3E}">
        <p14:creationId xmlns:p14="http://schemas.microsoft.com/office/powerpoint/2010/main" val="63376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8632B-B4F7-D5FE-B003-DEC9CF83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Cranfield School of Management logo.">
            <a:extLst>
              <a:ext uri="{FF2B5EF4-FFF2-40B4-BE49-F238E27FC236}">
                <a16:creationId xmlns:a16="http://schemas.microsoft.com/office/drawing/2014/main" id="{AFA9690B-6122-B3E3-6C66-954C2EB73F84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00C216E-BD51-47A4-EA90-1A90548A8249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D65BFCE0-6A28-2D39-46B8-5F2284B3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25E8FDC-547E-9748-4EF3-ACE0CB7436AC}"/>
              </a:ext>
            </a:extLst>
          </p:cNvPr>
          <p:cNvSpPr/>
          <p:nvPr/>
        </p:nvSpPr>
        <p:spPr>
          <a:xfrm>
            <a:off x="1471587" y="193518"/>
            <a:ext cx="3360969" cy="1407462"/>
          </a:xfrm>
          <a:prstGeom prst="wedgeRectCallout">
            <a:avLst/>
          </a:prstGeom>
          <a:solidFill>
            <a:srgbClr val="811F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benefited from the research as well as the creative suggestions brought in by a fresh pair of eyes.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Beta X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C388B58-0B0C-67D3-F365-AA046D2F6997}"/>
              </a:ext>
            </a:extLst>
          </p:cNvPr>
          <p:cNvSpPr/>
          <p:nvPr/>
        </p:nvSpPr>
        <p:spPr>
          <a:xfrm>
            <a:off x="5712541" y="347596"/>
            <a:ext cx="4267199" cy="1845950"/>
          </a:xfrm>
          <a:prstGeom prst="wedgeEllipseCallout">
            <a:avLst/>
          </a:prstGeom>
          <a:solidFill>
            <a:srgbClr val="0C40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Was quick to dive into understanding our business and aims with the project - excellent questioning skills.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The Case Centre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9B152C56-1DEE-0896-3CFC-A62288032AA5}"/>
              </a:ext>
            </a:extLst>
          </p:cNvPr>
          <p:cNvSpPr/>
          <p:nvPr/>
        </p:nvSpPr>
        <p:spPr>
          <a:xfrm>
            <a:off x="78659" y="4359980"/>
            <a:ext cx="3524864" cy="191729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 new way of thinking and of perspective was brought to many items across our teams.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TUI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2739D27-C834-F42D-4451-DFC1740192A6}"/>
              </a:ext>
            </a:extLst>
          </p:cNvPr>
          <p:cNvSpPr/>
          <p:nvPr/>
        </p:nvSpPr>
        <p:spPr>
          <a:xfrm>
            <a:off x="7846141" y="2480573"/>
            <a:ext cx="3200400" cy="1961534"/>
          </a:xfrm>
          <a:prstGeom prst="wedgeRectCallout">
            <a:avLst/>
          </a:prstGeom>
          <a:solidFill>
            <a:srgbClr val="1021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very much value working with Cranfield to support the students and I looking forward to continuing this next year for our 3rd year.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Civil Aviation Authority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9F678639-3A31-E8E3-64E5-056BE2E2B5BB}"/>
              </a:ext>
            </a:extLst>
          </p:cNvPr>
          <p:cNvSpPr/>
          <p:nvPr/>
        </p:nvSpPr>
        <p:spPr>
          <a:xfrm>
            <a:off x="439995" y="2131022"/>
            <a:ext cx="3524864" cy="1666568"/>
          </a:xfrm>
          <a:prstGeom prst="wedgeRectCallout">
            <a:avLst/>
          </a:prstGeom>
          <a:solidFill>
            <a:srgbClr val="0C40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Project completed that we would not otherwise have had capacity to complete which has informed future business processes.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Soben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682BA22-C8CB-0789-E4BC-EE35F8382785}"/>
              </a:ext>
            </a:extLst>
          </p:cNvPr>
          <p:cNvSpPr/>
          <p:nvPr/>
        </p:nvSpPr>
        <p:spPr>
          <a:xfrm>
            <a:off x="4332180" y="1858295"/>
            <a:ext cx="2315497" cy="214589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Brought a great energy to the space and to the group.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Scrappy Meals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8D1B9C3B-5571-235B-BF77-C9E6A575C195}"/>
              </a:ext>
            </a:extLst>
          </p:cNvPr>
          <p:cNvSpPr/>
          <p:nvPr/>
        </p:nvSpPr>
        <p:spPr>
          <a:xfrm>
            <a:off x="8391832" y="4965905"/>
            <a:ext cx="3721509" cy="1171704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Great way of introducing a short sharp burst of energy into a project.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Saint </a:t>
            </a:r>
            <a:r>
              <a:rPr lang="en-GB" sz="1600" dirty="0" err="1"/>
              <a:t>Gobain</a:t>
            </a:r>
            <a:r>
              <a:rPr lang="en-GB" sz="1600" dirty="0"/>
              <a:t> - Weber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2627BD51-8FE3-ED57-B81D-3F3645FA9971}"/>
              </a:ext>
            </a:extLst>
          </p:cNvPr>
          <p:cNvSpPr/>
          <p:nvPr/>
        </p:nvSpPr>
        <p:spPr>
          <a:xfrm>
            <a:off x="3800169" y="4534227"/>
            <a:ext cx="4414682" cy="1934593"/>
          </a:xfrm>
          <a:prstGeom prst="wedgeEllipseCallout">
            <a:avLst/>
          </a:prstGeom>
          <a:solidFill>
            <a:srgbClr val="811F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work </a:t>
            </a:r>
            <a:r>
              <a:rPr lang="en-GB" sz="1600" dirty="0"/>
              <a:t>has accelerated the launch of a new service for our business.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Colab-8 Consulting </a:t>
            </a:r>
            <a:r>
              <a:rPr lang="en-GB" dirty="0"/>
              <a:t>Ltd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1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Cranfield School of Management logo.">
            <a:extLst>
              <a:ext uri="{FF2B5EF4-FFF2-40B4-BE49-F238E27FC236}">
                <a16:creationId xmlns:a16="http://schemas.microsoft.com/office/drawing/2014/main" id="{BAA75254-16CD-43D3-A31A-D098608B4D7F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20978B-D21D-495C-8D42-E3CA373CFE8C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76CBEE66-2FA5-4DC3-A684-3739FE6C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A1220F-DA75-53AB-1988-F481B9BE3F22}"/>
              </a:ext>
            </a:extLst>
          </p:cNvPr>
          <p:cNvSpPr txBox="1">
            <a:spLocks/>
          </p:cNvSpPr>
          <p:nvPr/>
        </p:nvSpPr>
        <p:spPr>
          <a:xfrm>
            <a:off x="2310962" y="2547097"/>
            <a:ext cx="7570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For further info, please email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7CF6F0-E15D-A5B7-D763-EFE8B375BB87}"/>
              </a:ext>
            </a:extLst>
          </p:cNvPr>
          <p:cNvSpPr txBox="1">
            <a:spLocks/>
          </p:cNvSpPr>
          <p:nvPr/>
        </p:nvSpPr>
        <p:spPr>
          <a:xfrm>
            <a:off x="1817186" y="3549818"/>
            <a:ext cx="7570076" cy="78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0" dirty="0"/>
              <a:t>internships@cranfield.ac.uk</a:t>
            </a:r>
          </a:p>
        </p:txBody>
      </p:sp>
    </p:spTree>
    <p:extLst>
      <p:ext uri="{BB962C8B-B14F-4D97-AF65-F5344CB8AC3E}">
        <p14:creationId xmlns:p14="http://schemas.microsoft.com/office/powerpoint/2010/main" val="97931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92C38-86FE-4275-B4DF-C689260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80" y="2164103"/>
            <a:ext cx="10617475" cy="33812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GB" sz="2000" dirty="0"/>
              <a:t>The </a:t>
            </a:r>
            <a:r>
              <a:rPr lang="en-GB" sz="2000" b="1" dirty="0"/>
              <a:t>Cranfield Management MSc </a:t>
            </a:r>
            <a:r>
              <a:rPr lang="en-GB" sz="2000" dirty="0"/>
              <a:t>course, with </a:t>
            </a:r>
            <a:r>
              <a:rPr lang="en-GB" sz="2000" b="1" dirty="0"/>
              <a:t>Chartered Management Institute (CMI)</a:t>
            </a:r>
            <a:r>
              <a:rPr lang="en-GB" sz="2000" dirty="0"/>
              <a:t> dual accreditation degree is a full time 13-month programme which equips students with the </a:t>
            </a:r>
            <a:r>
              <a:rPr lang="en-GB" sz="2000" b="1" dirty="0"/>
              <a:t>knowledge and practical skills </a:t>
            </a:r>
            <a:r>
              <a:rPr lang="en-GB" sz="2000" dirty="0"/>
              <a:t>needed to tackle </a:t>
            </a:r>
            <a:r>
              <a:rPr lang="en-GB" sz="2000" b="1" dirty="0"/>
              <a:t>complex business challenges </a:t>
            </a:r>
            <a:r>
              <a:rPr lang="en-GB" sz="2000" dirty="0"/>
              <a:t>and to prepare them for </a:t>
            </a:r>
            <a:r>
              <a:rPr lang="en-GB" sz="2000" b="1" dirty="0"/>
              <a:t>demanding managerial roles in the future.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50BCF-61DA-4869-BF4B-1013CC5947DD}"/>
              </a:ext>
            </a:extLst>
          </p:cNvPr>
          <p:cNvSpPr txBox="1"/>
          <p:nvPr/>
        </p:nvSpPr>
        <p:spPr>
          <a:xfrm>
            <a:off x="8848276" y="6580864"/>
            <a:ext cx="18197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Slab"/>
                <a:cs typeface="Arial" panose="020B0604020202020204" pitchFamily="34" charset="0"/>
              </a:rPr>
              <a:t>@ Cranfield University August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Management MSc</a:t>
            </a:r>
          </a:p>
        </p:txBody>
      </p:sp>
      <p:pic>
        <p:nvPicPr>
          <p:cNvPr id="6" name="Picture 2" descr="Chartered Management Institute - Wikipedia">
            <a:extLst>
              <a:ext uri="{FF2B5EF4-FFF2-40B4-BE49-F238E27FC236}">
                <a16:creationId xmlns:a16="http://schemas.microsoft.com/office/drawing/2014/main" id="{63558B5B-E431-6742-3718-593621CA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34" y="3630534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18F59F-58CC-71D5-2C17-12BF63679720}"/>
              </a:ext>
            </a:extLst>
          </p:cNvPr>
          <p:cNvSpPr txBox="1"/>
          <p:nvPr/>
        </p:nvSpPr>
        <p:spPr>
          <a:xfrm>
            <a:off x="407280" y="5562393"/>
            <a:ext cx="8840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>
                <a:latin typeface="+mj-lt"/>
              </a:rPr>
              <a:t>For more information, visit the </a:t>
            </a:r>
            <a:r>
              <a:rPr lang="en-GB">
                <a:latin typeface="+mj-lt"/>
                <a:hlinkClick r:id="rId4"/>
              </a:rPr>
              <a:t>Management course </a:t>
            </a:r>
            <a:r>
              <a:rPr lang="en-GB" sz="1800" b="0">
                <a:latin typeface="+mj-lt"/>
              </a:rPr>
              <a:t> page on our website.</a:t>
            </a:r>
          </a:p>
        </p:txBody>
      </p:sp>
      <p:grpSp>
        <p:nvGrpSpPr>
          <p:cNvPr id="9" name="Group 8" descr="Cranfield School of Management logo.">
            <a:extLst>
              <a:ext uri="{FF2B5EF4-FFF2-40B4-BE49-F238E27FC236}">
                <a16:creationId xmlns:a16="http://schemas.microsoft.com/office/drawing/2014/main" id="{60189B50-B8E7-DF36-56B4-9611890E3EF8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998BB2-9BE9-035B-AC71-1727A60ED73A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FD033503-B60F-FAF5-F960-07234D6B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893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F1A8E-9FD4-7F3D-D8E9-EEE65B40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Cranfield School of Management logo.">
            <a:extLst>
              <a:ext uri="{FF2B5EF4-FFF2-40B4-BE49-F238E27FC236}">
                <a16:creationId xmlns:a16="http://schemas.microsoft.com/office/drawing/2014/main" id="{5A91A515-FFDF-E851-16D9-368724C698FB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A6DF84-9D93-AF7E-C4A2-7CD59A28A675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A61F85F0-0126-84F8-96C7-6E12FEA0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636B34A-6576-001C-60BF-97D6EF7E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0"/>
            <a:ext cx="6953388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Rankings</a:t>
            </a:r>
          </a:p>
        </p:txBody>
      </p:sp>
      <p:pic>
        <p:nvPicPr>
          <p:cNvPr id="4" name="Picture 3" descr="A blue and yellow sign with yellow text&#10;&#10;AI-generated content may be incorrect.">
            <a:extLst>
              <a:ext uri="{FF2B5EF4-FFF2-40B4-BE49-F238E27FC236}">
                <a16:creationId xmlns:a16="http://schemas.microsoft.com/office/drawing/2014/main" id="{9DB8B868-910B-EE76-4B7F-1F4604D78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837" y="2678870"/>
            <a:ext cx="1936825" cy="1936825"/>
          </a:xfrm>
          <a:prstGeom prst="rect">
            <a:avLst/>
          </a:prstGeom>
        </p:spPr>
      </p:pic>
      <p:pic>
        <p:nvPicPr>
          <p:cNvPr id="11" name="Picture 10" descr="A blue and yellow sign with white text&#10;&#10;AI-generated content may be incorrect.">
            <a:extLst>
              <a:ext uri="{FF2B5EF4-FFF2-40B4-BE49-F238E27FC236}">
                <a16:creationId xmlns:a16="http://schemas.microsoft.com/office/drawing/2014/main" id="{7D790202-5880-4C07-C44E-2DBEED2D7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687" y="777582"/>
            <a:ext cx="1940990" cy="1940990"/>
          </a:xfrm>
          <a:prstGeom prst="rect">
            <a:avLst/>
          </a:prstGeom>
        </p:spPr>
      </p:pic>
      <p:pic>
        <p:nvPicPr>
          <p:cNvPr id="13" name="Picture 12" descr="A blue and yellow sign with white text&#10;&#10;AI-generated content may be incorrect.">
            <a:extLst>
              <a:ext uri="{FF2B5EF4-FFF2-40B4-BE49-F238E27FC236}">
                <a16:creationId xmlns:a16="http://schemas.microsoft.com/office/drawing/2014/main" id="{3EC1FCE7-FDDA-3340-B35F-7A76059E0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531" y="2635005"/>
            <a:ext cx="1940990" cy="1940990"/>
          </a:xfrm>
          <a:prstGeom prst="rect">
            <a:avLst/>
          </a:prstGeom>
        </p:spPr>
      </p:pic>
      <p:pic>
        <p:nvPicPr>
          <p:cNvPr id="16" name="Picture 15" descr="A blue and yellow square with white text&#10;&#10;AI-generated content may be incorrect.">
            <a:extLst>
              <a:ext uri="{FF2B5EF4-FFF2-40B4-BE49-F238E27FC236}">
                <a16:creationId xmlns:a16="http://schemas.microsoft.com/office/drawing/2014/main" id="{12BEBCFE-DCF9-51E9-2B3C-2E0C45F67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883" y="4580159"/>
            <a:ext cx="1936824" cy="1936824"/>
          </a:xfrm>
          <a:prstGeom prst="rect">
            <a:avLst/>
          </a:prstGeom>
        </p:spPr>
      </p:pic>
      <p:pic>
        <p:nvPicPr>
          <p:cNvPr id="18" name="Picture 17" descr="A blue and yellow square with white text&#10;&#10;AI-generated content may be incorrect.">
            <a:extLst>
              <a:ext uri="{FF2B5EF4-FFF2-40B4-BE49-F238E27FC236}">
                <a16:creationId xmlns:a16="http://schemas.microsoft.com/office/drawing/2014/main" id="{D0A35141-6F6C-9820-1321-61869539B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707" y="4580159"/>
            <a:ext cx="1936824" cy="1936824"/>
          </a:xfrm>
          <a:prstGeom prst="rect">
            <a:avLst/>
          </a:prstGeom>
        </p:spPr>
      </p:pic>
      <p:pic>
        <p:nvPicPr>
          <p:cNvPr id="20" name="Picture 19" descr="A blue and yellow rectangular sign with yellow text&#10;&#10;AI-generated content may be incorrect.">
            <a:extLst>
              <a:ext uri="{FF2B5EF4-FFF2-40B4-BE49-F238E27FC236}">
                <a16:creationId xmlns:a16="http://schemas.microsoft.com/office/drawing/2014/main" id="{0320C2AB-0812-65AA-D91B-14F474D27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901" y="2639170"/>
            <a:ext cx="1936825" cy="1936825"/>
          </a:xfrm>
          <a:prstGeom prst="rect">
            <a:avLst/>
          </a:prstGeom>
        </p:spPr>
      </p:pic>
      <p:pic>
        <p:nvPicPr>
          <p:cNvPr id="22" name="Picture 21" descr="A blue and yellow square with white text&#10;&#10;AI-generated content may be incorrect.">
            <a:extLst>
              <a:ext uri="{FF2B5EF4-FFF2-40B4-BE49-F238E27FC236}">
                <a16:creationId xmlns:a16="http://schemas.microsoft.com/office/drawing/2014/main" id="{F147B7B6-A857-584D-17C5-BF87F5C5B9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7570" y="4578077"/>
            <a:ext cx="1936824" cy="19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2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82C6-FF50-4FBE-81EB-8BCFB1B8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8" y="365129"/>
            <a:ext cx="7352422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Class Profile 2025-26</a:t>
            </a:r>
          </a:p>
        </p:txBody>
      </p:sp>
      <p:grpSp>
        <p:nvGrpSpPr>
          <p:cNvPr id="3" name="Group 2" descr="Cranfield School of Management logo.">
            <a:extLst>
              <a:ext uri="{FF2B5EF4-FFF2-40B4-BE49-F238E27FC236}">
                <a16:creationId xmlns:a16="http://schemas.microsoft.com/office/drawing/2014/main" id="{A801BEAE-B3C1-DDC8-5DF3-5C0AE1800004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CE2955-37D9-FAD7-48E3-9A6C4236E341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C2D4B5A2-8B33-E480-9203-A5E68CDA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389028-CFA2-3029-8EFD-8EBFC94FFBE9}"/>
              </a:ext>
            </a:extLst>
          </p:cNvPr>
          <p:cNvGrpSpPr/>
          <p:nvPr/>
        </p:nvGrpSpPr>
        <p:grpSpPr>
          <a:xfrm>
            <a:off x="2431886" y="1791777"/>
            <a:ext cx="7009237" cy="4277566"/>
            <a:chOff x="1187624" y="1700808"/>
            <a:chExt cx="7960967" cy="4277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3DEBD6-97F0-18DA-20BD-1763F62D1A59}"/>
                </a:ext>
              </a:extLst>
            </p:cNvPr>
            <p:cNvSpPr/>
            <p:nvPr/>
          </p:nvSpPr>
          <p:spPr>
            <a:xfrm>
              <a:off x="1187624" y="1700808"/>
              <a:ext cx="7061329" cy="39604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lumMod val="25335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54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3ED908-4EE7-57FF-7B7D-226DFE61AE43}"/>
                </a:ext>
              </a:extLst>
            </p:cNvPr>
            <p:cNvSpPr txBox="1"/>
            <p:nvPr/>
          </p:nvSpPr>
          <p:spPr>
            <a:xfrm>
              <a:off x="1617829" y="1872716"/>
              <a:ext cx="2088232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Total students</a:t>
              </a:r>
            </a:p>
            <a:p>
              <a:r>
                <a:rPr lang="en-GB" sz="65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24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DB4860-FBD1-0E8C-97D5-AF2EEB8AED80}"/>
                </a:ext>
              </a:extLst>
            </p:cNvPr>
            <p:cNvSpPr txBox="1"/>
            <p:nvPr/>
          </p:nvSpPr>
          <p:spPr>
            <a:xfrm>
              <a:off x="1631633" y="3617325"/>
              <a:ext cx="2088232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Women</a:t>
              </a:r>
            </a:p>
            <a:p>
              <a:r>
                <a:rPr lang="en-GB" sz="65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32%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45AD70-DE7E-D4CE-F389-74A000E3976D}"/>
                </a:ext>
              </a:extLst>
            </p:cNvPr>
            <p:cNvSpPr txBox="1"/>
            <p:nvPr/>
          </p:nvSpPr>
          <p:spPr>
            <a:xfrm>
              <a:off x="4347337" y="3608494"/>
              <a:ext cx="4801254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5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2 Years</a:t>
              </a:r>
            </a:p>
            <a:p>
              <a:r>
                <a:rPr lang="en-GB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Average work experience</a:t>
              </a:r>
            </a:p>
            <a:p>
              <a:endParaRPr lang="en-GB" sz="6500" b="1" dirty="0">
                <a:solidFill>
                  <a:schemeClr val="bg1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75ABA5-C270-330A-7749-780E0AC3869F}"/>
                </a:ext>
              </a:extLst>
            </p:cNvPr>
            <p:cNvSpPr txBox="1"/>
            <p:nvPr/>
          </p:nvSpPr>
          <p:spPr>
            <a:xfrm>
              <a:off x="4299692" y="1844824"/>
              <a:ext cx="2448272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Nationalities </a:t>
              </a:r>
            </a:p>
            <a:p>
              <a:r>
                <a:rPr lang="en-GB" sz="65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68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92C38-86FE-4275-B4DF-C689260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80" y="2247231"/>
            <a:ext cx="10783728" cy="558315"/>
          </a:xfrm>
          <a:solidFill>
            <a:srgbClr val="0C406D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350"/>
              </a:spcBef>
              <a:buNone/>
            </a:pPr>
            <a:r>
              <a:rPr lang="en-GB" sz="2000" b="1" dirty="0">
                <a:solidFill>
                  <a:schemeClr val="bg1"/>
                </a:solidFill>
              </a:rPr>
              <a:t>The Summer Internship Programme 2025-26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50BCF-61DA-4869-BF4B-1013CC5947DD}"/>
              </a:ext>
            </a:extLst>
          </p:cNvPr>
          <p:cNvSpPr txBox="1"/>
          <p:nvPr/>
        </p:nvSpPr>
        <p:spPr>
          <a:xfrm>
            <a:off x="8848276" y="6580864"/>
            <a:ext cx="18197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Slab"/>
                <a:cs typeface="Arial" panose="020B0604020202020204" pitchFamily="34" charset="0"/>
              </a:rPr>
              <a:t>@ Cranfield University August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Cranfield MSc Management Internship</a:t>
            </a:r>
          </a:p>
        </p:txBody>
      </p:sp>
      <p:grpSp>
        <p:nvGrpSpPr>
          <p:cNvPr id="9" name="Group 8" descr="Cranfield School of Management logo.">
            <a:extLst>
              <a:ext uri="{FF2B5EF4-FFF2-40B4-BE49-F238E27FC236}">
                <a16:creationId xmlns:a16="http://schemas.microsoft.com/office/drawing/2014/main" id="{60189B50-B8E7-DF36-56B4-9611890E3EF8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998BB2-9BE9-035B-AC71-1727A60ED73A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FD033503-B60F-FAF5-F960-07234D6B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7C31BF-D984-318B-B0E5-89CD0D2E8B51}"/>
              </a:ext>
            </a:extLst>
          </p:cNvPr>
          <p:cNvSpPr txBox="1">
            <a:spLocks/>
          </p:cNvSpPr>
          <p:nvPr/>
        </p:nvSpPr>
        <p:spPr>
          <a:xfrm>
            <a:off x="407279" y="2945700"/>
            <a:ext cx="10783729" cy="2314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350"/>
              </a:spcBef>
              <a:buNone/>
            </a:pPr>
            <a:r>
              <a:rPr lang="en-GB" sz="2000" dirty="0"/>
              <a:t>A period of </a:t>
            </a:r>
            <a:r>
              <a:rPr lang="en-GB" sz="2000" b="1" dirty="0"/>
              <a:t>full-time </a:t>
            </a:r>
            <a:r>
              <a:rPr lang="en-GB" sz="2000" dirty="0"/>
              <a:t>work </a:t>
            </a:r>
            <a:r>
              <a:rPr lang="en-GB" sz="2000"/>
              <a:t>starting from </a:t>
            </a:r>
            <a:r>
              <a:rPr lang="en-GB" sz="2000" b="1"/>
              <a:t>25 </a:t>
            </a:r>
            <a:r>
              <a:rPr lang="en-GB" sz="2000" b="1" dirty="0"/>
              <a:t>May </a:t>
            </a:r>
            <a:r>
              <a:rPr lang="en-GB" sz="2000" dirty="0"/>
              <a:t>for </a:t>
            </a:r>
            <a:r>
              <a:rPr lang="en-GB" sz="2000" b="1" dirty="0"/>
              <a:t>12 weeks.</a:t>
            </a:r>
          </a:p>
          <a:p>
            <a:pPr marL="0" indent="0" algn="just">
              <a:lnSpc>
                <a:spcPct val="100000"/>
              </a:lnSpc>
              <a:spcBef>
                <a:spcPts val="1350"/>
              </a:spcBef>
              <a:buNone/>
            </a:pPr>
            <a:r>
              <a:rPr lang="en-GB" sz="2000" dirty="0"/>
              <a:t>Students</a:t>
            </a:r>
            <a:r>
              <a:rPr lang="en-GB" sz="2000" b="1" dirty="0"/>
              <a:t> </a:t>
            </a:r>
            <a:r>
              <a:rPr lang="en-GB" sz="2000" dirty="0"/>
              <a:t>work on relevant </a:t>
            </a:r>
            <a:r>
              <a:rPr lang="en-GB" sz="2000" b="1" dirty="0"/>
              <a:t>projects and assignments </a:t>
            </a:r>
            <a:r>
              <a:rPr lang="en-GB" sz="2000" dirty="0"/>
              <a:t>that gives them an opportunity to </a:t>
            </a:r>
            <a:r>
              <a:rPr lang="en-GB" dirty="0"/>
              <a:t>contribute strong analytical skills and fresh perspectives, applying business theory to practical challenges.</a:t>
            </a:r>
            <a:endParaRPr lang="en-GB" sz="2000" dirty="0"/>
          </a:p>
          <a:p>
            <a:pPr marL="0" indent="0" algn="just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</a:pP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14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81830"/>
                </a:solidFill>
              </a:rPr>
              <a:t>Rationale and Benefits</a:t>
            </a:r>
          </a:p>
        </p:txBody>
      </p:sp>
      <p:grpSp>
        <p:nvGrpSpPr>
          <p:cNvPr id="7" name="Group 6" descr="Cranfield School of Management logo.">
            <a:extLst>
              <a:ext uri="{FF2B5EF4-FFF2-40B4-BE49-F238E27FC236}">
                <a16:creationId xmlns:a16="http://schemas.microsoft.com/office/drawing/2014/main" id="{444E229B-04D2-4D99-260B-9A01C3017CA7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7C44C3-2FE4-D24E-8F8D-BC9AC5728D0F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038912F9-71BC-A850-F9CF-A7F1A8FD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EEF99-C0C6-2CF0-A5C5-F1DC1BA25447}"/>
              </a:ext>
            </a:extLst>
          </p:cNvPr>
          <p:cNvSpPr/>
          <p:nvPr/>
        </p:nvSpPr>
        <p:spPr>
          <a:xfrm>
            <a:off x="1" y="4017607"/>
            <a:ext cx="12191999" cy="2840393"/>
          </a:xfrm>
          <a:prstGeom prst="rect">
            <a:avLst/>
          </a:prstGeom>
          <a:solidFill>
            <a:srgbClr val="0C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5BA74F-79A1-97FF-2BD0-165851720DBF}"/>
              </a:ext>
            </a:extLst>
          </p:cNvPr>
          <p:cNvSpPr txBox="1"/>
          <p:nvPr/>
        </p:nvSpPr>
        <p:spPr>
          <a:xfrm>
            <a:off x="637385" y="4997599"/>
            <a:ext cx="144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Roboto Slab"/>
              </a:rPr>
              <a:t>Organisation benefits</a:t>
            </a:r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ADBB5B89-EF61-449C-9869-22DBD786C720}"/>
              </a:ext>
            </a:extLst>
          </p:cNvPr>
          <p:cNvSpPr/>
          <p:nvPr/>
        </p:nvSpPr>
        <p:spPr>
          <a:xfrm rot="16200000">
            <a:off x="196153" y="4688455"/>
            <a:ext cx="1316282" cy="1181698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9CBF10-A2F6-0D34-1745-B1812BEC366D}"/>
              </a:ext>
            </a:extLst>
          </p:cNvPr>
          <p:cNvSpPr txBox="1"/>
          <p:nvPr/>
        </p:nvSpPr>
        <p:spPr>
          <a:xfrm>
            <a:off x="2221719" y="4653946"/>
            <a:ext cx="795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High-quality evidence-based study</a:t>
            </a:r>
            <a:r>
              <a:rPr lang="en-GB">
                <a:solidFill>
                  <a:schemeClr val="bg1"/>
                </a:solidFill>
              </a:rPr>
              <a:t> into areas that organisations may not have the time, resources or expertise to address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A talent pipeline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8F2DA-15B2-10F0-00B8-C7FAC03954AF}"/>
              </a:ext>
            </a:extLst>
          </p:cNvPr>
          <p:cNvSpPr txBox="1"/>
          <p:nvPr/>
        </p:nvSpPr>
        <p:spPr>
          <a:xfrm>
            <a:off x="654755" y="2601186"/>
            <a:ext cx="10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C406D"/>
                </a:solidFill>
                <a:latin typeface="Roboto Slab"/>
              </a:rPr>
              <a:t>Student benefits</a:t>
            </a: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99703C55-970B-9F50-9D15-7BF4E8510CE8}"/>
              </a:ext>
            </a:extLst>
          </p:cNvPr>
          <p:cNvSpPr/>
          <p:nvPr/>
        </p:nvSpPr>
        <p:spPr>
          <a:xfrm rot="16200000">
            <a:off x="189340" y="2305110"/>
            <a:ext cx="1325563" cy="1181698"/>
          </a:xfrm>
          <a:prstGeom prst="blockArc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E6258E-B7F3-DC3C-9EA0-3FBF5FC41135}"/>
              </a:ext>
            </a:extLst>
          </p:cNvPr>
          <p:cNvSpPr txBox="1"/>
          <p:nvPr/>
        </p:nvSpPr>
        <p:spPr>
          <a:xfrm>
            <a:off x="2221720" y="2124874"/>
            <a:ext cx="7728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406D"/>
                </a:solidFill>
              </a:rPr>
              <a:t>Practice-based learning – </a:t>
            </a:r>
            <a:r>
              <a:rPr lang="en-GB" dirty="0">
                <a:solidFill>
                  <a:srgbClr val="0C406D"/>
                </a:solidFill>
              </a:rPr>
              <a:t>exposure to real management problems and reinforcement of learning by showing how theory works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C40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406D"/>
                </a:solidFill>
              </a:rPr>
              <a:t>Post-MSc career journey </a:t>
            </a:r>
            <a:r>
              <a:rPr lang="en-GB" dirty="0">
                <a:solidFill>
                  <a:srgbClr val="0C406D"/>
                </a:solidFill>
              </a:rPr>
              <a:t>– support students’ by allowing them to gain work experience while studying</a:t>
            </a:r>
          </a:p>
        </p:txBody>
      </p:sp>
    </p:spTree>
    <p:extLst>
      <p:ext uri="{BB962C8B-B14F-4D97-AF65-F5344CB8AC3E}">
        <p14:creationId xmlns:p14="http://schemas.microsoft.com/office/powerpoint/2010/main" val="203776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81830"/>
                </a:solidFill>
              </a:rPr>
              <a:t>Types of Projects</a:t>
            </a:r>
          </a:p>
        </p:txBody>
      </p:sp>
      <p:grpSp>
        <p:nvGrpSpPr>
          <p:cNvPr id="7" name="Group 6" descr="Cranfield School of Management logo.">
            <a:extLst>
              <a:ext uri="{FF2B5EF4-FFF2-40B4-BE49-F238E27FC236}">
                <a16:creationId xmlns:a16="http://schemas.microsoft.com/office/drawing/2014/main" id="{444E229B-04D2-4D99-260B-9A01C3017CA7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7C44C3-2FE4-D24E-8F8D-BC9AC5728D0F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038912F9-71BC-A850-F9CF-A7F1A8FD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E8EBDAB-AD37-3971-8704-8C8E6B662FCD}"/>
              </a:ext>
            </a:extLst>
          </p:cNvPr>
          <p:cNvSpPr/>
          <p:nvPr/>
        </p:nvSpPr>
        <p:spPr>
          <a:xfrm>
            <a:off x="688748" y="3172665"/>
            <a:ext cx="2351228" cy="862559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811F42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Finance and Accounting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DFFB70-7D8D-3FD2-EBBD-6BB62EBB89AD}"/>
              </a:ext>
            </a:extLst>
          </p:cNvPr>
          <p:cNvSpPr/>
          <p:nvPr/>
        </p:nvSpPr>
        <p:spPr>
          <a:xfrm>
            <a:off x="3284018" y="3176725"/>
            <a:ext cx="2351228" cy="858499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17A3C9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  <a:latin typeface="Calibri" panose="020F0502020204030204"/>
              </a:rPr>
              <a:t>Human Resource Management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026339-0C4F-ECF1-064B-79E6165380D5}"/>
              </a:ext>
            </a:extLst>
          </p:cNvPr>
          <p:cNvSpPr/>
          <p:nvPr/>
        </p:nvSpPr>
        <p:spPr>
          <a:xfrm>
            <a:off x="5879288" y="3176726"/>
            <a:ext cx="2351228" cy="859793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0C406D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Marketing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D03363-A1FE-D9B4-3B4B-13EBEEF1AA6A}"/>
              </a:ext>
            </a:extLst>
          </p:cNvPr>
          <p:cNvSpPr/>
          <p:nvPr/>
        </p:nvSpPr>
        <p:spPr>
          <a:xfrm>
            <a:off x="5879288" y="4244102"/>
            <a:ext cx="2351228" cy="859793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081830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Sustainability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69A53B-CC1A-BCBC-0C9C-FCF8E40E1973}"/>
              </a:ext>
            </a:extLst>
          </p:cNvPr>
          <p:cNvSpPr/>
          <p:nvPr/>
        </p:nvSpPr>
        <p:spPr>
          <a:xfrm>
            <a:off x="688748" y="4247546"/>
            <a:ext cx="2351228" cy="858499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0C406D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  <a:latin typeface="Calibri" panose="020F0502020204030204"/>
              </a:rPr>
              <a:t>Operations Management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A9F9B78-2BD5-8B2C-CACD-90BF7B4D2659}"/>
              </a:ext>
            </a:extLst>
          </p:cNvPr>
          <p:cNvSpPr/>
          <p:nvPr/>
        </p:nvSpPr>
        <p:spPr>
          <a:xfrm>
            <a:off x="3284018" y="4244102"/>
            <a:ext cx="2351228" cy="858499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811F42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  <a:latin typeface="Calibri" panose="020F0502020204030204"/>
              </a:rPr>
              <a:t>Supply Chain Management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3EF289-FBB4-92B7-9C1F-FE50B7C61D8D}"/>
              </a:ext>
            </a:extLst>
          </p:cNvPr>
          <p:cNvSpPr/>
          <p:nvPr/>
        </p:nvSpPr>
        <p:spPr>
          <a:xfrm>
            <a:off x="688748" y="5294576"/>
            <a:ext cx="2351228" cy="859792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811F42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  <a:latin typeface="Calibri" panose="020F0502020204030204"/>
              </a:rPr>
              <a:t>Project   Management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EADDEC-A0C2-F4A0-3DBC-4FCB4E2E4BF0}"/>
              </a:ext>
            </a:extLst>
          </p:cNvPr>
          <p:cNvSpPr/>
          <p:nvPr/>
        </p:nvSpPr>
        <p:spPr>
          <a:xfrm>
            <a:off x="8421126" y="5310183"/>
            <a:ext cx="2351228" cy="844185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0C406D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Innovation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659C29F-06B2-9ACC-8A3F-6A60976B915F}"/>
              </a:ext>
            </a:extLst>
          </p:cNvPr>
          <p:cNvSpPr/>
          <p:nvPr/>
        </p:nvSpPr>
        <p:spPr>
          <a:xfrm>
            <a:off x="8474558" y="3176726"/>
            <a:ext cx="2351228" cy="858498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081830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Consulting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A92196-5647-15B0-37B5-728286DDFA3D}"/>
              </a:ext>
            </a:extLst>
          </p:cNvPr>
          <p:cNvSpPr/>
          <p:nvPr/>
        </p:nvSpPr>
        <p:spPr>
          <a:xfrm>
            <a:off x="3284018" y="5310183"/>
            <a:ext cx="2351228" cy="875725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081830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  <a:latin typeface="Calibri" panose="020F0502020204030204"/>
              </a:rPr>
              <a:t>Information Technology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C9F510B-0527-0E71-B9AA-1C4BA401D939}"/>
              </a:ext>
            </a:extLst>
          </p:cNvPr>
          <p:cNvSpPr/>
          <p:nvPr/>
        </p:nvSpPr>
        <p:spPr>
          <a:xfrm>
            <a:off x="5852571" y="5310183"/>
            <a:ext cx="2351228" cy="869257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17A3C9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Business Development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6C5167B-6EF0-0002-7CF3-00C895D5C65F}"/>
              </a:ext>
            </a:extLst>
          </p:cNvPr>
          <p:cNvSpPr txBox="1">
            <a:spLocks/>
          </p:cNvSpPr>
          <p:nvPr/>
        </p:nvSpPr>
        <p:spPr>
          <a:xfrm>
            <a:off x="380563" y="1769540"/>
            <a:ext cx="10327645" cy="858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GB" sz="2000" dirty="0"/>
              <a:t>A </a:t>
            </a:r>
            <a:r>
              <a:rPr lang="en-GB" sz="2000" b="1" dirty="0"/>
              <a:t>12-week experience </a:t>
            </a:r>
            <a:r>
              <a:rPr lang="en-GB" sz="2000"/>
              <a:t>where Management MSc </a:t>
            </a:r>
            <a:r>
              <a:rPr lang="en-GB" sz="2000" dirty="0"/>
              <a:t>students commit </a:t>
            </a:r>
            <a:r>
              <a:rPr lang="en-GB" sz="2000" b="1" dirty="0"/>
              <a:t>full-time hours</a:t>
            </a:r>
            <a:r>
              <a:rPr lang="en-GB" sz="2000" dirty="0"/>
              <a:t> to provide </a:t>
            </a:r>
            <a:r>
              <a:rPr lang="en-GB" sz="2000" b="1" dirty="0"/>
              <a:t>high-quality research</a:t>
            </a:r>
            <a:r>
              <a:rPr lang="en-GB" sz="2000" dirty="0"/>
              <a:t> into live business challenges.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884897-700F-FB18-B317-4D55AE204D4B}"/>
              </a:ext>
            </a:extLst>
          </p:cNvPr>
          <p:cNvSpPr/>
          <p:nvPr/>
        </p:nvSpPr>
        <p:spPr>
          <a:xfrm>
            <a:off x="8474558" y="4244102"/>
            <a:ext cx="2351228" cy="858498"/>
          </a:xfrm>
          <a:custGeom>
            <a:avLst/>
            <a:gdLst>
              <a:gd name="connsiteX0" fmla="*/ 0 w 2351228"/>
              <a:gd name="connsiteY0" fmla="*/ 0 h 1410736"/>
              <a:gd name="connsiteX1" fmla="*/ 2351228 w 2351228"/>
              <a:gd name="connsiteY1" fmla="*/ 0 h 1410736"/>
              <a:gd name="connsiteX2" fmla="*/ 2351228 w 2351228"/>
              <a:gd name="connsiteY2" fmla="*/ 1410736 h 1410736"/>
              <a:gd name="connsiteX3" fmla="*/ 0 w 2351228"/>
              <a:gd name="connsiteY3" fmla="*/ 1410736 h 1410736"/>
              <a:gd name="connsiteX4" fmla="*/ 0 w 2351228"/>
              <a:gd name="connsiteY4" fmla="*/ 0 h 141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28" h="1410736">
                <a:moveTo>
                  <a:pt x="0" y="0"/>
                </a:moveTo>
                <a:lnTo>
                  <a:pt x="2351228" y="0"/>
                </a:lnTo>
                <a:lnTo>
                  <a:pt x="2351228" y="1410736"/>
                </a:lnTo>
                <a:lnTo>
                  <a:pt x="0" y="1410736"/>
                </a:lnTo>
                <a:lnTo>
                  <a:pt x="0" y="0"/>
                </a:lnTo>
                <a:close/>
              </a:path>
            </a:pathLst>
          </a:custGeom>
          <a:solidFill>
            <a:srgbClr val="17A3C9"/>
          </a:solidFill>
          <a:ln w="12700" cap="flat" cmpd="sng" algn="ctr">
            <a:solidFill>
              <a:srgbClr val="E6E6E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bg1"/>
                </a:solidFill>
                <a:latin typeface="Calibri" panose="020F0502020204030204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7162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Previous Internship Providers</a:t>
            </a:r>
          </a:p>
        </p:txBody>
      </p:sp>
      <p:grpSp>
        <p:nvGrpSpPr>
          <p:cNvPr id="7" name="Group 6" descr="Cranfield School of Management logo.">
            <a:extLst>
              <a:ext uri="{FF2B5EF4-FFF2-40B4-BE49-F238E27FC236}">
                <a16:creationId xmlns:a16="http://schemas.microsoft.com/office/drawing/2014/main" id="{444E229B-04D2-4D99-260B-9A01C3017CA7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7C44C3-2FE4-D24E-8F8D-BC9AC5728D0F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038912F9-71BC-A850-F9CF-A7F1A8FD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362CE302-EE97-3C12-26CD-ACC3CD03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48613"/>
            <a:ext cx="1244947" cy="12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orgian House Hotel's Competitors, Revenue, Number of Employees, Funding,  Acquisitions &amp; News - Owler Company Profile">
            <a:extLst>
              <a:ext uri="{FF2B5EF4-FFF2-40B4-BE49-F238E27FC236}">
                <a16:creationId xmlns:a16="http://schemas.microsoft.com/office/drawing/2014/main" id="{1D927F8B-46E2-2C20-CFB9-79DFBC75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53" y="1727699"/>
            <a:ext cx="2979040" cy="10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KN Aerospace - Home | Facebook">
            <a:extLst>
              <a:ext uri="{FF2B5EF4-FFF2-40B4-BE49-F238E27FC236}">
                <a16:creationId xmlns:a16="http://schemas.microsoft.com/office/drawing/2014/main" id="{C0D52E8C-AF9A-B187-424E-0B37953EE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16438" r="-715" b="28960"/>
          <a:stretch/>
        </p:blipFill>
        <p:spPr bwMode="auto">
          <a:xfrm>
            <a:off x="7238210" y="5302493"/>
            <a:ext cx="2035710" cy="11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Marsh Ltd | NICVA">
            <a:extLst>
              <a:ext uri="{FF2B5EF4-FFF2-40B4-BE49-F238E27FC236}">
                <a16:creationId xmlns:a16="http://schemas.microsoft.com/office/drawing/2014/main" id="{BAAF99EF-5225-78D9-4CDA-A91285E20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6" b="31304"/>
          <a:stretch/>
        </p:blipFill>
        <p:spPr bwMode="auto">
          <a:xfrm>
            <a:off x="138040" y="2981092"/>
            <a:ext cx="2729852" cy="9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Civil Aviation Authority (United Kingdom) - Wikipedia">
            <a:extLst>
              <a:ext uri="{FF2B5EF4-FFF2-40B4-BE49-F238E27FC236}">
                <a16:creationId xmlns:a16="http://schemas.microsoft.com/office/drawing/2014/main" id="{58E69E9E-55C7-9657-186F-DB0A9D92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36" y="4438630"/>
            <a:ext cx="1317642" cy="17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Wavestone Announces the Results From Its First International Call for  Start-up Projects, Organized in Paris and New-York">
            <a:extLst>
              <a:ext uri="{FF2B5EF4-FFF2-40B4-BE49-F238E27FC236}">
                <a16:creationId xmlns:a16="http://schemas.microsoft.com/office/drawing/2014/main" id="{F6E287DC-3484-022D-66CE-ECB43327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7" b="24164"/>
          <a:stretch/>
        </p:blipFill>
        <p:spPr bwMode="auto">
          <a:xfrm>
            <a:off x="1893058" y="1741634"/>
            <a:ext cx="2979039" cy="8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mazon Logo Meaning, History, and Evolution - animationvisarts">
            <a:extLst>
              <a:ext uri="{FF2B5EF4-FFF2-40B4-BE49-F238E27FC236}">
                <a16:creationId xmlns:a16="http://schemas.microsoft.com/office/drawing/2014/main" id="{2853C16A-75CF-86AA-9DBA-85C429E27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9" b="32764"/>
          <a:stretch/>
        </p:blipFill>
        <p:spPr bwMode="auto">
          <a:xfrm>
            <a:off x="3820542" y="4253486"/>
            <a:ext cx="1897416" cy="6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dwards-vacuum-vector-logo - S A Partners">
            <a:extLst>
              <a:ext uri="{FF2B5EF4-FFF2-40B4-BE49-F238E27FC236}">
                <a16:creationId xmlns:a16="http://schemas.microsoft.com/office/drawing/2014/main" id="{CDFAB592-C923-0EB6-D15F-8058B559B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2" b="25902"/>
          <a:stretch/>
        </p:blipFill>
        <p:spPr bwMode="auto">
          <a:xfrm>
            <a:off x="3682423" y="2921860"/>
            <a:ext cx="3023358" cy="7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pace Resources Laboratory | Cranfield">
            <a:extLst>
              <a:ext uri="{FF2B5EF4-FFF2-40B4-BE49-F238E27FC236}">
                <a16:creationId xmlns:a16="http://schemas.microsoft.com/office/drawing/2014/main" id="{33AE0C71-6DB7-5B06-219D-8ED3251E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8" y="4993870"/>
            <a:ext cx="4031673" cy="16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acker Group">
            <a:extLst>
              <a:ext uri="{FF2B5EF4-FFF2-40B4-BE49-F238E27FC236}">
                <a16:creationId xmlns:a16="http://schemas.microsoft.com/office/drawing/2014/main" id="{34E31CEF-864D-D3B3-4FAE-40A3FE3D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4239489"/>
            <a:ext cx="2979040" cy="4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Mother_Cuppatea">
            <a:extLst>
              <a:ext uri="{FF2B5EF4-FFF2-40B4-BE49-F238E27FC236}">
                <a16:creationId xmlns:a16="http://schemas.microsoft.com/office/drawing/2014/main" id="{B539CDBB-7FAF-5E7E-7529-BB67CED5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03" y="5207859"/>
            <a:ext cx="1552629" cy="15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POPCORN KITCHEN - hand popped in a kettle">
            <a:extLst>
              <a:ext uri="{FF2B5EF4-FFF2-40B4-BE49-F238E27FC236}">
                <a16:creationId xmlns:a16="http://schemas.microsoft.com/office/drawing/2014/main" id="{4076B972-7D21-77CC-6938-F1737AE0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87" y="2818753"/>
            <a:ext cx="2133866" cy="11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Think Publishing | Transforming lives through content">
            <a:extLst>
              <a:ext uri="{FF2B5EF4-FFF2-40B4-BE49-F238E27FC236}">
                <a16:creationId xmlns:a16="http://schemas.microsoft.com/office/drawing/2014/main" id="{710AF248-A847-9A75-CFDA-E4CE31FD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52" y="2921860"/>
            <a:ext cx="1008424" cy="10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1D7FAE6F-3E53-A6A9-89A2-3BB5C77F8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24" y="4370601"/>
            <a:ext cx="1584176" cy="4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41FE36E9-1ED8-7585-28E6-28197330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23" y="1045252"/>
            <a:ext cx="1393472" cy="4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03E94D54-A915-A39B-AED2-3E1BF9FA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12" y="1272805"/>
            <a:ext cx="1721604" cy="7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92C38-86FE-4275-B4DF-C689260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80" y="2247231"/>
            <a:ext cx="10783728" cy="558315"/>
          </a:xfrm>
          <a:solidFill>
            <a:srgbClr val="0C406D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350"/>
              </a:spcBef>
              <a:buNone/>
            </a:pPr>
            <a:r>
              <a:rPr lang="en-GB" sz="2000" b="1">
                <a:solidFill>
                  <a:schemeClr val="bg1"/>
                </a:solidFill>
              </a:rPr>
              <a:t>Thesis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50BCF-61DA-4869-BF4B-1013CC5947DD}"/>
              </a:ext>
            </a:extLst>
          </p:cNvPr>
          <p:cNvSpPr txBox="1"/>
          <p:nvPr/>
        </p:nvSpPr>
        <p:spPr>
          <a:xfrm>
            <a:off x="8848276" y="6580864"/>
            <a:ext cx="18197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Slab"/>
                <a:cs typeface="Arial" panose="020B0604020202020204" pitchFamily="34" charset="0"/>
              </a:rPr>
              <a:t>@ Cranfield University August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E0EFD-2B77-4EE6-9CF2-E0A8DC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0" y="443977"/>
            <a:ext cx="757007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81830"/>
                </a:solidFill>
              </a:rPr>
              <a:t>Output: September  </a:t>
            </a:r>
          </a:p>
        </p:txBody>
      </p:sp>
      <p:grpSp>
        <p:nvGrpSpPr>
          <p:cNvPr id="9" name="Group 8" descr="Cranfield School of Management logo.">
            <a:extLst>
              <a:ext uri="{FF2B5EF4-FFF2-40B4-BE49-F238E27FC236}">
                <a16:creationId xmlns:a16="http://schemas.microsoft.com/office/drawing/2014/main" id="{60189B50-B8E7-DF36-56B4-9611890E3EF8}"/>
              </a:ext>
            </a:extLst>
          </p:cNvPr>
          <p:cNvGrpSpPr/>
          <p:nvPr/>
        </p:nvGrpSpPr>
        <p:grpSpPr>
          <a:xfrm>
            <a:off x="10734924" y="311397"/>
            <a:ext cx="1171704" cy="1171704"/>
            <a:chOff x="9883154" y="3392800"/>
            <a:chExt cx="1171704" cy="11717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998BB2-9BE9-035B-AC71-1727A60ED73A}"/>
                </a:ext>
              </a:extLst>
            </p:cNvPr>
            <p:cNvSpPr/>
            <p:nvPr/>
          </p:nvSpPr>
          <p:spPr>
            <a:xfrm>
              <a:off x="9920584" y="3428999"/>
              <a:ext cx="1096844" cy="1099306"/>
            </a:xfrm>
            <a:prstGeom prst="ellipse">
              <a:avLst/>
            </a:prstGeom>
            <a:solidFill>
              <a:srgbClr val="081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FD033503-B60F-FAF5-F960-07234D6B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154" y="3392800"/>
              <a:ext cx="1171704" cy="1171704"/>
            </a:xfrm>
            <a:prstGeom prst="rect">
              <a:avLst/>
            </a:prstGeom>
          </p:spPr>
        </p:pic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7C31BF-D984-318B-B0E5-89CD0D2E8B51}"/>
              </a:ext>
            </a:extLst>
          </p:cNvPr>
          <p:cNvSpPr txBox="1">
            <a:spLocks/>
          </p:cNvSpPr>
          <p:nvPr/>
        </p:nvSpPr>
        <p:spPr>
          <a:xfrm>
            <a:off x="407279" y="2857210"/>
            <a:ext cx="10783729" cy="2314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8183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</a:pPr>
            <a:r>
              <a:rPr lang="en-GB" sz="2000"/>
              <a:t>Students must write a thesis of around 7,000 words which is </a:t>
            </a:r>
            <a:r>
              <a:rPr lang="en-GB" sz="2000" b="1"/>
              <a:t>informed by academic and practitioner literature</a:t>
            </a:r>
            <a:r>
              <a:rPr lang="en-GB" sz="2000"/>
              <a:t> and written in </a:t>
            </a:r>
            <a:r>
              <a:rPr lang="en-GB" sz="2000" b="1"/>
              <a:t>report style with recommendations</a:t>
            </a:r>
            <a:r>
              <a:rPr lang="en-GB" sz="2000"/>
              <a:t> and/or learning points. This is usually based on their internship projects. We can coordinate confidentiality agreements if required.</a:t>
            </a:r>
          </a:p>
          <a:p>
            <a:pPr marL="0" indent="0" algn="just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</a:pPr>
            <a:r>
              <a:rPr lang="en-GB" sz="2000"/>
              <a:t>All students are allocated a </a:t>
            </a:r>
            <a:r>
              <a:rPr lang="en-GB" sz="2000" b="1"/>
              <a:t>leading academic supervisor </a:t>
            </a:r>
            <a:r>
              <a:rPr lang="en-GB" sz="2000"/>
              <a:t>who will support them throughout the process. During the internship period, students will work on their thesis in their spare time.</a:t>
            </a:r>
          </a:p>
          <a:p>
            <a:pPr marL="0" indent="0" algn="just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6BB79-228A-E0F7-9FEA-C36009F1E069}"/>
              </a:ext>
            </a:extLst>
          </p:cNvPr>
          <p:cNvSpPr txBox="1"/>
          <p:nvPr/>
        </p:nvSpPr>
        <p:spPr>
          <a:xfrm>
            <a:off x="1325902" y="5745304"/>
            <a:ext cx="9446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</a:pPr>
            <a:r>
              <a:rPr lang="en-GB" sz="2000" dirty="0"/>
              <a:t>Thesis submission deadline in September following the internship project.</a:t>
            </a:r>
          </a:p>
        </p:txBody>
      </p:sp>
      <p:pic>
        <p:nvPicPr>
          <p:cNvPr id="14" name="Graphic 13" descr="Postit Notes with solid fill">
            <a:extLst>
              <a:ext uri="{FF2B5EF4-FFF2-40B4-BE49-F238E27FC236}">
                <a16:creationId xmlns:a16="http://schemas.microsoft.com/office/drawing/2014/main" id="{2526701B-4029-60E7-82A7-001293140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752" y="54881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31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08182F"/>
      </a:dk2>
      <a:lt2>
        <a:srgbClr val="666B6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nfiel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0746D2-066C-FE4C-80DF-16D4E5E5352A}" vid="{9B0CD52B-AEBE-CA4A-A718-0003B8F7094D}"/>
    </a:ext>
  </a:extLst>
</a:theme>
</file>

<file path=ppt/theme/theme3.xml><?xml version="1.0" encoding="utf-8"?>
<a:theme xmlns:a="http://schemas.openxmlformats.org/drawingml/2006/main" name="Marketing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942F1FE-AFE9-5C4F-AD13-130A6FC5182A}" vid="{0A77B5C1-A227-7D4E-BC03-469474A038B9}"/>
    </a:ext>
  </a:extLst>
</a:theme>
</file>

<file path=ppt/theme/theme4.xml><?xml version="1.0" encoding="utf-8"?>
<a:theme xmlns:a="http://schemas.openxmlformats.org/drawingml/2006/main" name="1_Marketing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942F1FE-AFE9-5C4F-AD13-130A6FC5182A}" vid="{0A77B5C1-A227-7D4E-BC03-469474A038B9}"/>
    </a:ext>
  </a:extLst>
</a:theme>
</file>

<file path=ppt/theme/theme5.xml><?xml version="1.0" encoding="utf-8"?>
<a:theme xmlns:a="http://schemas.openxmlformats.org/drawingml/2006/main" name="6_Marketing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FD31CC2-A87A-1740-B87C-C094EE37C28A}" vid="{F6352658-4938-0D4F-AF79-9F2024C350E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37479B46D164DB2EF8875DED0BBFB" ma:contentTypeVersion="12" ma:contentTypeDescription="Create a new document." ma:contentTypeScope="" ma:versionID="cde09e020e448d8b1fa61f1ca0ee01d6">
  <xsd:schema xmlns:xsd="http://www.w3.org/2001/XMLSchema" xmlns:xs="http://www.w3.org/2001/XMLSchema" xmlns:p="http://schemas.microsoft.com/office/2006/metadata/properties" xmlns:ns2="2624a252-dabd-4de8-9cea-5a8ed33e2144" xmlns:ns3="dceddee5-9510-401c-b2e3-a23b547088fb" targetNamespace="http://schemas.microsoft.com/office/2006/metadata/properties" ma:root="true" ma:fieldsID="d5312d934725f67e415a289dc12d4f7a" ns2:_="" ns3:_="">
    <xsd:import namespace="2624a252-dabd-4de8-9cea-5a8ed33e2144"/>
    <xsd:import namespace="dceddee5-9510-401c-b2e3-a23b54708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4a252-dabd-4de8-9cea-5a8ed33e2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ed3f799-2585-429a-ae92-38aec2d16a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ddee5-9510-401c-b2e3-a23b54708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f55bdbe-4c26-4eab-84bf-82b3edfbba3d}" ma:internalName="TaxCatchAll" ma:showField="CatchAllData" ma:web="dceddee5-9510-401c-b2e3-a23b54708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eddee5-9510-401c-b2e3-a23b547088fb">
      <UserInfo>
        <DisplayName>Roberto Di Nuzzo</DisplayName>
        <AccountId>13</AccountId>
        <AccountType/>
      </UserInfo>
    </SharedWithUsers>
    <TaxCatchAll xmlns="dceddee5-9510-401c-b2e3-a23b547088fb" xsi:nil="true"/>
    <lcf76f155ced4ddcb4097134ff3c332f xmlns="2624a252-dabd-4de8-9cea-5a8ed33e21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DEEF97-F5B4-494D-BAF0-1010E7D62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2A9D8-A2DA-49FA-A941-03D828DD1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24a252-dabd-4de8-9cea-5a8ed33e2144"/>
    <ds:schemaRef ds:uri="dceddee5-9510-401c-b2e3-a23b54708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5409A1-2451-4DD5-AED5-2162854AC0AA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dceddee5-9510-401c-b2e3-a23b547088fb"/>
    <ds:schemaRef ds:uri="2624a252-dabd-4de8-9cea-5a8ed33e214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733</Words>
  <Application>Microsoft Office PowerPoint</Application>
  <PresentationFormat>Widescreen</PresentationFormat>
  <Paragraphs>112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Roboto Slab</vt:lpstr>
      <vt:lpstr>1_Office Theme</vt:lpstr>
      <vt:lpstr>Cranfield Master</vt:lpstr>
      <vt:lpstr>Marketing-Template-4x3-01</vt:lpstr>
      <vt:lpstr>1_Marketing-Template-4x3-01</vt:lpstr>
      <vt:lpstr>6_Marketing-Template-4x3-01</vt:lpstr>
      <vt:lpstr>2_Office Theme</vt:lpstr>
      <vt:lpstr>No Logo Master</vt:lpstr>
      <vt:lpstr>Management MSc Internships</vt:lpstr>
      <vt:lpstr>Management MSc</vt:lpstr>
      <vt:lpstr>Rankings</vt:lpstr>
      <vt:lpstr>Class Profile 2025-26</vt:lpstr>
      <vt:lpstr>Cranfield MSc Management Internship</vt:lpstr>
      <vt:lpstr>Rationale and Benefits</vt:lpstr>
      <vt:lpstr>Types of Projects</vt:lpstr>
      <vt:lpstr>Previous Internship Providers</vt:lpstr>
      <vt:lpstr>Output: September  </vt:lpstr>
      <vt:lpstr>Payments and Mode of Work</vt:lpstr>
      <vt:lpstr>Support Provided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Sharon</dc:creator>
  <cp:lastModifiedBy>Alina Durrington</cp:lastModifiedBy>
  <cp:revision>6</cp:revision>
  <dcterms:created xsi:type="dcterms:W3CDTF">2020-11-23T14:39:57Z</dcterms:created>
  <dcterms:modified xsi:type="dcterms:W3CDTF">2025-11-28T14:16:38Z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47f7ae99-3f00-4e87-a0ad-59d6f6da4c6c</vt:lpwstr>
  </property>
  <property fmtid="{D5CDD505-2E9C-101B-9397-08002B2CF9AE}" pid="3" name="ContentTypeId">
    <vt:lpwstr>0x010100A1137479B46D164DB2EF8875DED0BBFB</vt:lpwstr>
  </property>
  <property fmtid="{D5CDD505-2E9C-101B-9397-08002B2CF9AE}" pid="4" name="TemplateUrl">
    <vt:lpwstr/>
  </property>
  <property fmtid="{D5CDD505-2E9C-101B-9397-08002B2CF9AE}" pid="5" name="Order">
    <vt:r8>15600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ediaServiceImageTags">
    <vt:lpwstr/>
  </property>
</Properties>
</file>