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  <p:sldMasterId id="2147483687" r:id="rId5"/>
    <p:sldMasterId id="2147483692" r:id="rId6"/>
  </p:sldMasterIdLst>
  <p:notesMasterIdLst>
    <p:notesMasterId r:id="rId22"/>
  </p:notesMasterIdLst>
  <p:sldIdLst>
    <p:sldId id="260" r:id="rId7"/>
    <p:sldId id="404" r:id="rId8"/>
    <p:sldId id="401" r:id="rId9"/>
    <p:sldId id="405" r:id="rId10"/>
    <p:sldId id="398" r:id="rId11"/>
    <p:sldId id="406" r:id="rId12"/>
    <p:sldId id="409" r:id="rId13"/>
    <p:sldId id="411" r:id="rId14"/>
    <p:sldId id="400" r:id="rId15"/>
    <p:sldId id="393" r:id="rId16"/>
    <p:sldId id="394" r:id="rId17"/>
    <p:sldId id="395" r:id="rId18"/>
    <p:sldId id="396" r:id="rId19"/>
    <p:sldId id="407" r:id="rId20"/>
    <p:sldId id="40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4EFC98-FBE6-4150-AC72-7974FF2E116A}">
          <p14:sldIdLst>
            <p14:sldId id="260"/>
            <p14:sldId id="404"/>
            <p14:sldId id="401"/>
            <p14:sldId id="405"/>
            <p14:sldId id="398"/>
            <p14:sldId id="406"/>
            <p14:sldId id="409"/>
            <p14:sldId id="411"/>
            <p14:sldId id="400"/>
            <p14:sldId id="393"/>
            <p14:sldId id="394"/>
            <p14:sldId id="395"/>
            <p14:sldId id="396"/>
            <p14:sldId id="407"/>
            <p14:sldId id="40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Bailey (EPSRC, Challenge)" initials="RB" lastIdx="1" clrIdx="0"/>
  <p:cmAuthor id="1" name="Richard Bailey (EPSRC, Challenge)" initials="RB(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F"/>
    <a:srgbClr val="F4EFFB"/>
    <a:srgbClr val="AF9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2" autoAdjust="0"/>
    <p:restoredTop sz="85934" autoAdjust="0"/>
  </p:normalViewPr>
  <p:slideViewPr>
    <p:cSldViewPr>
      <p:cViewPr>
        <p:scale>
          <a:sx n="90" d="100"/>
          <a:sy n="90" d="100"/>
        </p:scale>
        <p:origin x="-73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6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EE35F-9607-4750-B2FD-B2CABCE20DF0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6C6ACE1-2B4E-405C-8877-FDD9532BA179}">
      <dgm:prSet phldrT="[Text]"/>
      <dgm:spPr/>
      <dgm:t>
        <a:bodyPr/>
        <a:lstStyle/>
        <a:p>
          <a:r>
            <a:rPr lang="en-GB" i="0" dirty="0" smtClean="0"/>
            <a:t>For the UK to be the best place in the world to research, discover and innovate</a:t>
          </a:r>
          <a:endParaRPr lang="en-GB" i="0" dirty="0"/>
        </a:p>
      </dgm:t>
    </dgm:pt>
    <dgm:pt modelId="{6FD233B6-3BB2-4986-A62B-C0ED8DDD4BEB}" type="parTrans" cxnId="{1163DA7D-2E9B-45CD-AFB8-CA3348F52F9C}">
      <dgm:prSet/>
      <dgm:spPr/>
      <dgm:t>
        <a:bodyPr/>
        <a:lstStyle/>
        <a:p>
          <a:endParaRPr lang="en-GB"/>
        </a:p>
      </dgm:t>
    </dgm:pt>
    <dgm:pt modelId="{97EEC338-9C92-4511-B8E1-7FDE23DD8BE6}" type="sibTrans" cxnId="{1163DA7D-2E9B-45CD-AFB8-CA3348F52F9C}">
      <dgm:prSet/>
      <dgm:spPr/>
      <dgm:t>
        <a:bodyPr/>
        <a:lstStyle/>
        <a:p>
          <a:endParaRPr lang="en-GB"/>
        </a:p>
      </dgm:t>
    </dgm:pt>
    <dgm:pt modelId="{DDE813F1-1444-4E1F-9EAA-B3A2F5CBA294}">
      <dgm:prSet phldrT="[Text]"/>
      <dgm:spPr/>
      <dgm:t>
        <a:bodyPr/>
        <a:lstStyle/>
        <a:p>
          <a:r>
            <a:rPr lang="en-GB" dirty="0" smtClean="0"/>
            <a:t>Research and Discover</a:t>
          </a:r>
          <a:endParaRPr lang="en-GB" dirty="0"/>
        </a:p>
      </dgm:t>
    </dgm:pt>
    <dgm:pt modelId="{8947D13B-A92A-4A5A-B60C-86420E683A81}" type="parTrans" cxnId="{C2429A3F-3251-4F67-A8C8-8526BE356F9A}">
      <dgm:prSet/>
      <dgm:spPr/>
      <dgm:t>
        <a:bodyPr/>
        <a:lstStyle/>
        <a:p>
          <a:endParaRPr lang="en-GB"/>
        </a:p>
      </dgm:t>
    </dgm:pt>
    <dgm:pt modelId="{367F566C-975E-40C2-BEA9-71C3EF8E5BE6}" type="sibTrans" cxnId="{C2429A3F-3251-4F67-A8C8-8526BE356F9A}">
      <dgm:prSet/>
      <dgm:spPr/>
      <dgm:t>
        <a:bodyPr/>
        <a:lstStyle/>
        <a:p>
          <a:endParaRPr lang="en-GB"/>
        </a:p>
      </dgm:t>
    </dgm:pt>
    <dgm:pt modelId="{FF861A80-441D-47C2-BAA9-486C6D7699B0}">
      <dgm:prSet phldrT="[Text]"/>
      <dgm:spPr/>
      <dgm:t>
        <a:bodyPr/>
        <a:lstStyle/>
        <a:p>
          <a:r>
            <a:rPr lang="en-GB" dirty="0" smtClean="0"/>
            <a:t>Research and Innovate</a:t>
          </a:r>
          <a:endParaRPr lang="en-GB" dirty="0"/>
        </a:p>
      </dgm:t>
    </dgm:pt>
    <dgm:pt modelId="{69D7E15A-B5F8-44EE-9535-1A0CC62A1CCE}" type="parTrans" cxnId="{4E411793-D0E9-4415-AB1B-9B77459BE5DC}">
      <dgm:prSet/>
      <dgm:spPr/>
      <dgm:t>
        <a:bodyPr/>
        <a:lstStyle/>
        <a:p>
          <a:endParaRPr lang="en-GB"/>
        </a:p>
      </dgm:t>
    </dgm:pt>
    <dgm:pt modelId="{63E87FB8-6C70-4426-AC3E-32C3BBEE9A17}" type="sibTrans" cxnId="{4E411793-D0E9-4415-AB1B-9B77459BE5DC}">
      <dgm:prSet/>
      <dgm:spPr/>
      <dgm:t>
        <a:bodyPr/>
        <a:lstStyle/>
        <a:p>
          <a:endParaRPr lang="en-GB"/>
        </a:p>
      </dgm:t>
    </dgm:pt>
    <dgm:pt modelId="{4B0E8B64-14A9-4386-B8BE-BC65530D5588}">
      <dgm:prSet phldrT="[Text]"/>
      <dgm:spPr/>
      <dgm:t>
        <a:bodyPr/>
        <a:lstStyle/>
        <a:p>
          <a:endParaRPr lang="en-GB" dirty="0"/>
        </a:p>
      </dgm:t>
    </dgm:pt>
    <dgm:pt modelId="{9114AEBB-E568-40CA-BFAB-DCABA7501A46}" type="sibTrans" cxnId="{B5175CC5-D432-48CE-A3DD-B1B8CE4A2DF2}">
      <dgm:prSet/>
      <dgm:spPr/>
      <dgm:t>
        <a:bodyPr/>
        <a:lstStyle/>
        <a:p>
          <a:endParaRPr lang="en-GB"/>
        </a:p>
      </dgm:t>
    </dgm:pt>
    <dgm:pt modelId="{00754DB9-5DCE-45C8-A120-61121EB3EC44}" type="parTrans" cxnId="{B5175CC5-D432-48CE-A3DD-B1B8CE4A2DF2}">
      <dgm:prSet/>
      <dgm:spPr/>
      <dgm:t>
        <a:bodyPr/>
        <a:lstStyle/>
        <a:p>
          <a:endParaRPr lang="en-GB"/>
        </a:p>
      </dgm:t>
    </dgm:pt>
    <dgm:pt modelId="{F8EF778E-4661-48F7-A719-8DA3DC0FF7AC}">
      <dgm:prSet phldrT="[Text]"/>
      <dgm:spPr/>
      <dgm:t>
        <a:bodyPr/>
        <a:lstStyle/>
        <a:p>
          <a:endParaRPr lang="en-GB" dirty="0"/>
        </a:p>
      </dgm:t>
    </dgm:pt>
    <dgm:pt modelId="{D9C0F91E-0CC8-44E6-B5B9-D3E3C8484DA6}" type="sibTrans" cxnId="{19D349D2-F9B8-4F7E-8621-964977C064EC}">
      <dgm:prSet/>
      <dgm:spPr/>
      <dgm:t>
        <a:bodyPr/>
        <a:lstStyle/>
        <a:p>
          <a:endParaRPr lang="en-GB"/>
        </a:p>
      </dgm:t>
    </dgm:pt>
    <dgm:pt modelId="{D8BCECC0-A25D-4898-9E0B-B8C6EC4BFB34}" type="parTrans" cxnId="{19D349D2-F9B8-4F7E-8621-964977C064EC}">
      <dgm:prSet/>
      <dgm:spPr/>
      <dgm:t>
        <a:bodyPr/>
        <a:lstStyle/>
        <a:p>
          <a:endParaRPr lang="en-GB"/>
        </a:p>
      </dgm:t>
    </dgm:pt>
    <dgm:pt modelId="{114EB983-9229-4FBA-81D1-7230AC28C86A}" type="pres">
      <dgm:prSet presAssocID="{B5CEE35F-9607-4750-B2FD-B2CABCE20D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22CB72-349B-4402-98FD-6A6F311E4D0F}" type="pres">
      <dgm:prSet presAssocID="{B5CEE35F-9607-4750-B2FD-B2CABCE20DF0}" presName="hierFlow" presStyleCnt="0"/>
      <dgm:spPr/>
    </dgm:pt>
    <dgm:pt modelId="{FC2FC448-F0CA-4CCD-90F9-6B55AB0046C2}" type="pres">
      <dgm:prSet presAssocID="{B5CEE35F-9607-4750-B2FD-B2CABCE20DF0}" presName="firstBuf" presStyleCnt="0"/>
      <dgm:spPr/>
    </dgm:pt>
    <dgm:pt modelId="{174FA499-168A-4B06-89AF-3E3404EB9728}" type="pres">
      <dgm:prSet presAssocID="{B5CEE35F-9607-4750-B2FD-B2CABCE20D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8B0AB4-FAE0-458B-89D6-D741373214C1}" type="pres">
      <dgm:prSet presAssocID="{16C6ACE1-2B4E-405C-8877-FDD9532BA179}" presName="Name14" presStyleCnt="0"/>
      <dgm:spPr/>
    </dgm:pt>
    <dgm:pt modelId="{F3598A42-9A97-4E56-9C7A-AABD5E9B3DCC}" type="pres">
      <dgm:prSet presAssocID="{16C6ACE1-2B4E-405C-8877-FDD9532BA179}" presName="level1Shape" presStyleLbl="node0" presStyleIdx="0" presStyleCnt="1" custLinFactNeighborX="-6188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EE74F3-9988-431F-A174-CE7FDA9B673F}" type="pres">
      <dgm:prSet presAssocID="{16C6ACE1-2B4E-405C-8877-FDD9532BA179}" presName="hierChild2" presStyleCnt="0"/>
      <dgm:spPr/>
    </dgm:pt>
    <dgm:pt modelId="{E53D1048-7EB4-43B0-A4AD-3F581BB23651}" type="pres">
      <dgm:prSet presAssocID="{8947D13B-A92A-4A5A-B60C-86420E683A81}" presName="Name19" presStyleLbl="parChTrans1D2" presStyleIdx="0" presStyleCnt="2"/>
      <dgm:spPr/>
      <dgm:t>
        <a:bodyPr/>
        <a:lstStyle/>
        <a:p>
          <a:endParaRPr lang="en-GB"/>
        </a:p>
      </dgm:t>
    </dgm:pt>
    <dgm:pt modelId="{214DF8EA-62DB-4978-9AF0-97A73CC94331}" type="pres">
      <dgm:prSet presAssocID="{DDE813F1-1444-4E1F-9EAA-B3A2F5CBA294}" presName="Name21" presStyleCnt="0"/>
      <dgm:spPr/>
    </dgm:pt>
    <dgm:pt modelId="{E03FBE31-90F5-4627-8F48-8715852C8A4A}" type="pres">
      <dgm:prSet presAssocID="{DDE813F1-1444-4E1F-9EAA-B3A2F5CBA294}" presName="level2Shape" presStyleLbl="node2" presStyleIdx="0" presStyleCnt="2" custLinFactNeighborX="-61884"/>
      <dgm:spPr/>
      <dgm:t>
        <a:bodyPr/>
        <a:lstStyle/>
        <a:p>
          <a:endParaRPr lang="en-GB"/>
        </a:p>
      </dgm:t>
    </dgm:pt>
    <dgm:pt modelId="{FAEFE7FB-5596-4FE2-A8D7-CC75664A52EA}" type="pres">
      <dgm:prSet presAssocID="{DDE813F1-1444-4E1F-9EAA-B3A2F5CBA294}" presName="hierChild3" presStyleCnt="0"/>
      <dgm:spPr/>
    </dgm:pt>
    <dgm:pt modelId="{5596B6EA-5EF4-439E-BA3F-CF0F68D4C8EE}" type="pres">
      <dgm:prSet presAssocID="{69D7E15A-B5F8-44EE-9535-1A0CC62A1CCE}" presName="Name19" presStyleLbl="parChTrans1D2" presStyleIdx="1" presStyleCnt="2"/>
      <dgm:spPr/>
      <dgm:t>
        <a:bodyPr/>
        <a:lstStyle/>
        <a:p>
          <a:endParaRPr lang="en-GB"/>
        </a:p>
      </dgm:t>
    </dgm:pt>
    <dgm:pt modelId="{68F4CA7B-2358-4307-8D3E-B370CE66436D}" type="pres">
      <dgm:prSet presAssocID="{FF861A80-441D-47C2-BAA9-486C6D7699B0}" presName="Name21" presStyleCnt="0"/>
      <dgm:spPr/>
    </dgm:pt>
    <dgm:pt modelId="{5D6035F2-9ABD-43DC-8D44-3DCA3391F532}" type="pres">
      <dgm:prSet presAssocID="{FF861A80-441D-47C2-BAA9-486C6D7699B0}" presName="level2Shape" presStyleLbl="node2" presStyleIdx="1" presStyleCnt="2" custLinFactNeighborX="-61884"/>
      <dgm:spPr/>
      <dgm:t>
        <a:bodyPr/>
        <a:lstStyle/>
        <a:p>
          <a:endParaRPr lang="en-GB"/>
        </a:p>
      </dgm:t>
    </dgm:pt>
    <dgm:pt modelId="{C7D7B3B7-A055-43E7-A49D-61F088338D90}" type="pres">
      <dgm:prSet presAssocID="{FF861A80-441D-47C2-BAA9-486C6D7699B0}" presName="hierChild3" presStyleCnt="0"/>
      <dgm:spPr/>
    </dgm:pt>
    <dgm:pt modelId="{D0835E80-B156-4755-8A7B-4906C4048082}" type="pres">
      <dgm:prSet presAssocID="{B5CEE35F-9607-4750-B2FD-B2CABCE20DF0}" presName="bgShapesFlow" presStyleCnt="0"/>
      <dgm:spPr/>
    </dgm:pt>
    <dgm:pt modelId="{2C283075-8202-46D2-9D5C-686104000DF0}" type="pres">
      <dgm:prSet presAssocID="{F8EF778E-4661-48F7-A719-8DA3DC0FF7AC}" presName="rectComp" presStyleCnt="0"/>
      <dgm:spPr/>
    </dgm:pt>
    <dgm:pt modelId="{6CECF7F5-1AEE-4D59-B7C1-B15B85AD1DC6}" type="pres">
      <dgm:prSet presAssocID="{F8EF778E-4661-48F7-A719-8DA3DC0FF7AC}" presName="bgRect" presStyleLbl="bgShp" presStyleIdx="0" presStyleCnt="2"/>
      <dgm:spPr/>
      <dgm:t>
        <a:bodyPr/>
        <a:lstStyle/>
        <a:p>
          <a:endParaRPr lang="en-GB"/>
        </a:p>
      </dgm:t>
    </dgm:pt>
    <dgm:pt modelId="{C95D9E2D-2CBA-498F-AFDB-714578741BB8}" type="pres">
      <dgm:prSet presAssocID="{F8EF778E-4661-48F7-A719-8DA3DC0FF7AC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C134B3-D7FB-46D9-A55F-90DD4F2917EA}" type="pres">
      <dgm:prSet presAssocID="{F8EF778E-4661-48F7-A719-8DA3DC0FF7AC}" presName="spComp" presStyleCnt="0"/>
      <dgm:spPr/>
    </dgm:pt>
    <dgm:pt modelId="{9FA22184-A2A7-489F-93F9-4987FE5B0011}" type="pres">
      <dgm:prSet presAssocID="{F8EF778E-4661-48F7-A719-8DA3DC0FF7AC}" presName="vSp" presStyleCnt="0"/>
      <dgm:spPr/>
    </dgm:pt>
    <dgm:pt modelId="{94673D0A-B693-4787-B316-FBE8739452B8}" type="pres">
      <dgm:prSet presAssocID="{4B0E8B64-14A9-4386-B8BE-BC65530D5588}" presName="rectComp" presStyleCnt="0"/>
      <dgm:spPr/>
    </dgm:pt>
    <dgm:pt modelId="{B92014B7-0E4B-4331-848A-9B60C2B2C7C5}" type="pres">
      <dgm:prSet presAssocID="{4B0E8B64-14A9-4386-B8BE-BC65530D5588}" presName="bgRect" presStyleLbl="bgShp" presStyleIdx="1" presStyleCnt="2"/>
      <dgm:spPr/>
      <dgm:t>
        <a:bodyPr/>
        <a:lstStyle/>
        <a:p>
          <a:endParaRPr lang="en-GB"/>
        </a:p>
      </dgm:t>
    </dgm:pt>
    <dgm:pt modelId="{12865E90-884E-44A4-87F0-849FC1128B1B}" type="pres">
      <dgm:prSet presAssocID="{4B0E8B64-14A9-4386-B8BE-BC65530D5588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60FD5E-11F2-4DB7-B109-5B124B2A981C}" type="presOf" srcId="{FF861A80-441D-47C2-BAA9-486C6D7699B0}" destId="{5D6035F2-9ABD-43DC-8D44-3DCA3391F532}" srcOrd="0" destOrd="0" presId="urn:microsoft.com/office/officeart/2005/8/layout/hierarchy6"/>
    <dgm:cxn modelId="{38268489-4F19-4FBF-B0BA-46E7B37C0C02}" type="presOf" srcId="{4B0E8B64-14A9-4386-B8BE-BC65530D5588}" destId="{12865E90-884E-44A4-87F0-849FC1128B1B}" srcOrd="1" destOrd="0" presId="urn:microsoft.com/office/officeart/2005/8/layout/hierarchy6"/>
    <dgm:cxn modelId="{7C1227E8-3132-4B5E-B8CF-0CCB93E0BCDA}" type="presOf" srcId="{F8EF778E-4661-48F7-A719-8DA3DC0FF7AC}" destId="{C95D9E2D-2CBA-498F-AFDB-714578741BB8}" srcOrd="1" destOrd="0" presId="urn:microsoft.com/office/officeart/2005/8/layout/hierarchy6"/>
    <dgm:cxn modelId="{013CCEE8-5CBB-4EF2-B29D-7EB663B3BCDB}" type="presOf" srcId="{16C6ACE1-2B4E-405C-8877-FDD9532BA179}" destId="{F3598A42-9A97-4E56-9C7A-AABD5E9B3DCC}" srcOrd="0" destOrd="0" presId="urn:microsoft.com/office/officeart/2005/8/layout/hierarchy6"/>
    <dgm:cxn modelId="{0EAB3715-3374-44A1-96AC-2F23322F5F41}" type="presOf" srcId="{4B0E8B64-14A9-4386-B8BE-BC65530D5588}" destId="{B92014B7-0E4B-4331-848A-9B60C2B2C7C5}" srcOrd="0" destOrd="0" presId="urn:microsoft.com/office/officeart/2005/8/layout/hierarchy6"/>
    <dgm:cxn modelId="{C2429A3F-3251-4F67-A8C8-8526BE356F9A}" srcId="{16C6ACE1-2B4E-405C-8877-FDD9532BA179}" destId="{DDE813F1-1444-4E1F-9EAA-B3A2F5CBA294}" srcOrd="0" destOrd="0" parTransId="{8947D13B-A92A-4A5A-B60C-86420E683A81}" sibTransId="{367F566C-975E-40C2-BEA9-71C3EF8E5BE6}"/>
    <dgm:cxn modelId="{0D05FF0C-4D4C-43C7-A96F-D2A357795695}" type="presOf" srcId="{B5CEE35F-9607-4750-B2FD-B2CABCE20DF0}" destId="{114EB983-9229-4FBA-81D1-7230AC28C86A}" srcOrd="0" destOrd="0" presId="urn:microsoft.com/office/officeart/2005/8/layout/hierarchy6"/>
    <dgm:cxn modelId="{19D349D2-F9B8-4F7E-8621-964977C064EC}" srcId="{B5CEE35F-9607-4750-B2FD-B2CABCE20DF0}" destId="{F8EF778E-4661-48F7-A719-8DA3DC0FF7AC}" srcOrd="1" destOrd="0" parTransId="{D8BCECC0-A25D-4898-9E0B-B8C6EC4BFB34}" sibTransId="{D9C0F91E-0CC8-44E6-B5B9-D3E3C8484DA6}"/>
    <dgm:cxn modelId="{98480D75-F56F-41AE-B4E8-77CD1D4F7637}" type="presOf" srcId="{F8EF778E-4661-48F7-A719-8DA3DC0FF7AC}" destId="{6CECF7F5-1AEE-4D59-B7C1-B15B85AD1DC6}" srcOrd="0" destOrd="0" presId="urn:microsoft.com/office/officeart/2005/8/layout/hierarchy6"/>
    <dgm:cxn modelId="{EAF94CEB-EDCC-49C4-BBFB-0D7BD986ADAC}" type="presOf" srcId="{8947D13B-A92A-4A5A-B60C-86420E683A81}" destId="{E53D1048-7EB4-43B0-A4AD-3F581BB23651}" srcOrd="0" destOrd="0" presId="urn:microsoft.com/office/officeart/2005/8/layout/hierarchy6"/>
    <dgm:cxn modelId="{1FBEAC1F-0587-47B2-97E7-4F82A3B320B6}" type="presOf" srcId="{DDE813F1-1444-4E1F-9EAA-B3A2F5CBA294}" destId="{E03FBE31-90F5-4627-8F48-8715852C8A4A}" srcOrd="0" destOrd="0" presId="urn:microsoft.com/office/officeart/2005/8/layout/hierarchy6"/>
    <dgm:cxn modelId="{01441AF8-753A-412B-9DE9-1E87B7C64444}" type="presOf" srcId="{69D7E15A-B5F8-44EE-9535-1A0CC62A1CCE}" destId="{5596B6EA-5EF4-439E-BA3F-CF0F68D4C8EE}" srcOrd="0" destOrd="0" presId="urn:microsoft.com/office/officeart/2005/8/layout/hierarchy6"/>
    <dgm:cxn modelId="{B5175CC5-D432-48CE-A3DD-B1B8CE4A2DF2}" srcId="{B5CEE35F-9607-4750-B2FD-B2CABCE20DF0}" destId="{4B0E8B64-14A9-4386-B8BE-BC65530D5588}" srcOrd="2" destOrd="0" parTransId="{00754DB9-5DCE-45C8-A120-61121EB3EC44}" sibTransId="{9114AEBB-E568-40CA-BFAB-DCABA7501A46}"/>
    <dgm:cxn modelId="{1163DA7D-2E9B-45CD-AFB8-CA3348F52F9C}" srcId="{B5CEE35F-9607-4750-B2FD-B2CABCE20DF0}" destId="{16C6ACE1-2B4E-405C-8877-FDD9532BA179}" srcOrd="0" destOrd="0" parTransId="{6FD233B6-3BB2-4986-A62B-C0ED8DDD4BEB}" sibTransId="{97EEC338-9C92-4511-B8E1-7FDE23DD8BE6}"/>
    <dgm:cxn modelId="{4E411793-D0E9-4415-AB1B-9B77459BE5DC}" srcId="{16C6ACE1-2B4E-405C-8877-FDD9532BA179}" destId="{FF861A80-441D-47C2-BAA9-486C6D7699B0}" srcOrd="1" destOrd="0" parTransId="{69D7E15A-B5F8-44EE-9535-1A0CC62A1CCE}" sibTransId="{63E87FB8-6C70-4426-AC3E-32C3BBEE9A17}"/>
    <dgm:cxn modelId="{C353EA80-4563-47ED-BB59-50F7547B8BDE}" type="presParOf" srcId="{114EB983-9229-4FBA-81D1-7230AC28C86A}" destId="{3322CB72-349B-4402-98FD-6A6F311E4D0F}" srcOrd="0" destOrd="0" presId="urn:microsoft.com/office/officeart/2005/8/layout/hierarchy6"/>
    <dgm:cxn modelId="{8BF47B89-CE0D-46C7-A5B8-F3919E0F1BF1}" type="presParOf" srcId="{3322CB72-349B-4402-98FD-6A6F311E4D0F}" destId="{FC2FC448-F0CA-4CCD-90F9-6B55AB0046C2}" srcOrd="0" destOrd="0" presId="urn:microsoft.com/office/officeart/2005/8/layout/hierarchy6"/>
    <dgm:cxn modelId="{EF9DBF05-8881-4F4D-9FE3-6026DD82497D}" type="presParOf" srcId="{3322CB72-349B-4402-98FD-6A6F311E4D0F}" destId="{174FA499-168A-4B06-89AF-3E3404EB9728}" srcOrd="1" destOrd="0" presId="urn:microsoft.com/office/officeart/2005/8/layout/hierarchy6"/>
    <dgm:cxn modelId="{B8AA3336-72B0-4EEB-8CFF-1EB48682441D}" type="presParOf" srcId="{174FA499-168A-4B06-89AF-3E3404EB9728}" destId="{6E8B0AB4-FAE0-458B-89D6-D741373214C1}" srcOrd="0" destOrd="0" presId="urn:microsoft.com/office/officeart/2005/8/layout/hierarchy6"/>
    <dgm:cxn modelId="{B51B6C39-12F5-47D7-A304-F3D297826B91}" type="presParOf" srcId="{6E8B0AB4-FAE0-458B-89D6-D741373214C1}" destId="{F3598A42-9A97-4E56-9C7A-AABD5E9B3DCC}" srcOrd="0" destOrd="0" presId="urn:microsoft.com/office/officeart/2005/8/layout/hierarchy6"/>
    <dgm:cxn modelId="{1B199EE4-FCEA-485E-A21D-222F37C6E5C3}" type="presParOf" srcId="{6E8B0AB4-FAE0-458B-89D6-D741373214C1}" destId="{74EE74F3-9988-431F-A174-CE7FDA9B673F}" srcOrd="1" destOrd="0" presId="urn:microsoft.com/office/officeart/2005/8/layout/hierarchy6"/>
    <dgm:cxn modelId="{225D6063-8D99-4695-A076-5F719EC13735}" type="presParOf" srcId="{74EE74F3-9988-431F-A174-CE7FDA9B673F}" destId="{E53D1048-7EB4-43B0-A4AD-3F581BB23651}" srcOrd="0" destOrd="0" presId="urn:microsoft.com/office/officeart/2005/8/layout/hierarchy6"/>
    <dgm:cxn modelId="{4978695F-2548-42D4-A749-D6ACA97B6552}" type="presParOf" srcId="{74EE74F3-9988-431F-A174-CE7FDA9B673F}" destId="{214DF8EA-62DB-4978-9AF0-97A73CC94331}" srcOrd="1" destOrd="0" presId="urn:microsoft.com/office/officeart/2005/8/layout/hierarchy6"/>
    <dgm:cxn modelId="{8621F01A-8270-4830-8F86-FBD514D92991}" type="presParOf" srcId="{214DF8EA-62DB-4978-9AF0-97A73CC94331}" destId="{E03FBE31-90F5-4627-8F48-8715852C8A4A}" srcOrd="0" destOrd="0" presId="urn:microsoft.com/office/officeart/2005/8/layout/hierarchy6"/>
    <dgm:cxn modelId="{F8C7490B-A947-4A58-9CDF-DD4EFCAFDF8A}" type="presParOf" srcId="{214DF8EA-62DB-4978-9AF0-97A73CC94331}" destId="{FAEFE7FB-5596-4FE2-A8D7-CC75664A52EA}" srcOrd="1" destOrd="0" presId="urn:microsoft.com/office/officeart/2005/8/layout/hierarchy6"/>
    <dgm:cxn modelId="{0AB93B17-4060-4BA7-8FC0-410B60259AB7}" type="presParOf" srcId="{74EE74F3-9988-431F-A174-CE7FDA9B673F}" destId="{5596B6EA-5EF4-439E-BA3F-CF0F68D4C8EE}" srcOrd="2" destOrd="0" presId="urn:microsoft.com/office/officeart/2005/8/layout/hierarchy6"/>
    <dgm:cxn modelId="{4DC9FBBC-158D-4B3B-BC13-0CF9CCB8322F}" type="presParOf" srcId="{74EE74F3-9988-431F-A174-CE7FDA9B673F}" destId="{68F4CA7B-2358-4307-8D3E-B370CE66436D}" srcOrd="3" destOrd="0" presId="urn:microsoft.com/office/officeart/2005/8/layout/hierarchy6"/>
    <dgm:cxn modelId="{6F1F2E45-BD5C-4B5E-AD85-57F4F1790C74}" type="presParOf" srcId="{68F4CA7B-2358-4307-8D3E-B370CE66436D}" destId="{5D6035F2-9ABD-43DC-8D44-3DCA3391F532}" srcOrd="0" destOrd="0" presId="urn:microsoft.com/office/officeart/2005/8/layout/hierarchy6"/>
    <dgm:cxn modelId="{049CDBBB-8716-4856-9A32-7FB6689D5B63}" type="presParOf" srcId="{68F4CA7B-2358-4307-8D3E-B370CE66436D}" destId="{C7D7B3B7-A055-43E7-A49D-61F088338D90}" srcOrd="1" destOrd="0" presId="urn:microsoft.com/office/officeart/2005/8/layout/hierarchy6"/>
    <dgm:cxn modelId="{88316990-DF95-47B5-9899-805B345A4412}" type="presParOf" srcId="{114EB983-9229-4FBA-81D1-7230AC28C86A}" destId="{D0835E80-B156-4755-8A7B-4906C4048082}" srcOrd="1" destOrd="0" presId="urn:microsoft.com/office/officeart/2005/8/layout/hierarchy6"/>
    <dgm:cxn modelId="{7C1562BB-414F-485F-8407-1FBC338233B1}" type="presParOf" srcId="{D0835E80-B156-4755-8A7B-4906C4048082}" destId="{2C283075-8202-46D2-9D5C-686104000DF0}" srcOrd="0" destOrd="0" presId="urn:microsoft.com/office/officeart/2005/8/layout/hierarchy6"/>
    <dgm:cxn modelId="{DCF66A8F-8F79-45A8-8FB4-EC7C5A3C2BCD}" type="presParOf" srcId="{2C283075-8202-46D2-9D5C-686104000DF0}" destId="{6CECF7F5-1AEE-4D59-B7C1-B15B85AD1DC6}" srcOrd="0" destOrd="0" presId="urn:microsoft.com/office/officeart/2005/8/layout/hierarchy6"/>
    <dgm:cxn modelId="{A917286C-7FEE-42DA-87EE-846019E8B17F}" type="presParOf" srcId="{2C283075-8202-46D2-9D5C-686104000DF0}" destId="{C95D9E2D-2CBA-498F-AFDB-714578741BB8}" srcOrd="1" destOrd="0" presId="urn:microsoft.com/office/officeart/2005/8/layout/hierarchy6"/>
    <dgm:cxn modelId="{FC843037-060C-4882-BA4D-3834D290AA26}" type="presParOf" srcId="{D0835E80-B156-4755-8A7B-4906C4048082}" destId="{CFC134B3-D7FB-46D9-A55F-90DD4F2917EA}" srcOrd="1" destOrd="0" presId="urn:microsoft.com/office/officeart/2005/8/layout/hierarchy6"/>
    <dgm:cxn modelId="{6E0AFA8C-90E8-4612-A90D-6562D8044809}" type="presParOf" srcId="{CFC134B3-D7FB-46D9-A55F-90DD4F2917EA}" destId="{9FA22184-A2A7-489F-93F9-4987FE5B0011}" srcOrd="0" destOrd="0" presId="urn:microsoft.com/office/officeart/2005/8/layout/hierarchy6"/>
    <dgm:cxn modelId="{76F857B8-FED7-43CF-8933-4EBD117DC78A}" type="presParOf" srcId="{D0835E80-B156-4755-8A7B-4906C4048082}" destId="{94673D0A-B693-4787-B316-FBE8739452B8}" srcOrd="2" destOrd="0" presId="urn:microsoft.com/office/officeart/2005/8/layout/hierarchy6"/>
    <dgm:cxn modelId="{A5591759-32BD-48BB-9040-8C925D073D30}" type="presParOf" srcId="{94673D0A-B693-4787-B316-FBE8739452B8}" destId="{B92014B7-0E4B-4331-848A-9B60C2B2C7C5}" srcOrd="0" destOrd="0" presId="urn:microsoft.com/office/officeart/2005/8/layout/hierarchy6"/>
    <dgm:cxn modelId="{F8F701F2-5FB4-4B7F-9585-21F72B9C9B40}" type="presParOf" srcId="{94673D0A-B693-4787-B316-FBE8739452B8}" destId="{12865E90-884E-44A4-87F0-849FC1128B1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B9818-1AB8-49D7-AAE0-8B5AFB5BE2A0}" type="doc">
      <dgm:prSet loTypeId="urn:microsoft.com/office/officeart/2005/8/layout/hProcess10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449B9EF-6B21-4899-B46F-B4D7A647CF91}">
      <dgm:prSet phldrT="[Text]"/>
      <dgm:spPr/>
      <dgm:t>
        <a:bodyPr/>
        <a:lstStyle/>
        <a:p>
          <a:r>
            <a:rPr lang="en-GB" b="1" dirty="0" smtClean="0"/>
            <a:t>EPSRC research portfolio </a:t>
          </a:r>
        </a:p>
      </dgm:t>
    </dgm:pt>
    <dgm:pt modelId="{F003360E-E2B8-4D80-B7A2-5C2A7F2F86C9}" type="parTrans" cxnId="{EABF92B2-C77C-4B25-826B-BF086F821BFB}">
      <dgm:prSet/>
      <dgm:spPr/>
      <dgm:t>
        <a:bodyPr/>
        <a:lstStyle/>
        <a:p>
          <a:endParaRPr lang="en-GB"/>
        </a:p>
      </dgm:t>
    </dgm:pt>
    <dgm:pt modelId="{7CFB4E67-A850-46AE-BE70-E77102364F8C}" type="sibTrans" cxnId="{EABF92B2-C77C-4B25-826B-BF086F821BFB}">
      <dgm:prSet/>
      <dgm:spPr/>
      <dgm:t>
        <a:bodyPr/>
        <a:lstStyle/>
        <a:p>
          <a:endParaRPr lang="en-GB"/>
        </a:p>
      </dgm:t>
    </dgm:pt>
    <dgm:pt modelId="{5D43741E-8068-418C-A33C-3F0511925BBA}">
      <dgm:prSet phldrT="[Text]"/>
      <dgm:spPr/>
      <dgm:t>
        <a:bodyPr/>
        <a:lstStyle/>
        <a:p>
          <a:pPr algn="ctr"/>
          <a:r>
            <a:rPr lang="en-GB" b="1" dirty="0" smtClean="0"/>
            <a:t>Emerging Technology</a:t>
          </a:r>
          <a:endParaRPr lang="en-GB" b="1" dirty="0"/>
        </a:p>
      </dgm:t>
    </dgm:pt>
    <dgm:pt modelId="{56F0E7B6-84FB-4EBC-A347-018C048AD1AD}" type="parTrans" cxnId="{5BE4D611-9773-4B15-B5F0-E1BCB98C2CFB}">
      <dgm:prSet/>
      <dgm:spPr/>
      <dgm:t>
        <a:bodyPr/>
        <a:lstStyle/>
        <a:p>
          <a:endParaRPr lang="en-GB"/>
        </a:p>
      </dgm:t>
    </dgm:pt>
    <dgm:pt modelId="{BD3F03D4-2E74-4EB8-B2F3-4EAF8B835364}" type="sibTrans" cxnId="{5BE4D611-9773-4B15-B5F0-E1BCB98C2CFB}">
      <dgm:prSet/>
      <dgm:spPr/>
      <dgm:t>
        <a:bodyPr/>
        <a:lstStyle/>
        <a:p>
          <a:endParaRPr lang="en-GB"/>
        </a:p>
      </dgm:t>
    </dgm:pt>
    <dgm:pt modelId="{59D1E77C-50AF-4346-868C-AC3F10EDD711}">
      <dgm:prSet phldrT="[Text]"/>
      <dgm:spPr/>
      <dgm:t>
        <a:bodyPr/>
        <a:lstStyle/>
        <a:p>
          <a:pPr algn="l"/>
          <a:r>
            <a:rPr lang="en-GB" b="1" dirty="0" smtClean="0"/>
            <a:t>Quantum Technologies</a:t>
          </a:r>
          <a:endParaRPr lang="en-GB" b="1" dirty="0"/>
        </a:p>
      </dgm:t>
    </dgm:pt>
    <dgm:pt modelId="{5A4A685A-D254-435E-B522-23B2C1C41A47}" type="parTrans" cxnId="{A5664F70-13E7-4515-987C-A4F5078C5C01}">
      <dgm:prSet/>
      <dgm:spPr/>
      <dgm:t>
        <a:bodyPr/>
        <a:lstStyle/>
        <a:p>
          <a:endParaRPr lang="en-GB"/>
        </a:p>
      </dgm:t>
    </dgm:pt>
    <dgm:pt modelId="{BDB6E364-109D-41CC-B66A-BE8FCF509348}" type="sibTrans" cxnId="{A5664F70-13E7-4515-987C-A4F5078C5C01}">
      <dgm:prSet/>
      <dgm:spPr/>
      <dgm:t>
        <a:bodyPr/>
        <a:lstStyle/>
        <a:p>
          <a:endParaRPr lang="en-GB"/>
        </a:p>
      </dgm:t>
    </dgm:pt>
    <dgm:pt modelId="{6863BC48-AED9-4F2D-89C6-4B5B0769AFB0}">
      <dgm:prSet phldrT="[Text]"/>
      <dgm:spPr/>
      <dgm:t>
        <a:bodyPr/>
        <a:lstStyle/>
        <a:p>
          <a:pPr algn="l"/>
          <a:r>
            <a:rPr lang="en-GB" b="1" dirty="0" smtClean="0"/>
            <a:t>Graphene</a:t>
          </a:r>
          <a:endParaRPr lang="en-GB" b="1" dirty="0"/>
        </a:p>
      </dgm:t>
    </dgm:pt>
    <dgm:pt modelId="{F199C518-3F63-4837-893E-AD12F481B1C7}" type="parTrans" cxnId="{A0C40225-F7E6-4049-9184-2C80B5AC5E2D}">
      <dgm:prSet/>
      <dgm:spPr/>
      <dgm:t>
        <a:bodyPr/>
        <a:lstStyle/>
        <a:p>
          <a:endParaRPr lang="en-GB"/>
        </a:p>
      </dgm:t>
    </dgm:pt>
    <dgm:pt modelId="{F48DAF6C-CC21-4681-993A-AAB8A0A75D58}" type="sibTrans" cxnId="{A0C40225-F7E6-4049-9184-2C80B5AC5E2D}">
      <dgm:prSet/>
      <dgm:spPr/>
      <dgm:t>
        <a:bodyPr/>
        <a:lstStyle/>
        <a:p>
          <a:endParaRPr lang="en-GB"/>
        </a:p>
      </dgm:t>
    </dgm:pt>
    <dgm:pt modelId="{2A56CC49-2E41-41BC-B2F7-57AFD8097E87}" type="pres">
      <dgm:prSet presAssocID="{B2BB9818-1AB8-49D7-AAE0-8B5AFB5BE2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7A273C1-127B-4F65-B201-CB12DD9E9BB8}" type="pres">
      <dgm:prSet presAssocID="{D449B9EF-6B21-4899-B46F-B4D7A647CF91}" presName="composite" presStyleCnt="0"/>
      <dgm:spPr/>
    </dgm:pt>
    <dgm:pt modelId="{21907CD5-6AB8-45B9-B5A9-A69ABEC5D84C}" type="pres">
      <dgm:prSet presAssocID="{D449B9EF-6B21-4899-B46F-B4D7A647CF91}" presName="imagSh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2DB3F14-6D75-4FA6-96EF-BB2430308DCA}" type="pres">
      <dgm:prSet presAssocID="{D449B9EF-6B21-4899-B46F-B4D7A647CF91}" presName="tx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982F1-5116-46F6-AE16-79C7E1B43FE1}" type="pres">
      <dgm:prSet presAssocID="{7CFB4E67-A850-46AE-BE70-E77102364F8C}" presName="sibTrans" presStyleLbl="sibTrans2D1" presStyleIdx="0" presStyleCnt="1"/>
      <dgm:spPr/>
      <dgm:t>
        <a:bodyPr/>
        <a:lstStyle/>
        <a:p>
          <a:endParaRPr lang="en-GB"/>
        </a:p>
      </dgm:t>
    </dgm:pt>
    <dgm:pt modelId="{F77082A0-63DD-4E5B-8D6D-BDDE23EA33FF}" type="pres">
      <dgm:prSet presAssocID="{7CFB4E67-A850-46AE-BE70-E77102364F8C}" presName="connTx" presStyleLbl="sibTrans2D1" presStyleIdx="0" presStyleCnt="1"/>
      <dgm:spPr/>
      <dgm:t>
        <a:bodyPr/>
        <a:lstStyle/>
        <a:p>
          <a:endParaRPr lang="en-GB"/>
        </a:p>
      </dgm:t>
    </dgm:pt>
    <dgm:pt modelId="{04F8552F-6940-4731-A31E-E45222ECD2E1}" type="pres">
      <dgm:prSet presAssocID="{5D43741E-8068-418C-A33C-3F0511925BBA}" presName="composite" presStyleCnt="0"/>
      <dgm:spPr/>
    </dgm:pt>
    <dgm:pt modelId="{404592EC-8AB8-45C8-87B7-D4EC4ABE3CC4}" type="pres">
      <dgm:prSet presAssocID="{5D43741E-8068-418C-A33C-3F0511925BBA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8442F574-35A3-490E-AF48-3CC5CBC06649}" type="pres">
      <dgm:prSet presAssocID="{5D43741E-8068-418C-A33C-3F0511925BBA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5CA72E-AE40-4A9A-8560-7162D7B69BDE}" type="presOf" srcId="{7CFB4E67-A850-46AE-BE70-E77102364F8C}" destId="{F77082A0-63DD-4E5B-8D6D-BDDE23EA33FF}" srcOrd="1" destOrd="0" presId="urn:microsoft.com/office/officeart/2005/8/layout/hProcess10"/>
    <dgm:cxn modelId="{FB7AD307-1EE9-4463-8867-068E97E076DA}" type="presOf" srcId="{5D43741E-8068-418C-A33C-3F0511925BBA}" destId="{8442F574-35A3-490E-AF48-3CC5CBC06649}" srcOrd="0" destOrd="0" presId="urn:microsoft.com/office/officeart/2005/8/layout/hProcess10"/>
    <dgm:cxn modelId="{50F58F4E-838F-493F-A04F-DD4F7E939CDD}" type="presOf" srcId="{D449B9EF-6B21-4899-B46F-B4D7A647CF91}" destId="{02DB3F14-6D75-4FA6-96EF-BB2430308DCA}" srcOrd="0" destOrd="0" presId="urn:microsoft.com/office/officeart/2005/8/layout/hProcess10"/>
    <dgm:cxn modelId="{A0C40225-F7E6-4049-9184-2C80B5AC5E2D}" srcId="{5D43741E-8068-418C-A33C-3F0511925BBA}" destId="{6863BC48-AED9-4F2D-89C6-4B5B0769AFB0}" srcOrd="1" destOrd="0" parTransId="{F199C518-3F63-4837-893E-AD12F481B1C7}" sibTransId="{F48DAF6C-CC21-4681-993A-AAB8A0A75D58}"/>
    <dgm:cxn modelId="{AB42E4F4-DB9A-4AC3-AADA-552F439C643E}" type="presOf" srcId="{7CFB4E67-A850-46AE-BE70-E77102364F8C}" destId="{87F982F1-5116-46F6-AE16-79C7E1B43FE1}" srcOrd="0" destOrd="0" presId="urn:microsoft.com/office/officeart/2005/8/layout/hProcess10"/>
    <dgm:cxn modelId="{EABF92B2-C77C-4B25-826B-BF086F821BFB}" srcId="{B2BB9818-1AB8-49D7-AAE0-8B5AFB5BE2A0}" destId="{D449B9EF-6B21-4899-B46F-B4D7A647CF91}" srcOrd="0" destOrd="0" parTransId="{F003360E-E2B8-4D80-B7A2-5C2A7F2F86C9}" sibTransId="{7CFB4E67-A850-46AE-BE70-E77102364F8C}"/>
    <dgm:cxn modelId="{8F6A0877-ABE7-4607-A565-FFAE42814B13}" type="presOf" srcId="{59D1E77C-50AF-4346-868C-AC3F10EDD711}" destId="{8442F574-35A3-490E-AF48-3CC5CBC06649}" srcOrd="0" destOrd="1" presId="urn:microsoft.com/office/officeart/2005/8/layout/hProcess10"/>
    <dgm:cxn modelId="{5BE4D611-9773-4B15-B5F0-E1BCB98C2CFB}" srcId="{B2BB9818-1AB8-49D7-AAE0-8B5AFB5BE2A0}" destId="{5D43741E-8068-418C-A33C-3F0511925BBA}" srcOrd="1" destOrd="0" parTransId="{56F0E7B6-84FB-4EBC-A347-018C048AD1AD}" sibTransId="{BD3F03D4-2E74-4EB8-B2F3-4EAF8B835364}"/>
    <dgm:cxn modelId="{A5664F70-13E7-4515-987C-A4F5078C5C01}" srcId="{5D43741E-8068-418C-A33C-3F0511925BBA}" destId="{59D1E77C-50AF-4346-868C-AC3F10EDD711}" srcOrd="0" destOrd="0" parTransId="{5A4A685A-D254-435E-B522-23B2C1C41A47}" sibTransId="{BDB6E364-109D-41CC-B66A-BE8FCF509348}"/>
    <dgm:cxn modelId="{0D67ED78-B556-4DA5-8F6A-E50D9A5F693C}" type="presOf" srcId="{B2BB9818-1AB8-49D7-AAE0-8B5AFB5BE2A0}" destId="{2A56CC49-2E41-41BC-B2F7-57AFD8097E87}" srcOrd="0" destOrd="0" presId="urn:microsoft.com/office/officeart/2005/8/layout/hProcess10"/>
    <dgm:cxn modelId="{C5CC0651-766C-48A2-8FE2-356C5B37F2B3}" type="presOf" srcId="{6863BC48-AED9-4F2D-89C6-4B5B0769AFB0}" destId="{8442F574-35A3-490E-AF48-3CC5CBC06649}" srcOrd="0" destOrd="2" presId="urn:microsoft.com/office/officeart/2005/8/layout/hProcess10"/>
    <dgm:cxn modelId="{CDBC30DC-D567-4298-A65D-4CA1F828F534}" type="presParOf" srcId="{2A56CC49-2E41-41BC-B2F7-57AFD8097E87}" destId="{D7A273C1-127B-4F65-B201-CB12DD9E9BB8}" srcOrd="0" destOrd="0" presId="urn:microsoft.com/office/officeart/2005/8/layout/hProcess10"/>
    <dgm:cxn modelId="{6C3CA381-445C-405D-8B6E-DFAA9A88657A}" type="presParOf" srcId="{D7A273C1-127B-4F65-B201-CB12DD9E9BB8}" destId="{21907CD5-6AB8-45B9-B5A9-A69ABEC5D84C}" srcOrd="0" destOrd="0" presId="urn:microsoft.com/office/officeart/2005/8/layout/hProcess10"/>
    <dgm:cxn modelId="{044E5350-C606-4F4F-87CC-2E1FA58B0E6A}" type="presParOf" srcId="{D7A273C1-127B-4F65-B201-CB12DD9E9BB8}" destId="{02DB3F14-6D75-4FA6-96EF-BB2430308DCA}" srcOrd="1" destOrd="0" presId="urn:microsoft.com/office/officeart/2005/8/layout/hProcess10"/>
    <dgm:cxn modelId="{9D68581D-10AA-4A48-9344-2DF274FA1493}" type="presParOf" srcId="{2A56CC49-2E41-41BC-B2F7-57AFD8097E87}" destId="{87F982F1-5116-46F6-AE16-79C7E1B43FE1}" srcOrd="1" destOrd="0" presId="urn:microsoft.com/office/officeart/2005/8/layout/hProcess10"/>
    <dgm:cxn modelId="{FE1C6408-3A00-4FE5-92D1-835E69F5E27F}" type="presParOf" srcId="{87F982F1-5116-46F6-AE16-79C7E1B43FE1}" destId="{F77082A0-63DD-4E5B-8D6D-BDDE23EA33FF}" srcOrd="0" destOrd="0" presId="urn:microsoft.com/office/officeart/2005/8/layout/hProcess10"/>
    <dgm:cxn modelId="{5F57E940-3003-4905-AA34-B22D2E2A3AAB}" type="presParOf" srcId="{2A56CC49-2E41-41BC-B2F7-57AFD8097E87}" destId="{04F8552F-6940-4731-A31E-E45222ECD2E1}" srcOrd="2" destOrd="0" presId="urn:microsoft.com/office/officeart/2005/8/layout/hProcess10"/>
    <dgm:cxn modelId="{3188B3EB-BB34-4156-B171-6965BE1E9B69}" type="presParOf" srcId="{04F8552F-6940-4731-A31E-E45222ECD2E1}" destId="{404592EC-8AB8-45C8-87B7-D4EC4ABE3CC4}" srcOrd="0" destOrd="0" presId="urn:microsoft.com/office/officeart/2005/8/layout/hProcess10"/>
    <dgm:cxn modelId="{9CD2E265-709E-4D08-A802-BCB9D8E00D66}" type="presParOf" srcId="{04F8552F-6940-4731-A31E-E45222ECD2E1}" destId="{8442F574-35A3-490E-AF48-3CC5CBC0664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F77D5D-2590-48A9-8073-0076E61FE57A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9BF0940-168C-4E3F-B084-54066EDA76C8}">
      <dgm:prSet phldrT="[Text]"/>
      <dgm:spPr/>
      <dgm:t>
        <a:bodyPr/>
        <a:lstStyle/>
        <a:p>
          <a:r>
            <a:rPr lang="en-GB" dirty="0" smtClean="0"/>
            <a:t>21stC Products</a:t>
          </a:r>
          <a:endParaRPr lang="en-GB" dirty="0"/>
        </a:p>
      </dgm:t>
    </dgm:pt>
    <dgm:pt modelId="{47AA281D-D78A-4AB5-AA04-48A1A960B2EB}" type="parTrans" cxnId="{82DF5DFA-778A-4AF3-A15E-107021A8828C}">
      <dgm:prSet/>
      <dgm:spPr/>
      <dgm:t>
        <a:bodyPr/>
        <a:lstStyle/>
        <a:p>
          <a:endParaRPr lang="en-GB"/>
        </a:p>
      </dgm:t>
    </dgm:pt>
    <dgm:pt modelId="{73B36899-0AF4-4F6A-90B9-155EC1261A18}" type="sibTrans" cxnId="{82DF5DFA-778A-4AF3-A15E-107021A8828C}">
      <dgm:prSet/>
      <dgm:spPr/>
      <dgm:t>
        <a:bodyPr/>
        <a:lstStyle/>
        <a:p>
          <a:endParaRPr lang="en-GB"/>
        </a:p>
      </dgm:t>
    </dgm:pt>
    <dgm:pt modelId="{FFE630F5-857D-46C6-B918-73CAD1DD2327}">
      <dgm:prSet phldrT="[Text]"/>
      <dgm:spPr/>
      <dgm:t>
        <a:bodyPr/>
        <a:lstStyle/>
        <a:p>
          <a:r>
            <a:rPr lang="en-GB" dirty="0" smtClean="0"/>
            <a:t>Digital Manufacturing</a:t>
          </a:r>
          <a:endParaRPr lang="en-GB" dirty="0"/>
        </a:p>
      </dgm:t>
    </dgm:pt>
    <dgm:pt modelId="{ACA50BD3-5E80-40D2-A704-44D4588B2E95}" type="parTrans" cxnId="{57EC5DC0-5592-4027-8003-30BB0B905D14}">
      <dgm:prSet/>
      <dgm:spPr/>
      <dgm:t>
        <a:bodyPr/>
        <a:lstStyle/>
        <a:p>
          <a:endParaRPr lang="en-GB"/>
        </a:p>
      </dgm:t>
    </dgm:pt>
    <dgm:pt modelId="{2B663141-94C2-40AC-B1B1-9D3F00172D76}" type="sibTrans" cxnId="{57EC5DC0-5592-4027-8003-30BB0B905D14}">
      <dgm:prSet/>
      <dgm:spPr/>
      <dgm:t>
        <a:bodyPr/>
        <a:lstStyle/>
        <a:p>
          <a:endParaRPr lang="en-GB"/>
        </a:p>
      </dgm:t>
    </dgm:pt>
    <dgm:pt modelId="{1B938D55-68FF-4D0F-992F-FFACFFC0C229}">
      <dgm:prSet phldrT="[Text]"/>
      <dgm:spPr/>
      <dgm:t>
        <a:bodyPr/>
        <a:lstStyle/>
        <a:p>
          <a:r>
            <a:rPr lang="en-GB" dirty="0" smtClean="0"/>
            <a:t>New Industrial Systems</a:t>
          </a:r>
          <a:endParaRPr lang="en-GB" dirty="0"/>
        </a:p>
      </dgm:t>
    </dgm:pt>
    <dgm:pt modelId="{2005ED5B-E857-4ED9-8E20-B1E5D8C89C00}" type="parTrans" cxnId="{F78A563A-4C29-4E14-99E9-228C42DC03E0}">
      <dgm:prSet/>
      <dgm:spPr/>
      <dgm:t>
        <a:bodyPr/>
        <a:lstStyle/>
        <a:p>
          <a:endParaRPr lang="en-GB"/>
        </a:p>
      </dgm:t>
    </dgm:pt>
    <dgm:pt modelId="{6290642D-6C91-4D33-82D7-447129AE2086}" type="sibTrans" cxnId="{F78A563A-4C29-4E14-99E9-228C42DC03E0}">
      <dgm:prSet/>
      <dgm:spPr/>
      <dgm:t>
        <a:bodyPr/>
        <a:lstStyle/>
        <a:p>
          <a:endParaRPr lang="en-GB"/>
        </a:p>
      </dgm:t>
    </dgm:pt>
    <dgm:pt modelId="{99FA525B-8D7A-4B4C-9A11-5664B97DA438}">
      <dgm:prSet phldrT="[Text]"/>
      <dgm:spPr/>
      <dgm:t>
        <a:bodyPr/>
        <a:lstStyle/>
        <a:p>
          <a:r>
            <a:rPr lang="en-GB" dirty="0" smtClean="0"/>
            <a:t>Sustainable Industries</a:t>
          </a:r>
          <a:endParaRPr lang="en-GB" dirty="0"/>
        </a:p>
      </dgm:t>
    </dgm:pt>
    <dgm:pt modelId="{4A0DBDDB-23E4-445B-B104-E4AB6940809D}" type="parTrans" cxnId="{C3ADBD28-9515-409C-BA9C-2E4BB890440C}">
      <dgm:prSet/>
      <dgm:spPr/>
      <dgm:t>
        <a:bodyPr/>
        <a:lstStyle/>
        <a:p>
          <a:endParaRPr lang="en-GB"/>
        </a:p>
      </dgm:t>
    </dgm:pt>
    <dgm:pt modelId="{9EE8D0C5-9C0E-405D-BF3C-BAFE5CEAA6CC}" type="sibTrans" cxnId="{C3ADBD28-9515-409C-BA9C-2E4BB890440C}">
      <dgm:prSet/>
      <dgm:spPr/>
      <dgm:t>
        <a:bodyPr/>
        <a:lstStyle/>
        <a:p>
          <a:endParaRPr lang="en-GB"/>
        </a:p>
      </dgm:t>
    </dgm:pt>
    <dgm:pt modelId="{6FA85753-695F-45E4-B6A7-30BBFFD04B51}" type="pres">
      <dgm:prSet presAssocID="{81F77D5D-2590-48A9-8073-0076E61FE5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55DFE6-1364-42BB-A80D-35E3E55D07D8}" type="pres">
      <dgm:prSet presAssocID="{49BF0940-168C-4E3F-B084-54066EDA76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132EB1-789B-4CFA-87EF-2B732789E4BE}" type="pres">
      <dgm:prSet presAssocID="{73B36899-0AF4-4F6A-90B9-155EC1261A18}" presName="sibTrans" presStyleCnt="0"/>
      <dgm:spPr/>
    </dgm:pt>
    <dgm:pt modelId="{34D3E568-90B0-44AC-950A-C63F7EA908FF}" type="pres">
      <dgm:prSet presAssocID="{FFE630F5-857D-46C6-B918-73CAD1DD232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9C0A5B-DF5C-403D-A580-3A3F03544FD1}" type="pres">
      <dgm:prSet presAssocID="{2B663141-94C2-40AC-B1B1-9D3F00172D76}" presName="sibTrans" presStyleCnt="0"/>
      <dgm:spPr/>
    </dgm:pt>
    <dgm:pt modelId="{514B905C-EE83-4767-9415-CB7B7D4DF879}" type="pres">
      <dgm:prSet presAssocID="{1B938D55-68FF-4D0F-992F-FFACFFC0C2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1E5A84-8D7F-487C-B2C0-3754CDE1BD79}" type="pres">
      <dgm:prSet presAssocID="{6290642D-6C91-4D33-82D7-447129AE2086}" presName="sibTrans" presStyleCnt="0"/>
      <dgm:spPr/>
    </dgm:pt>
    <dgm:pt modelId="{525AA561-D835-4511-973D-E27DFB6906F1}" type="pres">
      <dgm:prSet presAssocID="{99FA525B-8D7A-4B4C-9A11-5664B97DA4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EC5DC0-5592-4027-8003-30BB0B905D14}" srcId="{81F77D5D-2590-48A9-8073-0076E61FE57A}" destId="{FFE630F5-857D-46C6-B918-73CAD1DD2327}" srcOrd="1" destOrd="0" parTransId="{ACA50BD3-5E80-40D2-A704-44D4588B2E95}" sibTransId="{2B663141-94C2-40AC-B1B1-9D3F00172D76}"/>
    <dgm:cxn modelId="{80889C14-E565-41CE-BE09-F83320432FEF}" type="presOf" srcId="{49BF0940-168C-4E3F-B084-54066EDA76C8}" destId="{7655DFE6-1364-42BB-A80D-35E3E55D07D8}" srcOrd="0" destOrd="0" presId="urn:microsoft.com/office/officeart/2005/8/layout/default"/>
    <dgm:cxn modelId="{6FB8D5E6-148D-4D7C-938E-1C51D1BA7804}" type="presOf" srcId="{81F77D5D-2590-48A9-8073-0076E61FE57A}" destId="{6FA85753-695F-45E4-B6A7-30BBFFD04B51}" srcOrd="0" destOrd="0" presId="urn:microsoft.com/office/officeart/2005/8/layout/default"/>
    <dgm:cxn modelId="{C3ADBD28-9515-409C-BA9C-2E4BB890440C}" srcId="{81F77D5D-2590-48A9-8073-0076E61FE57A}" destId="{99FA525B-8D7A-4B4C-9A11-5664B97DA438}" srcOrd="3" destOrd="0" parTransId="{4A0DBDDB-23E4-445B-B104-E4AB6940809D}" sibTransId="{9EE8D0C5-9C0E-405D-BF3C-BAFE5CEAA6CC}"/>
    <dgm:cxn modelId="{F78A563A-4C29-4E14-99E9-228C42DC03E0}" srcId="{81F77D5D-2590-48A9-8073-0076E61FE57A}" destId="{1B938D55-68FF-4D0F-992F-FFACFFC0C229}" srcOrd="2" destOrd="0" parTransId="{2005ED5B-E857-4ED9-8E20-B1E5D8C89C00}" sibTransId="{6290642D-6C91-4D33-82D7-447129AE2086}"/>
    <dgm:cxn modelId="{82DF5DFA-778A-4AF3-A15E-107021A8828C}" srcId="{81F77D5D-2590-48A9-8073-0076E61FE57A}" destId="{49BF0940-168C-4E3F-B084-54066EDA76C8}" srcOrd="0" destOrd="0" parTransId="{47AA281D-D78A-4AB5-AA04-48A1A960B2EB}" sibTransId="{73B36899-0AF4-4F6A-90B9-155EC1261A18}"/>
    <dgm:cxn modelId="{E5AF8100-6466-4752-8448-46924B6EC5D6}" type="presOf" srcId="{FFE630F5-857D-46C6-B918-73CAD1DD2327}" destId="{34D3E568-90B0-44AC-950A-C63F7EA908FF}" srcOrd="0" destOrd="0" presId="urn:microsoft.com/office/officeart/2005/8/layout/default"/>
    <dgm:cxn modelId="{3E508437-6D5D-4CCD-9335-08946332B8AE}" type="presOf" srcId="{99FA525B-8D7A-4B4C-9A11-5664B97DA438}" destId="{525AA561-D835-4511-973D-E27DFB6906F1}" srcOrd="0" destOrd="0" presId="urn:microsoft.com/office/officeart/2005/8/layout/default"/>
    <dgm:cxn modelId="{5BE2D05C-76B1-40B3-B3C9-0510B468B788}" type="presOf" srcId="{1B938D55-68FF-4D0F-992F-FFACFFC0C229}" destId="{514B905C-EE83-4767-9415-CB7B7D4DF879}" srcOrd="0" destOrd="0" presId="urn:microsoft.com/office/officeart/2005/8/layout/default"/>
    <dgm:cxn modelId="{05BEA2C0-9C50-4228-A4DC-3F3535AE3D47}" type="presParOf" srcId="{6FA85753-695F-45E4-B6A7-30BBFFD04B51}" destId="{7655DFE6-1364-42BB-A80D-35E3E55D07D8}" srcOrd="0" destOrd="0" presId="urn:microsoft.com/office/officeart/2005/8/layout/default"/>
    <dgm:cxn modelId="{4114447B-2F55-486B-8F8C-5B003491D0F1}" type="presParOf" srcId="{6FA85753-695F-45E4-B6A7-30BBFFD04B51}" destId="{29132EB1-789B-4CFA-87EF-2B732789E4BE}" srcOrd="1" destOrd="0" presId="urn:microsoft.com/office/officeart/2005/8/layout/default"/>
    <dgm:cxn modelId="{CD4F7A87-87A9-46B2-8FE4-A9D36F875EF6}" type="presParOf" srcId="{6FA85753-695F-45E4-B6A7-30BBFFD04B51}" destId="{34D3E568-90B0-44AC-950A-C63F7EA908FF}" srcOrd="2" destOrd="0" presId="urn:microsoft.com/office/officeart/2005/8/layout/default"/>
    <dgm:cxn modelId="{B02062BD-9235-4497-8662-92D6A828EB88}" type="presParOf" srcId="{6FA85753-695F-45E4-B6A7-30BBFFD04B51}" destId="{F89C0A5B-DF5C-403D-A580-3A3F03544FD1}" srcOrd="3" destOrd="0" presId="urn:microsoft.com/office/officeart/2005/8/layout/default"/>
    <dgm:cxn modelId="{F50E764E-8B10-492D-98CF-45E39939C751}" type="presParOf" srcId="{6FA85753-695F-45E4-B6A7-30BBFFD04B51}" destId="{514B905C-EE83-4767-9415-CB7B7D4DF879}" srcOrd="4" destOrd="0" presId="urn:microsoft.com/office/officeart/2005/8/layout/default"/>
    <dgm:cxn modelId="{EAF96E59-8A38-4E9D-A00B-E75B2E72F928}" type="presParOf" srcId="{6FA85753-695F-45E4-B6A7-30BBFFD04B51}" destId="{281E5A84-8D7F-487C-B2C0-3754CDE1BD79}" srcOrd="5" destOrd="0" presId="urn:microsoft.com/office/officeart/2005/8/layout/default"/>
    <dgm:cxn modelId="{7A85E5CA-890D-4CFC-94CE-7A1EBFFA8AAA}" type="presParOf" srcId="{6FA85753-695F-45E4-B6A7-30BBFFD04B51}" destId="{525AA561-D835-4511-973D-E27DFB6906F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8EB53F-3F14-457E-A404-84475D6B6AA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BB1A7894-10DF-4092-A2F7-76D6F9AA6A63}">
      <dgm:prSet phldrT="[Text]"/>
      <dgm:spPr/>
      <dgm:t>
        <a:bodyPr/>
        <a:lstStyle/>
        <a:p>
          <a:r>
            <a:rPr lang="en-GB" b="1" dirty="0" smtClean="0">
              <a:latin typeface="+mn-lt"/>
            </a:rPr>
            <a:t>Resources</a:t>
          </a:r>
          <a:endParaRPr lang="en-GB" b="1" dirty="0">
            <a:latin typeface="+mn-lt"/>
          </a:endParaRPr>
        </a:p>
      </dgm:t>
    </dgm:pt>
    <dgm:pt modelId="{1A9FAE4F-201C-4914-BC55-5B740D0B4063}" type="parTrans" cxnId="{DFA71F75-7A36-4842-91F6-34CF3DD0863B}">
      <dgm:prSet/>
      <dgm:spPr/>
      <dgm:t>
        <a:bodyPr/>
        <a:lstStyle/>
        <a:p>
          <a:endParaRPr lang="en-GB"/>
        </a:p>
      </dgm:t>
    </dgm:pt>
    <dgm:pt modelId="{51041E1C-8152-40BA-A3E6-C9FF359C7D77}" type="sibTrans" cxnId="{DFA71F75-7A36-4842-91F6-34CF3DD0863B}">
      <dgm:prSet/>
      <dgm:spPr/>
      <dgm:t>
        <a:bodyPr/>
        <a:lstStyle/>
        <a:p>
          <a:endParaRPr lang="en-GB"/>
        </a:p>
      </dgm:t>
    </dgm:pt>
    <dgm:pt modelId="{7E136540-2A0A-46BF-8544-C26936AF01D9}">
      <dgm:prSet phldrT="[Text]"/>
      <dgm:spPr/>
      <dgm:t>
        <a:bodyPr/>
        <a:lstStyle/>
        <a:p>
          <a:r>
            <a:rPr lang="en-GB" b="1" dirty="0" smtClean="0"/>
            <a:t>21</a:t>
          </a:r>
          <a:r>
            <a:rPr lang="en-GB" b="1" baseline="30000" dirty="0" smtClean="0"/>
            <a:t>st</a:t>
          </a:r>
          <a:r>
            <a:rPr lang="en-GB" b="1" dirty="0" smtClean="0"/>
            <a:t> C Products</a:t>
          </a:r>
          <a:endParaRPr lang="en-GB" b="1" dirty="0"/>
        </a:p>
      </dgm:t>
    </dgm:pt>
    <dgm:pt modelId="{92658696-72D9-4159-8E67-413589C0557D}" type="parTrans" cxnId="{0E5BFF75-AC47-433C-8017-67A649E4103F}">
      <dgm:prSet/>
      <dgm:spPr/>
      <dgm:t>
        <a:bodyPr/>
        <a:lstStyle/>
        <a:p>
          <a:endParaRPr lang="en-GB"/>
        </a:p>
      </dgm:t>
    </dgm:pt>
    <dgm:pt modelId="{21F1565E-D942-4DED-9DF1-15C433251955}" type="sibTrans" cxnId="{0E5BFF75-AC47-433C-8017-67A649E4103F}">
      <dgm:prSet/>
      <dgm:spPr/>
      <dgm:t>
        <a:bodyPr/>
        <a:lstStyle/>
        <a:p>
          <a:endParaRPr lang="en-GB"/>
        </a:p>
      </dgm:t>
    </dgm:pt>
    <dgm:pt modelId="{AF60384E-98AF-4863-B40B-7E36F1B47382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Digital</a:t>
          </a:r>
          <a:endParaRPr lang="en-GB" b="1" dirty="0">
            <a:solidFill>
              <a:schemeClr val="tx1"/>
            </a:solidFill>
          </a:endParaRPr>
        </a:p>
      </dgm:t>
    </dgm:pt>
    <dgm:pt modelId="{33BF4E5F-264A-43C8-9C6E-1E7B21AC3E30}" type="parTrans" cxnId="{97ED6058-27A0-4A4E-967E-3CC78F2BE10A}">
      <dgm:prSet/>
      <dgm:spPr/>
      <dgm:t>
        <a:bodyPr/>
        <a:lstStyle/>
        <a:p>
          <a:endParaRPr lang="en-GB"/>
        </a:p>
      </dgm:t>
    </dgm:pt>
    <dgm:pt modelId="{95018571-CFA0-472D-90A8-A72AB0CC1932}" type="sibTrans" cxnId="{97ED6058-27A0-4A4E-967E-3CC78F2BE10A}">
      <dgm:prSet/>
      <dgm:spPr/>
      <dgm:t>
        <a:bodyPr/>
        <a:lstStyle/>
        <a:p>
          <a:endParaRPr lang="en-GB"/>
        </a:p>
      </dgm:t>
    </dgm:pt>
    <dgm:pt modelId="{BAA20345-6B5C-4AD1-A653-7725F6ED3CBD}" type="pres">
      <dgm:prSet presAssocID="{178EB53F-3F14-457E-A404-84475D6B6AAC}" presName="compositeShape" presStyleCnt="0">
        <dgm:presLayoutVars>
          <dgm:chMax val="7"/>
          <dgm:dir/>
          <dgm:resizeHandles val="exact"/>
        </dgm:presLayoutVars>
      </dgm:prSet>
      <dgm:spPr/>
    </dgm:pt>
    <dgm:pt modelId="{2F8EEDF9-D6F7-41C4-8999-6B09533F35FC}" type="pres">
      <dgm:prSet presAssocID="{BB1A7894-10DF-4092-A2F7-76D6F9AA6A63}" presName="circ1" presStyleLbl="vennNode1" presStyleIdx="0" presStyleCnt="3"/>
      <dgm:spPr/>
      <dgm:t>
        <a:bodyPr/>
        <a:lstStyle/>
        <a:p>
          <a:endParaRPr lang="en-GB"/>
        </a:p>
      </dgm:t>
    </dgm:pt>
    <dgm:pt modelId="{837B251E-42E1-41EA-8B84-AAB07539D908}" type="pres">
      <dgm:prSet presAssocID="{BB1A7894-10DF-4092-A2F7-76D6F9AA6A6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0D5B61-481C-436E-95FE-BF4DA6C774DE}" type="pres">
      <dgm:prSet presAssocID="{7E136540-2A0A-46BF-8544-C26936AF01D9}" presName="circ2" presStyleLbl="vennNode1" presStyleIdx="1" presStyleCnt="3"/>
      <dgm:spPr/>
      <dgm:t>
        <a:bodyPr/>
        <a:lstStyle/>
        <a:p>
          <a:endParaRPr lang="en-GB"/>
        </a:p>
      </dgm:t>
    </dgm:pt>
    <dgm:pt modelId="{15B0C535-E460-4F2C-9B08-4613F231B900}" type="pres">
      <dgm:prSet presAssocID="{7E136540-2A0A-46BF-8544-C26936AF01D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217D90-4134-41C0-9CE7-0E5758DE5229}" type="pres">
      <dgm:prSet presAssocID="{AF60384E-98AF-4863-B40B-7E36F1B47382}" presName="circ3" presStyleLbl="vennNode1" presStyleIdx="2" presStyleCnt="3"/>
      <dgm:spPr/>
      <dgm:t>
        <a:bodyPr/>
        <a:lstStyle/>
        <a:p>
          <a:endParaRPr lang="en-GB"/>
        </a:p>
      </dgm:t>
    </dgm:pt>
    <dgm:pt modelId="{468D493A-371F-4869-87A5-52A46BDE2C05}" type="pres">
      <dgm:prSet presAssocID="{AF60384E-98AF-4863-B40B-7E36F1B4738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04C27A-DF1D-4C3D-A7DC-8464DE03B489}" type="presOf" srcId="{7E136540-2A0A-46BF-8544-C26936AF01D9}" destId="{15B0C535-E460-4F2C-9B08-4613F231B900}" srcOrd="1" destOrd="0" presId="urn:microsoft.com/office/officeart/2005/8/layout/venn1"/>
    <dgm:cxn modelId="{0E5BFF75-AC47-433C-8017-67A649E4103F}" srcId="{178EB53F-3F14-457E-A404-84475D6B6AAC}" destId="{7E136540-2A0A-46BF-8544-C26936AF01D9}" srcOrd="1" destOrd="0" parTransId="{92658696-72D9-4159-8E67-413589C0557D}" sibTransId="{21F1565E-D942-4DED-9DF1-15C433251955}"/>
    <dgm:cxn modelId="{DFA71F75-7A36-4842-91F6-34CF3DD0863B}" srcId="{178EB53F-3F14-457E-A404-84475D6B6AAC}" destId="{BB1A7894-10DF-4092-A2F7-76D6F9AA6A63}" srcOrd="0" destOrd="0" parTransId="{1A9FAE4F-201C-4914-BC55-5B740D0B4063}" sibTransId="{51041E1C-8152-40BA-A3E6-C9FF359C7D77}"/>
    <dgm:cxn modelId="{A4EE3AB5-B158-404B-BAD3-33229B43C541}" type="presOf" srcId="{AF60384E-98AF-4863-B40B-7E36F1B47382}" destId="{86217D90-4134-41C0-9CE7-0E5758DE5229}" srcOrd="0" destOrd="0" presId="urn:microsoft.com/office/officeart/2005/8/layout/venn1"/>
    <dgm:cxn modelId="{6359EA1B-42BD-4BE5-B0A9-2CFB3E2764BB}" type="presOf" srcId="{7E136540-2A0A-46BF-8544-C26936AF01D9}" destId="{CB0D5B61-481C-436E-95FE-BF4DA6C774DE}" srcOrd="0" destOrd="0" presId="urn:microsoft.com/office/officeart/2005/8/layout/venn1"/>
    <dgm:cxn modelId="{55D1D638-3736-4C5B-BDC6-98A4D1DD7827}" type="presOf" srcId="{BB1A7894-10DF-4092-A2F7-76D6F9AA6A63}" destId="{2F8EEDF9-D6F7-41C4-8999-6B09533F35FC}" srcOrd="0" destOrd="0" presId="urn:microsoft.com/office/officeart/2005/8/layout/venn1"/>
    <dgm:cxn modelId="{978A80C5-FC38-45E6-A617-7D29F9C5808E}" type="presOf" srcId="{AF60384E-98AF-4863-B40B-7E36F1B47382}" destId="{468D493A-371F-4869-87A5-52A46BDE2C05}" srcOrd="1" destOrd="0" presId="urn:microsoft.com/office/officeart/2005/8/layout/venn1"/>
    <dgm:cxn modelId="{8DF17AAB-EF04-4A95-8603-11F2B20B3E2B}" type="presOf" srcId="{BB1A7894-10DF-4092-A2F7-76D6F9AA6A63}" destId="{837B251E-42E1-41EA-8B84-AAB07539D908}" srcOrd="1" destOrd="0" presId="urn:microsoft.com/office/officeart/2005/8/layout/venn1"/>
    <dgm:cxn modelId="{1E899486-7434-471C-9B0C-368E8674A62C}" type="presOf" srcId="{178EB53F-3F14-457E-A404-84475D6B6AAC}" destId="{BAA20345-6B5C-4AD1-A653-7725F6ED3CBD}" srcOrd="0" destOrd="0" presId="urn:microsoft.com/office/officeart/2005/8/layout/venn1"/>
    <dgm:cxn modelId="{97ED6058-27A0-4A4E-967E-3CC78F2BE10A}" srcId="{178EB53F-3F14-457E-A404-84475D6B6AAC}" destId="{AF60384E-98AF-4863-B40B-7E36F1B47382}" srcOrd="2" destOrd="0" parTransId="{33BF4E5F-264A-43C8-9C6E-1E7B21AC3E30}" sibTransId="{95018571-CFA0-472D-90A8-A72AB0CC1932}"/>
    <dgm:cxn modelId="{DCA1EF0D-E4D7-4B54-8E66-FE2CC2970556}" type="presParOf" srcId="{BAA20345-6B5C-4AD1-A653-7725F6ED3CBD}" destId="{2F8EEDF9-D6F7-41C4-8999-6B09533F35FC}" srcOrd="0" destOrd="0" presId="urn:microsoft.com/office/officeart/2005/8/layout/venn1"/>
    <dgm:cxn modelId="{E34742EB-BFB2-4553-82DF-0A9C3148F9D6}" type="presParOf" srcId="{BAA20345-6B5C-4AD1-A653-7725F6ED3CBD}" destId="{837B251E-42E1-41EA-8B84-AAB07539D908}" srcOrd="1" destOrd="0" presId="urn:microsoft.com/office/officeart/2005/8/layout/venn1"/>
    <dgm:cxn modelId="{C55BCC76-763B-4751-8DD0-A9B685E3BDDE}" type="presParOf" srcId="{BAA20345-6B5C-4AD1-A653-7725F6ED3CBD}" destId="{CB0D5B61-481C-436E-95FE-BF4DA6C774DE}" srcOrd="2" destOrd="0" presId="urn:microsoft.com/office/officeart/2005/8/layout/venn1"/>
    <dgm:cxn modelId="{22809C7A-17F6-46A0-8F8A-7C5352DC105A}" type="presParOf" srcId="{BAA20345-6B5C-4AD1-A653-7725F6ED3CBD}" destId="{15B0C535-E460-4F2C-9B08-4613F231B900}" srcOrd="3" destOrd="0" presId="urn:microsoft.com/office/officeart/2005/8/layout/venn1"/>
    <dgm:cxn modelId="{1E0822DA-F050-472E-847A-BA9D615044D8}" type="presParOf" srcId="{BAA20345-6B5C-4AD1-A653-7725F6ED3CBD}" destId="{86217D90-4134-41C0-9CE7-0E5758DE5229}" srcOrd="4" destOrd="0" presId="urn:microsoft.com/office/officeart/2005/8/layout/venn1"/>
    <dgm:cxn modelId="{E340AE54-4FC4-4A30-92F9-8DBC14752602}" type="presParOf" srcId="{BAA20345-6B5C-4AD1-A653-7725F6ED3CBD}" destId="{468D493A-371F-4869-87A5-52A46BDE2C0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014B7-0E4B-4331-848A-9B60C2B2C7C5}">
      <dsp:nvSpPr>
        <dsp:cNvPr id="0" name=""/>
        <dsp:cNvSpPr/>
      </dsp:nvSpPr>
      <dsp:spPr>
        <a:xfrm>
          <a:off x="0" y="1805147"/>
          <a:ext cx="8640960" cy="15408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600" kern="1200" dirty="0"/>
        </a:p>
      </dsp:txBody>
      <dsp:txXfrm>
        <a:off x="0" y="1805147"/>
        <a:ext cx="2592288" cy="1540868"/>
      </dsp:txXfrm>
    </dsp:sp>
    <dsp:sp modelId="{6CECF7F5-1AEE-4D59-B7C1-B15B85AD1DC6}">
      <dsp:nvSpPr>
        <dsp:cNvPr id="0" name=""/>
        <dsp:cNvSpPr/>
      </dsp:nvSpPr>
      <dsp:spPr>
        <a:xfrm>
          <a:off x="0" y="2356"/>
          <a:ext cx="8640960" cy="15408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600" kern="1200" dirty="0"/>
        </a:p>
      </dsp:txBody>
      <dsp:txXfrm>
        <a:off x="0" y="2356"/>
        <a:ext cx="2592288" cy="1540868"/>
      </dsp:txXfrm>
    </dsp:sp>
    <dsp:sp modelId="{F3598A42-9A97-4E56-9C7A-AABD5E9B3DCC}">
      <dsp:nvSpPr>
        <dsp:cNvPr id="0" name=""/>
        <dsp:cNvSpPr/>
      </dsp:nvSpPr>
      <dsp:spPr>
        <a:xfrm>
          <a:off x="3332341" y="133317"/>
          <a:ext cx="1964421" cy="1309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0" kern="1200" dirty="0" smtClean="0"/>
            <a:t>For the UK to be the best place in the world to research, discover and innovate</a:t>
          </a:r>
          <a:endParaRPr lang="en-GB" sz="1600" i="0" kern="1200" dirty="0"/>
        </a:p>
      </dsp:txBody>
      <dsp:txXfrm>
        <a:off x="3370698" y="171674"/>
        <a:ext cx="1887707" cy="1232900"/>
      </dsp:txXfrm>
    </dsp:sp>
    <dsp:sp modelId="{E53D1048-7EB4-43B0-A4AD-3F581BB23651}">
      <dsp:nvSpPr>
        <dsp:cNvPr id="0" name=""/>
        <dsp:cNvSpPr/>
      </dsp:nvSpPr>
      <dsp:spPr>
        <a:xfrm>
          <a:off x="3037678" y="1442931"/>
          <a:ext cx="1276873" cy="523845"/>
        </a:xfrm>
        <a:custGeom>
          <a:avLst/>
          <a:gdLst/>
          <a:ahLst/>
          <a:cxnLst/>
          <a:rect l="0" t="0" r="0" b="0"/>
          <a:pathLst>
            <a:path>
              <a:moveTo>
                <a:pt x="1276873" y="0"/>
              </a:moveTo>
              <a:lnTo>
                <a:pt x="1276873" y="261922"/>
              </a:lnTo>
              <a:lnTo>
                <a:pt x="0" y="261922"/>
              </a:lnTo>
              <a:lnTo>
                <a:pt x="0" y="52384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FBE31-90F5-4627-8F48-8715852C8A4A}">
      <dsp:nvSpPr>
        <dsp:cNvPr id="0" name=""/>
        <dsp:cNvSpPr/>
      </dsp:nvSpPr>
      <dsp:spPr>
        <a:xfrm>
          <a:off x="2055467" y="1966777"/>
          <a:ext cx="1964421" cy="1309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Research and Discover</a:t>
          </a:r>
          <a:endParaRPr lang="en-GB" sz="1600" kern="1200" dirty="0"/>
        </a:p>
      </dsp:txBody>
      <dsp:txXfrm>
        <a:off x="2093824" y="2005134"/>
        <a:ext cx="1887707" cy="1232900"/>
      </dsp:txXfrm>
    </dsp:sp>
    <dsp:sp modelId="{5596B6EA-5EF4-439E-BA3F-CF0F68D4C8EE}">
      <dsp:nvSpPr>
        <dsp:cNvPr id="0" name=""/>
        <dsp:cNvSpPr/>
      </dsp:nvSpPr>
      <dsp:spPr>
        <a:xfrm>
          <a:off x="4314551" y="1442931"/>
          <a:ext cx="1276873" cy="523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22"/>
              </a:lnTo>
              <a:lnTo>
                <a:pt x="1276873" y="261922"/>
              </a:lnTo>
              <a:lnTo>
                <a:pt x="1276873" y="52384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035F2-9ABD-43DC-8D44-3DCA3391F532}">
      <dsp:nvSpPr>
        <dsp:cNvPr id="0" name=""/>
        <dsp:cNvSpPr/>
      </dsp:nvSpPr>
      <dsp:spPr>
        <a:xfrm>
          <a:off x="4609215" y="1966777"/>
          <a:ext cx="1964421" cy="1309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Research and Innovate</a:t>
          </a:r>
          <a:endParaRPr lang="en-GB" sz="1600" kern="1200" dirty="0"/>
        </a:p>
      </dsp:txBody>
      <dsp:txXfrm>
        <a:off x="4647572" y="2005134"/>
        <a:ext cx="1887707" cy="1232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07CD5-6AB8-45B9-B5A9-A69ABEC5D84C}">
      <dsp:nvSpPr>
        <dsp:cNvPr id="0" name=""/>
        <dsp:cNvSpPr/>
      </dsp:nvSpPr>
      <dsp:spPr>
        <a:xfrm>
          <a:off x="3518" y="0"/>
          <a:ext cx="3129182" cy="22615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B3F14-6D75-4FA6-96EF-BB2430308DCA}">
      <dsp:nvSpPr>
        <dsp:cNvPr id="0" name=""/>
        <dsp:cNvSpPr/>
      </dsp:nvSpPr>
      <dsp:spPr>
        <a:xfrm>
          <a:off x="512919" y="1356900"/>
          <a:ext cx="3129182" cy="22615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EPSRC research portfolio </a:t>
          </a:r>
        </a:p>
      </dsp:txBody>
      <dsp:txXfrm>
        <a:off x="579156" y="1423137"/>
        <a:ext cx="2996708" cy="2129027"/>
      </dsp:txXfrm>
    </dsp:sp>
    <dsp:sp modelId="{87F982F1-5116-46F6-AE16-79C7E1B43FE1}">
      <dsp:nvSpPr>
        <dsp:cNvPr id="0" name=""/>
        <dsp:cNvSpPr/>
      </dsp:nvSpPr>
      <dsp:spPr>
        <a:xfrm>
          <a:off x="3735449" y="754801"/>
          <a:ext cx="602749" cy="751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3735449" y="905181"/>
        <a:ext cx="421924" cy="451138"/>
      </dsp:txXfrm>
    </dsp:sp>
    <dsp:sp modelId="{404592EC-8AB8-45C8-87B7-D4EC4ABE3CC4}">
      <dsp:nvSpPr>
        <dsp:cNvPr id="0" name=""/>
        <dsp:cNvSpPr/>
      </dsp:nvSpPr>
      <dsp:spPr>
        <a:xfrm>
          <a:off x="4854842" y="0"/>
          <a:ext cx="3129182" cy="22615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2F574-35A3-490E-AF48-3CC5CBC06649}">
      <dsp:nvSpPr>
        <dsp:cNvPr id="0" name=""/>
        <dsp:cNvSpPr/>
      </dsp:nvSpPr>
      <dsp:spPr>
        <a:xfrm>
          <a:off x="5364243" y="1356900"/>
          <a:ext cx="3129182" cy="226150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Emerging Technology</a:t>
          </a:r>
          <a:endParaRPr lang="en-GB" sz="30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kern="1200" dirty="0" smtClean="0"/>
            <a:t>Quantum Technologies</a:t>
          </a:r>
          <a:endParaRPr lang="en-GB" sz="2300" b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b="1" kern="1200" dirty="0" smtClean="0"/>
            <a:t>Graphene</a:t>
          </a:r>
          <a:endParaRPr lang="en-GB" sz="2300" b="1" kern="1200" dirty="0"/>
        </a:p>
      </dsp:txBody>
      <dsp:txXfrm>
        <a:off x="5430480" y="1423137"/>
        <a:ext cx="2996708" cy="2129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5DFE6-1364-42BB-A80D-35E3E55D07D8}">
      <dsp:nvSpPr>
        <dsp:cNvPr id="0" name=""/>
        <dsp:cNvSpPr/>
      </dsp:nvSpPr>
      <dsp:spPr>
        <a:xfrm>
          <a:off x="1312599" y="280"/>
          <a:ext cx="2865310" cy="1719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21stC Products</a:t>
          </a:r>
          <a:endParaRPr lang="en-GB" sz="3200" kern="1200" dirty="0"/>
        </a:p>
      </dsp:txBody>
      <dsp:txXfrm>
        <a:off x="1312599" y="280"/>
        <a:ext cx="2865310" cy="1719186"/>
      </dsp:txXfrm>
    </dsp:sp>
    <dsp:sp modelId="{34D3E568-90B0-44AC-950A-C63F7EA908FF}">
      <dsp:nvSpPr>
        <dsp:cNvPr id="0" name=""/>
        <dsp:cNvSpPr/>
      </dsp:nvSpPr>
      <dsp:spPr>
        <a:xfrm>
          <a:off x="4464440" y="280"/>
          <a:ext cx="2865310" cy="1719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Digital Manufacturing</a:t>
          </a:r>
          <a:endParaRPr lang="en-GB" sz="3200" kern="1200" dirty="0"/>
        </a:p>
      </dsp:txBody>
      <dsp:txXfrm>
        <a:off x="4464440" y="280"/>
        <a:ext cx="2865310" cy="1719186"/>
      </dsp:txXfrm>
    </dsp:sp>
    <dsp:sp modelId="{514B905C-EE83-4767-9415-CB7B7D4DF879}">
      <dsp:nvSpPr>
        <dsp:cNvPr id="0" name=""/>
        <dsp:cNvSpPr/>
      </dsp:nvSpPr>
      <dsp:spPr>
        <a:xfrm>
          <a:off x="1312599" y="2005998"/>
          <a:ext cx="2865310" cy="17191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New Industrial Systems</a:t>
          </a:r>
          <a:endParaRPr lang="en-GB" sz="3200" kern="1200" dirty="0"/>
        </a:p>
      </dsp:txBody>
      <dsp:txXfrm>
        <a:off x="1312599" y="2005998"/>
        <a:ext cx="2865310" cy="1719186"/>
      </dsp:txXfrm>
    </dsp:sp>
    <dsp:sp modelId="{525AA561-D835-4511-973D-E27DFB6906F1}">
      <dsp:nvSpPr>
        <dsp:cNvPr id="0" name=""/>
        <dsp:cNvSpPr/>
      </dsp:nvSpPr>
      <dsp:spPr>
        <a:xfrm>
          <a:off x="4464440" y="2005998"/>
          <a:ext cx="2865310" cy="17191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Sustainable Industries</a:t>
          </a:r>
          <a:endParaRPr lang="en-GB" sz="3200" kern="1200" dirty="0"/>
        </a:p>
      </dsp:txBody>
      <dsp:txXfrm>
        <a:off x="4464440" y="2005998"/>
        <a:ext cx="2865310" cy="1719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EEDF9-D6F7-41C4-8999-6B09533F35FC}">
      <dsp:nvSpPr>
        <dsp:cNvPr id="0" name=""/>
        <dsp:cNvSpPr/>
      </dsp:nvSpPr>
      <dsp:spPr>
        <a:xfrm>
          <a:off x="1955067" y="46052"/>
          <a:ext cx="2210544" cy="22105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+mn-lt"/>
            </a:rPr>
            <a:t>Resources</a:t>
          </a:r>
          <a:endParaRPr lang="en-GB" sz="2400" b="1" kern="1200" dirty="0">
            <a:latin typeface="+mn-lt"/>
          </a:endParaRPr>
        </a:p>
      </dsp:txBody>
      <dsp:txXfrm>
        <a:off x="2249807" y="432898"/>
        <a:ext cx="1621065" cy="994744"/>
      </dsp:txXfrm>
    </dsp:sp>
    <dsp:sp modelId="{CB0D5B61-481C-436E-95FE-BF4DA6C774DE}">
      <dsp:nvSpPr>
        <dsp:cNvPr id="0" name=""/>
        <dsp:cNvSpPr/>
      </dsp:nvSpPr>
      <dsp:spPr>
        <a:xfrm>
          <a:off x="2752705" y="1427643"/>
          <a:ext cx="2210544" cy="2210544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21</a:t>
          </a:r>
          <a:r>
            <a:rPr lang="en-GB" sz="2400" b="1" kern="1200" baseline="30000" dirty="0" smtClean="0"/>
            <a:t>st</a:t>
          </a:r>
          <a:r>
            <a:rPr lang="en-GB" sz="2400" b="1" kern="1200" dirty="0" smtClean="0"/>
            <a:t> C Products</a:t>
          </a:r>
          <a:endParaRPr lang="en-GB" sz="2400" b="1" kern="1200" dirty="0"/>
        </a:p>
      </dsp:txBody>
      <dsp:txXfrm>
        <a:off x="3428764" y="1998700"/>
        <a:ext cx="1326326" cy="1215799"/>
      </dsp:txXfrm>
    </dsp:sp>
    <dsp:sp modelId="{86217D90-4134-41C0-9CE7-0E5758DE5229}">
      <dsp:nvSpPr>
        <dsp:cNvPr id="0" name=""/>
        <dsp:cNvSpPr/>
      </dsp:nvSpPr>
      <dsp:spPr>
        <a:xfrm>
          <a:off x="1157430" y="1427643"/>
          <a:ext cx="2210544" cy="2210544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Digital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1365589" y="1998700"/>
        <a:ext cx="1326326" cy="121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17D23-91FF-4998-9A40-AF1CBFFA2101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48E5A-9EF3-4087-AD5E-FD1878322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80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GB" dirty="0" smtClean="0">
              <a:latin typeface="Times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3A28E-5C9B-486B-9A09-AE9D78547E73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 smtClean="0"/>
              <a:t>Note:</a:t>
            </a:r>
            <a:r>
              <a:rPr lang="en-GB" altLang="en-US" dirty="0" smtClean="0"/>
              <a:t> 44% of portfolio is multidisciplinary but if we exclude fellowships and training and just consider our research portfolio the figure rises to 54%. 6,000 researchers supported includes Principal Investigators and Co-Investigators on research grants (training grants are </a:t>
            </a:r>
            <a:r>
              <a:rPr lang="en-GB" altLang="en-US" smtClean="0"/>
              <a:t>not included). </a:t>
            </a:r>
            <a:r>
              <a:rPr lang="en-GB" altLang="en-US" dirty="0" smtClean="0"/>
              <a:t>Data as of 1 April 2015. </a:t>
            </a:r>
          </a:p>
          <a:p>
            <a:pPr eaLnBrk="1" hangingPunct="1"/>
            <a:endParaRPr lang="en-GB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D014D-FE08-4656-AC78-6977223346C7}" type="slidenum">
              <a:rPr lang="en-US" sz="1200" b="0" smtClean="0">
                <a:solidFill>
                  <a:prstClr val="black"/>
                </a:solidFill>
              </a:rPr>
              <a:pPr/>
              <a:t>2</a:t>
            </a:fld>
            <a:endParaRPr lang="en-US" sz="1200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463" marR="0" lvl="0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EPSRC is at the heart of discovery and innovation.</a:t>
            </a:r>
            <a:b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1463" marR="0" lvl="1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invest in long-term, fundamental engineering and physical sciences research and training in the UK. </a:t>
            </a:r>
            <a:b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1463" marR="0" lvl="1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Committed to excellence and impact, we support the talented scientists, engineers and postgraduate research students who through their research, discover new knowledge, explore new ways of thinking and drive innovation. </a:t>
            </a:r>
            <a:b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1463" marR="0" lvl="1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research ranges from physics, chemistry and mathematics to materials, computing and engineering. </a:t>
            </a:r>
            <a:b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1463" marR="0" lvl="1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research provides underpinning knowledge that informs other fields such as the life and medical sciences. </a:t>
            </a:r>
            <a:b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1463" marR="0" lvl="1" indent="-271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research places the UK as a leading global research nation. It saves lives, creates prosperity, protects the environment and inspires future generations.</a:t>
            </a: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itchFamily="34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9C04-49A5-694A-9BC9-5B17010ED76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e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3556" y="3607071"/>
            <a:ext cx="7544893" cy="1546484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717368" y="3597864"/>
            <a:ext cx="556594" cy="1548636"/>
          </a:xfrm>
          <a:prstGeom prst="rect">
            <a:avLst/>
          </a:prstGeom>
          <a:solidFill>
            <a:srgbClr val="4300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98451" y="3597864"/>
            <a:ext cx="279297" cy="1548637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834152" y="3597864"/>
            <a:ext cx="117302" cy="1548637"/>
          </a:xfrm>
          <a:prstGeom prst="rect">
            <a:avLst/>
          </a:prstGeom>
          <a:solidFill>
            <a:srgbClr val="F7C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t="3098"/>
          <a:stretch/>
        </p:blipFill>
        <p:spPr>
          <a:xfrm>
            <a:off x="1" y="908050"/>
            <a:ext cx="1887992" cy="2581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t="3098"/>
          <a:stretch/>
        </p:blipFill>
        <p:spPr>
          <a:xfrm>
            <a:off x="1875639" y="908050"/>
            <a:ext cx="1887992" cy="25818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/>
          <a:srcRect t="3098"/>
          <a:stretch/>
        </p:blipFill>
        <p:spPr>
          <a:xfrm>
            <a:off x="3757540" y="908050"/>
            <a:ext cx="1887992" cy="25818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5"/>
          <a:srcRect t="3098"/>
          <a:stretch/>
        </p:blipFill>
        <p:spPr>
          <a:xfrm>
            <a:off x="5643345" y="908050"/>
            <a:ext cx="1887992" cy="25818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3276" y="171695"/>
            <a:ext cx="2146300" cy="20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46145" y="3680908"/>
            <a:ext cx="6688056" cy="39009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63078" y="4069335"/>
            <a:ext cx="6671122" cy="2448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5225" y="182717"/>
            <a:ext cx="1451343" cy="610626"/>
          </a:xfrm>
          <a:prstGeom prst="rect">
            <a:avLst/>
          </a:prstGeom>
        </p:spPr>
      </p:pic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1148041" y="4861558"/>
            <a:ext cx="1080649" cy="28194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25/11/2016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4861558"/>
            <a:ext cx="3651588" cy="28194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MtF Directors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4861558"/>
            <a:ext cx="684712" cy="28194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1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545" y="1151950"/>
            <a:ext cx="4038600" cy="3394472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3545" y="1151950"/>
            <a:ext cx="4038600" cy="3394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06/05/2016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0844-A61F-4B36-9D8A-B4558326C6E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06/05/2016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6C31-AEE1-48B7-B643-1480AFE22DB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0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545" y="1151950"/>
            <a:ext cx="4038600" cy="3394472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20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3545" y="1151950"/>
            <a:ext cx="4038600" cy="3394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>
              <a:defRPr sz="20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148041" y="4861558"/>
            <a:ext cx="1080649" cy="28194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25/11/2016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4861558"/>
            <a:ext cx="3651588" cy="28194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MtF Directors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4861558"/>
            <a:ext cx="684712" cy="28194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7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25/11/2016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MtF Directors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2883-4E24-43F3-B409-007C4EC71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5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88" y="3607594"/>
            <a:ext cx="7545388" cy="1545431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716838" y="3598069"/>
            <a:ext cx="557212" cy="1549004"/>
          </a:xfrm>
          <a:prstGeom prst="rect">
            <a:avLst/>
          </a:prstGeom>
          <a:solidFill>
            <a:srgbClr val="4300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397875" y="3598069"/>
            <a:ext cx="279400" cy="1549004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834439" y="3598069"/>
            <a:ext cx="117475" cy="1549004"/>
          </a:xfrm>
          <a:prstGeom prst="rect">
            <a:avLst/>
          </a:prstGeom>
          <a:solidFill>
            <a:srgbClr val="F7C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>
            <a:fillRect/>
          </a:stretch>
        </p:blipFill>
        <p:spPr bwMode="auto">
          <a:xfrm>
            <a:off x="0" y="908447"/>
            <a:ext cx="18875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>
            <a:fillRect/>
          </a:stretch>
        </p:blipFill>
        <p:spPr bwMode="auto">
          <a:xfrm>
            <a:off x="1876425" y="908447"/>
            <a:ext cx="18875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>
            <a:fillRect/>
          </a:stretch>
        </p:blipFill>
        <p:spPr bwMode="auto">
          <a:xfrm>
            <a:off x="3757614" y="908447"/>
            <a:ext cx="18875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>
            <a:fillRect/>
          </a:stretch>
        </p:blipFill>
        <p:spPr bwMode="auto">
          <a:xfrm>
            <a:off x="5643564" y="908447"/>
            <a:ext cx="18875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1450"/>
            <a:ext cx="21463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182167"/>
            <a:ext cx="1452562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145" y="3680908"/>
            <a:ext cx="6688056" cy="39009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78" y="4069335"/>
            <a:ext cx="6671122" cy="2448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fld id="{F9F6B2C4-9BC7-487C-8350-D8185B7F5870}" type="datetime1">
              <a:rPr lang="en-GB">
                <a:solidFill>
                  <a:prstClr val="black"/>
                </a:solidFill>
              </a:rPr>
              <a:pPr>
                <a:defRPr/>
              </a:pPr>
              <a:t>05/12/2016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dirty="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aseline="0" smtClean="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fld id="{EDD7DC8D-F464-4248-B6DC-C24921DDFC8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7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1951" y="1175148"/>
            <a:ext cx="8324850" cy="345995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2BBA-F2AB-4507-A937-C052BAA31010}" type="datetime1">
              <a:rPr lang="en-GB">
                <a:solidFill>
                  <a:prstClr val="black"/>
                </a:solidFill>
              </a:rPr>
              <a:pPr>
                <a:defRPr/>
              </a:pPr>
              <a:t>05/12/2016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AD55-FD3D-4F67-99CB-39440EB531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6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545" y="1151950"/>
            <a:ext cx="4038600" cy="3394472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3545" y="1151950"/>
            <a:ext cx="4038600" cy="3394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3961-7330-4027-A709-988421685894}" type="datetime1">
              <a:rPr lang="en-GB">
                <a:solidFill>
                  <a:prstClr val="black"/>
                </a:solidFill>
              </a:rPr>
              <a:pPr>
                <a:defRPr/>
              </a:pPr>
              <a:t>05/12/2016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66C0-1B3E-4B67-8CFC-F8AECE5117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7349-7ADA-4BF1-8A99-21FABB734FAE}" type="datetime1">
              <a:rPr lang="en-GB">
                <a:solidFill>
                  <a:prstClr val="black"/>
                </a:solidFill>
              </a:rPr>
              <a:pPr>
                <a:defRPr/>
              </a:pPr>
              <a:t>05/12/2016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0F9B-FB4E-4213-8BFC-C0C1D9CE04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288" y="3607594"/>
            <a:ext cx="7545388" cy="1545431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716838" y="3598069"/>
            <a:ext cx="557212" cy="1549004"/>
          </a:xfrm>
          <a:prstGeom prst="rect">
            <a:avLst/>
          </a:prstGeom>
          <a:solidFill>
            <a:srgbClr val="4300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397875" y="3598069"/>
            <a:ext cx="279400" cy="1549004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834439" y="3598069"/>
            <a:ext cx="117475" cy="1549004"/>
          </a:xfrm>
          <a:prstGeom prst="rect">
            <a:avLst/>
          </a:prstGeom>
          <a:solidFill>
            <a:srgbClr val="F7C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>
            <a:fillRect/>
          </a:stretch>
        </p:blipFill>
        <p:spPr bwMode="auto">
          <a:xfrm>
            <a:off x="0" y="908447"/>
            <a:ext cx="18875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>
            <a:fillRect/>
          </a:stretch>
        </p:blipFill>
        <p:spPr bwMode="auto">
          <a:xfrm>
            <a:off x="1876425" y="908447"/>
            <a:ext cx="18875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>
            <a:fillRect/>
          </a:stretch>
        </p:blipFill>
        <p:spPr bwMode="auto">
          <a:xfrm>
            <a:off x="3757614" y="908447"/>
            <a:ext cx="18875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>
            <a:fillRect/>
          </a:stretch>
        </p:blipFill>
        <p:spPr bwMode="auto">
          <a:xfrm>
            <a:off x="5643564" y="908447"/>
            <a:ext cx="188753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1450"/>
            <a:ext cx="21463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182167"/>
            <a:ext cx="1452562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145" y="3680908"/>
            <a:ext cx="6688056" cy="39009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78" y="4069335"/>
            <a:ext cx="6671122" cy="2448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06/05/2016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dirty="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aseline="0" smtClean="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fld id="{4FE1C3AB-45AE-4466-A3A1-4CB5CEC8348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1951" y="1175148"/>
            <a:ext cx="8324850" cy="345995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06/05/2016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0E5D-CD42-4BB1-AE49-7D81C406127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0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13556" y="4869656"/>
            <a:ext cx="7544893" cy="283898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717368" y="4861557"/>
            <a:ext cx="1234086" cy="284293"/>
            <a:chOff x="8046357" y="4606065"/>
            <a:chExt cx="905096" cy="225507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8046357" y="4606065"/>
              <a:ext cx="408214" cy="2255069"/>
            </a:xfrm>
            <a:prstGeom prst="rect">
              <a:avLst/>
            </a:prstGeom>
            <a:solidFill>
              <a:srgbClr val="4300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45872" y="4606065"/>
              <a:ext cx="204840" cy="2255070"/>
            </a:xfrm>
            <a:prstGeom prst="rect">
              <a:avLst/>
            </a:prstGeom>
            <a:solidFill>
              <a:srgbClr val="006E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 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865422" y="4606065"/>
              <a:ext cx="86031" cy="2255070"/>
            </a:xfrm>
            <a:prstGeom prst="rect">
              <a:avLst/>
            </a:prstGeom>
            <a:solidFill>
              <a:srgbClr val="F7C1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 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95597"/>
            <a:ext cx="9144000" cy="777270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148041" y="4861558"/>
            <a:ext cx="1080649" cy="28194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r>
              <a:rPr lang="en-GB" smtClean="0">
                <a:solidFill>
                  <a:prstClr val="black"/>
                </a:solidFill>
              </a:rPr>
              <a:t>25/11/2016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4861558"/>
            <a:ext cx="3651588" cy="28194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r>
              <a:rPr lang="en-US" smtClean="0">
                <a:solidFill>
                  <a:prstClr val="black"/>
                </a:solidFill>
              </a:rPr>
              <a:t>MtF Directors meeting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4861558"/>
            <a:ext cx="684712" cy="28194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fld id="{D762954D-C8D2-544F-83E7-6B4E4AF726E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 descr="EPSRC_logo_white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70" y="125974"/>
            <a:ext cx="1548954" cy="7208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2546" y="95599"/>
            <a:ext cx="6605522" cy="7511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824" y="4357159"/>
            <a:ext cx="1800000" cy="3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4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82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FontTx/>
        <a:buBlip>
          <a:blip r:embed="rId7"/>
        </a:buBlip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Blip>
          <a:blip r:embed="rId7"/>
        </a:buBlip>
        <a:defRPr sz="16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4288" y="4869657"/>
            <a:ext cx="7545388" cy="283369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27" name="Group 24"/>
          <p:cNvGrpSpPr>
            <a:grpSpLocks/>
          </p:cNvGrpSpPr>
          <p:nvPr/>
        </p:nvGrpSpPr>
        <p:grpSpPr bwMode="auto">
          <a:xfrm>
            <a:off x="7716839" y="4861322"/>
            <a:ext cx="1235075" cy="284559"/>
            <a:chOff x="8046357" y="4606065"/>
            <a:chExt cx="905096" cy="225507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8046357" y="4606065"/>
              <a:ext cx="408340" cy="2255070"/>
            </a:xfrm>
            <a:prstGeom prst="rect">
              <a:avLst/>
            </a:prstGeom>
            <a:solidFill>
              <a:srgbClr val="4300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45439" y="4606065"/>
              <a:ext cx="204752" cy="2255070"/>
            </a:xfrm>
            <a:prstGeom prst="rect">
              <a:avLst/>
            </a:prstGeom>
            <a:solidFill>
              <a:srgbClr val="006E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  </a:t>
              </a: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865364" y="4606065"/>
              <a:ext cx="86089" cy="2255070"/>
            </a:xfrm>
            <a:prstGeom prst="rect">
              <a:avLst/>
            </a:prstGeom>
            <a:solidFill>
              <a:srgbClr val="F7C1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95250"/>
            <a:ext cx="9144000" cy="777479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147764" y="4861323"/>
            <a:ext cx="1081087" cy="282178"/>
          </a:xfrm>
          <a:prstGeom prst="rect">
            <a:avLst/>
          </a:prstGeom>
        </p:spPr>
        <p:txBody>
          <a:bodyPr lIns="0" tIns="0" rIns="0" bIns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Arial"/>
                <a:cs typeface="+mn-cs"/>
              </a:defRPr>
            </a:lvl1pPr>
          </a:lstStyle>
          <a:p>
            <a:pPr defTabSz="457200">
              <a:defRPr/>
            </a:pPr>
            <a:fld id="{317082FC-7FED-4A76-A6BE-1B1E188E5A01}" type="datetime1">
              <a:rPr lang="en-GB">
                <a:solidFill>
                  <a:prstClr val="black"/>
                </a:solidFill>
              </a:rPr>
              <a:pPr defTabSz="457200">
                <a:defRPr/>
              </a:pPr>
              <a:t>05/12/2016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288" y="4861323"/>
            <a:ext cx="3651250" cy="282178"/>
          </a:xfrm>
          <a:prstGeom prst="rect">
            <a:avLst/>
          </a:prstGeom>
        </p:spPr>
        <p:txBody>
          <a:bodyPr lIns="0" tIns="0" rIns="0" bIns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/>
                </a:solidFill>
                <a:latin typeface="Arial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950" y="4861323"/>
            <a:ext cx="685800" cy="28217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Arial"/>
                <a:cs typeface="+mn-cs"/>
              </a:defRPr>
            </a:lvl1pPr>
          </a:lstStyle>
          <a:p>
            <a:pPr defTabSz="457200">
              <a:defRPr/>
            </a:pPr>
            <a:fld id="{DF851718-6283-4650-AD8C-289DF6C4334D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2" name="Picture 29" descr="EPSRC_logo_white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126206"/>
            <a:ext cx="1549400" cy="72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361950" y="95250"/>
            <a:ext cx="6605588" cy="7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34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71463" indent="-271463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5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4288" y="4869657"/>
            <a:ext cx="7545388" cy="283369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27" name="Group 24"/>
          <p:cNvGrpSpPr>
            <a:grpSpLocks/>
          </p:cNvGrpSpPr>
          <p:nvPr/>
        </p:nvGrpSpPr>
        <p:grpSpPr bwMode="auto">
          <a:xfrm>
            <a:off x="7716839" y="4861322"/>
            <a:ext cx="1235075" cy="284559"/>
            <a:chOff x="8046357" y="4606065"/>
            <a:chExt cx="905096" cy="225507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8046357" y="4606065"/>
              <a:ext cx="408340" cy="2255070"/>
            </a:xfrm>
            <a:prstGeom prst="rect">
              <a:avLst/>
            </a:prstGeom>
            <a:solidFill>
              <a:srgbClr val="4300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45439" y="4606065"/>
              <a:ext cx="204752" cy="2255070"/>
            </a:xfrm>
            <a:prstGeom prst="rect">
              <a:avLst/>
            </a:prstGeom>
            <a:solidFill>
              <a:srgbClr val="006E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  </a:t>
              </a: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865364" y="4606065"/>
              <a:ext cx="86089" cy="2255070"/>
            </a:xfrm>
            <a:prstGeom prst="rect">
              <a:avLst/>
            </a:prstGeom>
            <a:solidFill>
              <a:srgbClr val="F7C1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en-US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95250"/>
            <a:ext cx="9144000" cy="777479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147764" y="4861323"/>
            <a:ext cx="1081087" cy="282178"/>
          </a:xfrm>
          <a:prstGeom prst="rect">
            <a:avLst/>
          </a:prstGeom>
        </p:spPr>
        <p:txBody>
          <a:bodyPr lIns="0" tIns="0" rIns="0" bIns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Arial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/>
                </a:solidFill>
                <a:ea typeface="ＭＳ Ｐゴシック" pitchFamily="-80" charset="-128"/>
              </a:rPr>
              <a:t>06/05/2016</a:t>
            </a:r>
            <a:endParaRPr lang="en-US" dirty="0">
              <a:solidFill>
                <a:prstClr val="black"/>
              </a:solidFill>
              <a:ea typeface="ＭＳ Ｐゴシック" pitchFamily="-80" charset="-128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288" y="4861323"/>
            <a:ext cx="3651250" cy="282178"/>
          </a:xfrm>
          <a:prstGeom prst="rect">
            <a:avLst/>
          </a:prstGeom>
        </p:spPr>
        <p:txBody>
          <a:bodyPr lIns="0" tIns="0" rIns="0" bIns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/>
                </a:solidFill>
                <a:latin typeface="Arial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-80" charset="-128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950" y="4861323"/>
            <a:ext cx="685800" cy="28217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Arial"/>
                <a:cs typeface="+mn-cs"/>
              </a:defRPr>
            </a:lvl1pPr>
          </a:lstStyle>
          <a:p>
            <a:pPr defTabSz="457200">
              <a:defRPr/>
            </a:pPr>
            <a:fld id="{C7A9A4C7-91BC-474B-B6BD-A9C5A57A911E}" type="slidenum">
              <a:rPr lang="en-US">
                <a:solidFill>
                  <a:prstClr val="black"/>
                </a:solidFill>
                <a:ea typeface="ＭＳ Ｐゴシック" pitchFamily="-80" charset="-128"/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pitchFamily="-80" charset="-128"/>
            </a:endParaRPr>
          </a:p>
        </p:txBody>
      </p:sp>
      <p:pic>
        <p:nvPicPr>
          <p:cNvPr id="1032" name="Picture 29" descr="EPSRC_logo_white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126206"/>
            <a:ext cx="1549400" cy="72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361950" y="95250"/>
            <a:ext cx="6605588" cy="7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186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71463" indent="-271463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5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Future Manufacturing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78" y="4137925"/>
            <a:ext cx="6671122" cy="5400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Katie Daniel, EPSRC</a:t>
            </a:r>
          </a:p>
          <a:p>
            <a:r>
              <a:rPr lang="en-GB" dirty="0"/>
              <a:t>7</a:t>
            </a:r>
            <a:r>
              <a:rPr lang="en-GB" dirty="0" smtClean="0"/>
              <a:t> December 2016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41480"/>
            <a:ext cx="2733675" cy="6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21st Century Products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+mj-lt"/>
              </a:rPr>
              <a:t>Products that are unimaginable </a:t>
            </a:r>
            <a:r>
              <a:rPr lang="en-GB" sz="2400" dirty="0">
                <a:latin typeface="+mj-lt"/>
              </a:rPr>
              <a:t>today </a:t>
            </a:r>
            <a:endParaRPr lang="en-GB" sz="2400" dirty="0" smtClean="0">
              <a:latin typeface="+mj-lt"/>
            </a:endParaRPr>
          </a:p>
          <a:p>
            <a:pPr marL="0" indent="0">
              <a:buNone/>
            </a:pPr>
            <a:endParaRPr lang="en-GB" sz="15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May be ‘smart’, multi-functional or enhance our well-being. They could: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Result from the discovery of new materials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j-lt"/>
              </a:rPr>
              <a:t>Control physical phenomena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+mj-lt"/>
              </a:rPr>
              <a:t>U</a:t>
            </a:r>
            <a:r>
              <a:rPr lang="en-GB" sz="2400" dirty="0" smtClean="0">
                <a:latin typeface="+mj-lt"/>
              </a:rPr>
              <a:t>se biological processes in novel ways</a:t>
            </a:r>
          </a:p>
          <a:p>
            <a:pPr marL="457200" lvl="1" indent="0">
              <a:buClr>
                <a:srgbClr val="7030A0"/>
              </a:buClr>
              <a:buNone/>
            </a:pPr>
            <a:endParaRPr lang="en-GB" sz="1500" dirty="0" smtClean="0">
              <a:latin typeface="+mj-lt"/>
            </a:endParaRPr>
          </a:p>
          <a:p>
            <a:pPr lvl="0"/>
            <a:r>
              <a:rPr lang="en-GB" sz="2400" dirty="0" smtClean="0">
                <a:latin typeface="+mj-lt"/>
              </a:rPr>
              <a:t>Research can ensure the manufacturing process is integrated in the discovery, design and development of these new products. </a:t>
            </a:r>
            <a:endParaRPr lang="en-GB" sz="2400" dirty="0">
              <a:latin typeface="+mj-lt"/>
            </a:endParaRPr>
          </a:p>
        </p:txBody>
      </p:sp>
      <p:pic>
        <p:nvPicPr>
          <p:cNvPr id="2058" name="Picture 10" descr="C:\Users\ked1\AppData\Local\Microsoft\Windows\Temporary Internet Files\Content.IE5\I78LHQJU\grafen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9742"/>
            <a:ext cx="3031876" cy="113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4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544" y="1151950"/>
            <a:ext cx="5649616" cy="3394472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Use of advanced ICT to improve the integration of design, manufacturing and services: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Optimisation of the design process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S</a:t>
            </a:r>
            <a:r>
              <a:rPr lang="en-GB" sz="2000" dirty="0" smtClean="0"/>
              <a:t>imulation and visualisation of processes 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Fast and responsive control and connectivity of manufacturing systems and their supply chains. </a:t>
            </a:r>
          </a:p>
          <a:p>
            <a:endParaRPr lang="en-GB" sz="2000" dirty="0"/>
          </a:p>
          <a:p>
            <a:r>
              <a:rPr lang="en-GB" sz="2000" dirty="0" smtClean="0"/>
              <a:t>Intelligent factories will be characterised by IT-driven production that is highly automated, and in some cases completely autonomous.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Digital Manufacturing</a:t>
            </a:r>
            <a:endParaRPr lang="en-GB" b="1" dirty="0"/>
          </a:p>
        </p:txBody>
      </p:sp>
      <p:pic>
        <p:nvPicPr>
          <p:cNvPr id="3074" name="Picture 2" descr="C:\Users\ked1\AppData\Local\Microsoft\Windows\Temporary Internet Files\Content.IE5\6X828PZK\data_im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9582"/>
            <a:ext cx="3080400" cy="15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ed1\AppData\Local\Microsoft\Windows\Temporary Internet Files\Content.IE5\I78LHQJU\Industrial-Autom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17767"/>
            <a:ext cx="2504336" cy="14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31590"/>
            <a:ext cx="4221633" cy="3414832"/>
          </a:xfrm>
        </p:spPr>
        <p:txBody>
          <a:bodyPr>
            <a:normAutofit/>
          </a:bodyPr>
          <a:lstStyle/>
          <a:p>
            <a:r>
              <a:rPr lang="en-GB" sz="1900" dirty="0" smtClean="0"/>
              <a:t>Manufacturing that meets the needs of the present without compromising the ability of future generations to meet their own needs.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39952" y="1059582"/>
            <a:ext cx="4824535" cy="3486840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This </a:t>
            </a:r>
            <a:r>
              <a:rPr lang="en-GB" dirty="0"/>
              <a:t>is a future where we: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Are resource efficient and energy resilient 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Have transitioned to a circular economy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dirty="0"/>
              <a:t>Are far less reliant on fossil fuels and scarce natural resources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Sustainable Industries</a:t>
            </a:r>
            <a:endParaRPr lang="en-GB" b="1" dirty="0"/>
          </a:p>
        </p:txBody>
      </p:sp>
      <p:pic>
        <p:nvPicPr>
          <p:cNvPr id="4100" name="Picture 4" descr="C:\Users\ked1\AppData\Local\Microsoft\Windows\Temporary Internet Files\Content.IE5\8W88WPY4\46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7574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d1\AppData\Local\Microsoft\Windows\Temporary Internet Files\Content.IE5\8W88WPY4\green-leaf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92" y="2786626"/>
            <a:ext cx="2858576" cy="21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546" y="1151950"/>
            <a:ext cx="3633390" cy="339447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New approaches to manufacturing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Brings together our other visions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Vision to anchor more of the manufacturing value chain in the UK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Local, bespoke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New Industrial Systems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5036026"/>
              </p:ext>
            </p:extLst>
          </p:nvPr>
        </p:nvGraphicFramePr>
        <p:xfrm>
          <a:off x="3275856" y="1005576"/>
          <a:ext cx="6120680" cy="368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6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25/11/2016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MtF Directors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D6D2883-4E24-43F3-B409-007C4EC71BE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EPSRC’s goals:</a:t>
            </a:r>
          </a:p>
          <a:p>
            <a:pPr lvl="1"/>
            <a:r>
              <a:rPr lang="en-GB" dirty="0" smtClean="0"/>
              <a:t>Research and Discover</a:t>
            </a:r>
          </a:p>
          <a:p>
            <a:pPr lvl="1"/>
            <a:r>
              <a:rPr lang="en-GB" dirty="0" smtClean="0"/>
              <a:t>Research and Innovate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We have identified visions for the future - but </a:t>
            </a:r>
            <a:r>
              <a:rPr lang="en-GB" smtClean="0"/>
              <a:t>not specified what </a:t>
            </a:r>
            <a:r>
              <a:rPr lang="en-GB" dirty="0" smtClean="0"/>
              <a:t>research is required.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Must be prepared to support the next ‘emerging technologies’ or ‘big ideas’.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0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25/11/2016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MtF Directors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D6D2883-4E24-43F3-B409-007C4EC71BE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Thank you for your attention!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718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18" y="2193858"/>
            <a:ext cx="1800000" cy="135000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EPSRC - Key facts</a:t>
            </a: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4" t="23911" r="16233" b="23703"/>
          <a:stretch/>
        </p:blipFill>
        <p:spPr bwMode="auto">
          <a:xfrm>
            <a:off x="800101" y="1084960"/>
            <a:ext cx="1990725" cy="117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espace/zones/do/cse/Documents/Corporate%20Comms%20Team/Corporate%20figures%20infographics%20Aug%202014/10196-EPSRC-Graphic-£800m%20budg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9" y="1084960"/>
            <a:ext cx="2408238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26267" r="15694" b="23575"/>
          <a:stretch/>
        </p:blipFill>
        <p:spPr bwMode="auto">
          <a:xfrm>
            <a:off x="667265" y="2316893"/>
            <a:ext cx="2123560" cy="108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t="21968" r="15563" b="21662"/>
          <a:stretch/>
        </p:blipFill>
        <p:spPr bwMode="auto">
          <a:xfrm>
            <a:off x="6691313" y="1084960"/>
            <a:ext cx="1881187" cy="117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17729" r="10653" b="21603"/>
          <a:stretch/>
        </p:blipFill>
        <p:spPr bwMode="auto">
          <a:xfrm>
            <a:off x="667265" y="3478428"/>
            <a:ext cx="2123560" cy="122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21625" r="13272"/>
          <a:stretch/>
        </p:blipFill>
        <p:spPr bwMode="auto">
          <a:xfrm>
            <a:off x="3771562" y="3427593"/>
            <a:ext cx="1661378" cy="132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1313" y="3294925"/>
            <a:ext cx="1881187" cy="14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21376" r="15968" b="23547"/>
          <a:stretch/>
        </p:blipFill>
        <p:spPr>
          <a:xfrm>
            <a:off x="6691312" y="2258756"/>
            <a:ext cx="1881188" cy="11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EPSRC Strategic Vision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427288" y="4861323"/>
            <a:ext cx="3651250" cy="2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1950" y="4861323"/>
            <a:ext cx="685800" cy="2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9882418"/>
              </p:ext>
            </p:extLst>
          </p:nvPr>
        </p:nvGraphicFramePr>
        <p:xfrm>
          <a:off x="179512" y="951570"/>
          <a:ext cx="8640960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1300164" y="4872039"/>
            <a:ext cx="1081087" cy="2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2579688" y="4872039"/>
            <a:ext cx="3651250" cy="2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Research &amp; Discover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37198"/>
              </p:ext>
            </p:extLst>
          </p:nvPr>
        </p:nvGraphicFramePr>
        <p:xfrm>
          <a:off x="323528" y="1059582"/>
          <a:ext cx="8496944" cy="3618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5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Our Portfolio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63959"/>
            <a:ext cx="4945758" cy="380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3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Research &amp; Innovate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9512" y="980579"/>
            <a:ext cx="8784976" cy="3697405"/>
          </a:xfrm>
        </p:spPr>
        <p:txBody>
          <a:bodyPr>
            <a:normAutofit fontScale="70000" lnSpcReduction="20000"/>
          </a:bodyPr>
          <a:lstStyle/>
          <a:p>
            <a:pPr lvl="0" fontAlgn="auto"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</a:rPr>
              <a:t> Role of the Manufacturing the Future theme to support: </a:t>
            </a:r>
          </a:p>
          <a:p>
            <a:pPr lvl="1" fontAlgn="auto"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800" dirty="0" smtClean="0"/>
              <a:t>Underpinning </a:t>
            </a:r>
            <a:r>
              <a:rPr lang="en-GB" sz="2800" dirty="0"/>
              <a:t>science, </a:t>
            </a:r>
            <a:r>
              <a:rPr lang="en-GB" sz="2800" dirty="0" smtClean="0"/>
              <a:t>design</a:t>
            </a:r>
            <a:r>
              <a:rPr lang="en-GB" sz="2800" dirty="0"/>
              <a:t>, production, fabrication, systems and </a:t>
            </a:r>
            <a:r>
              <a:rPr lang="en-GB" sz="2800" dirty="0" smtClean="0"/>
              <a:t>services research. </a:t>
            </a:r>
          </a:p>
          <a:p>
            <a:pPr lvl="1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GB" sz="2800" dirty="0" smtClean="0"/>
              <a:t>Manufacturing </a:t>
            </a:r>
            <a:r>
              <a:rPr lang="en-GB" sz="2800" dirty="0"/>
              <a:t>research </a:t>
            </a:r>
            <a:r>
              <a:rPr lang="en-GB" sz="2800" dirty="0" smtClean="0"/>
              <a:t>to </a:t>
            </a:r>
            <a:r>
              <a:rPr lang="en-GB" sz="2800" dirty="0"/>
              <a:t>the stage where applications can be developed by companies </a:t>
            </a:r>
            <a:r>
              <a:rPr lang="en-GB" sz="2800" dirty="0" smtClean="0"/>
              <a:t>or</a:t>
            </a:r>
          </a:p>
          <a:p>
            <a:pPr marL="457200" lvl="1" indent="0">
              <a:buClr>
                <a:srgbClr val="7030A0"/>
              </a:buClr>
              <a:buNone/>
            </a:pPr>
            <a:endParaRPr lang="en-GB" sz="2800" dirty="0"/>
          </a:p>
          <a:p>
            <a:pPr marL="0" lvl="0" indent="0" fontAlgn="auto">
              <a:spcAft>
                <a:spcPts val="0"/>
              </a:spcAft>
              <a:buNone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Aft>
                <a:spcPts val="0"/>
              </a:spcAft>
              <a:buNone/>
            </a:pPr>
            <a:endParaRPr lang="en-GB" sz="1050" dirty="0" smtClean="0">
              <a:solidFill>
                <a:prstClr val="black"/>
              </a:solidFill>
            </a:endParaRPr>
          </a:p>
          <a:p>
            <a:pPr marL="0" lvl="0" indent="0" fontAlgn="auto">
              <a:spcAft>
                <a:spcPts val="0"/>
              </a:spcAft>
              <a:buNone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Aft>
                <a:spcPts val="0"/>
              </a:spcAft>
              <a:buNone/>
            </a:pPr>
            <a:endParaRPr lang="en-GB" sz="1600" dirty="0" smtClean="0">
              <a:solidFill>
                <a:prstClr val="black"/>
              </a:solidFill>
            </a:endParaRPr>
          </a:p>
          <a:p>
            <a:pPr lvl="0" fontAlgn="auto"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+mj-lt"/>
              </a:rPr>
              <a:t>Flagship investments: </a:t>
            </a:r>
          </a:p>
          <a:p>
            <a:pPr lvl="1"/>
            <a:r>
              <a:rPr lang="en-GB" sz="2800" dirty="0" smtClean="0">
                <a:solidFill>
                  <a:prstClr val="black"/>
                </a:solidFill>
                <a:latin typeface="+mj-lt"/>
              </a:rPr>
              <a:t>8 Future Manufacturing Hubs</a:t>
            </a:r>
          </a:p>
          <a:p>
            <a:pPr lvl="1"/>
            <a:r>
              <a:rPr lang="en-GB" sz="2800" dirty="0" smtClean="0">
                <a:solidFill>
                  <a:prstClr val="black"/>
                </a:solidFill>
                <a:latin typeface="+mj-lt"/>
              </a:rPr>
              <a:t>4 Centres for Innovative Manufacturing</a:t>
            </a:r>
            <a:r>
              <a:rPr lang="en-GB" sz="2600" dirty="0" smtClean="0">
                <a:solidFill>
                  <a:prstClr val="black"/>
                </a:solidFill>
                <a:latin typeface="+mj-lt"/>
              </a:rPr>
              <a:t>. </a:t>
            </a:r>
            <a:endParaRPr lang="en-GB" sz="2600" dirty="0">
              <a:latin typeface="+mj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58" y="2760239"/>
            <a:ext cx="3672408" cy="5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8" y="2544373"/>
            <a:ext cx="3562350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Future Manufacturing Hubs - 2016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25/11/2016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MtF Directors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D6D2883-4E24-43F3-B409-007C4EC71BE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5108"/>
              </p:ext>
            </p:extLst>
          </p:nvPr>
        </p:nvGraphicFramePr>
        <p:xfrm>
          <a:off x="107504" y="915565"/>
          <a:ext cx="8928992" cy="42731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0600"/>
                <a:gridCol w="3528392"/>
              </a:tblGrid>
              <a:tr h="317707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Hub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Director and Location</a:t>
                      </a:r>
                      <a:endParaRPr lang="en-GB" sz="1600" b="1" dirty="0"/>
                    </a:p>
                  </a:txBody>
                  <a:tcPr marT="34290" marB="34290"/>
                </a:tc>
              </a:tr>
              <a:tr h="6463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Future Continuous Manufacturing and Advanced Crystallisation (CMAC) Research Hub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Professor Alastair Florence, University of Strathclyde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646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EPSRC Future Advanced Metrology Hub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Professor Jane Jiang, University of Huddersfield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6463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The Future Composites Manufacturing Hub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Professor Andrew Long, University of Nottingham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646347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Future Compound Semiconductor Manufacturing Hub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Professor Peter Smowton, Cardiff University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6463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Future Manufacturing Hub in Targeted Healthcare 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Professor Nigel Titchener-Hooker, University College London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7237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EPSRC Future Manufacturing Hub in Manufacture using Advanced Powders and Processes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Professor Iain Todd, University of Sheffield</a:t>
                      </a:r>
                      <a:endParaRPr lang="en-GB" sz="16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8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Existing Hubs and CIMs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25/11/2016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MtF Directors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D6D2883-4E24-43F3-B409-007C4EC71BE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68361"/>
              </p:ext>
            </p:extLst>
          </p:nvPr>
        </p:nvGraphicFramePr>
        <p:xfrm>
          <a:off x="107504" y="915566"/>
          <a:ext cx="8928992" cy="42279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24536"/>
                <a:gridCol w="4104456"/>
              </a:tblGrid>
              <a:tr h="28328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Hub / CIM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Director and Location</a:t>
                      </a:r>
                      <a:endParaRPr lang="en-GB" sz="1400" b="1" dirty="0"/>
                    </a:p>
                  </a:txBody>
                  <a:tcPr marT="34290" marB="34290"/>
                </a:tc>
              </a:tr>
              <a:tr h="6358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Future Liquid Metals</a:t>
                      </a:r>
                      <a:r>
                        <a:rPr lang="en-GB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Engineering (</a:t>
                      </a:r>
                      <a:r>
                        <a:rPr lang="en-GB" sz="16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LiME</a:t>
                      </a:r>
                      <a:r>
                        <a:rPr lang="en-GB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GB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Professor </a:t>
                      </a:r>
                      <a:r>
                        <a:rPr lang="en-GB" sz="1600" dirty="0" err="1" smtClean="0"/>
                        <a:t>Zhongyun</a:t>
                      </a:r>
                      <a:r>
                        <a:rPr lang="en-GB" sz="1600" dirty="0" smtClean="0"/>
                        <a:t> Fan, Brunel University London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7120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The Future Photonics Hub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Professor David Payne,</a:t>
                      </a:r>
                      <a:r>
                        <a:rPr lang="en-GB" sz="1600" baseline="0" dirty="0" smtClean="0"/>
                        <a:t> University of Southampton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6358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EPSRC CIM in Medical Devices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Professor</a:t>
                      </a:r>
                      <a:r>
                        <a:rPr lang="en-GB" sz="1600" baseline="0" dirty="0" smtClean="0"/>
                        <a:t> John Fisher, University of Leeds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6358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EPSRC CIM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dirty="0" smtClean="0"/>
                        <a:t>in Laser-based Production Processes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Professor Duncan Hand, Heriot-Watt</a:t>
                      </a:r>
                      <a:r>
                        <a:rPr lang="en-GB" sz="1600" baseline="0" dirty="0" smtClean="0"/>
                        <a:t> University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6890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EPSRC CIM in Large-area Electronics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Professor Chris Rider, University of Cambridge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635891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EPSRC CIM in Food</a:t>
                      </a:r>
                      <a:endParaRPr lang="en-GB" sz="16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Professor Tim Foster, University of Nottingham</a:t>
                      </a:r>
                      <a:endParaRPr lang="en-GB" sz="16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5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Our Visions for Manufacturing</a:t>
            </a:r>
            <a:endParaRPr lang="en-GB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8127401"/>
              </p:ext>
            </p:extLst>
          </p:nvPr>
        </p:nvGraphicFramePr>
        <p:xfrm>
          <a:off x="179512" y="1005576"/>
          <a:ext cx="8642350" cy="372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6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5750" indent="-285750">
          <a:buFontTx/>
          <a:buBlip>
            <a:blip xmlns:r="http://schemas.openxmlformats.org/officeDocument/2006/relationships" r:embed="rId1"/>
          </a:buBlip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rporate Slides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5750" indent="-285750">
          <a:buFontTx/>
          <a:buBlip>
            <a:blip xmlns:r="http://schemas.openxmlformats.org/officeDocument/2006/relationships" r:embed="rId1"/>
          </a:buBlip>
          <a:defRPr sz="15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Corporate Slides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5750" indent="-285750">
          <a:buFontTx/>
          <a:buBlip>
            <a:blip xmlns:r="http://schemas.openxmlformats.org/officeDocument/2006/relationships" r:embed="rId1"/>
          </a:buBlip>
          <a:defRPr sz="15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35932572F0941BF4876BA8AB69278" ma:contentTypeVersion="4" ma:contentTypeDescription="Create a new document." ma:contentTypeScope="" ma:versionID="20ea5c65913777e70af00cf2dd15bf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915571-FF47-4C9D-9FB2-C1B3C430A3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0EBD5E-E2FA-4FA5-AD6B-6B982BF4B5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5FFA8E-B579-4907-A651-F8A1A9AF1723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634</Words>
  <Application>Microsoft Office PowerPoint</Application>
  <PresentationFormat>On-screen Show (16:9)</PresentationFormat>
  <Paragraphs>135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Theme</vt:lpstr>
      <vt:lpstr>Corporate Slides 2015</vt:lpstr>
      <vt:lpstr>1_Corporate Slides 2015</vt:lpstr>
      <vt:lpstr>Future Manufacturing Research</vt:lpstr>
      <vt:lpstr>EPSRC - Key facts</vt:lpstr>
      <vt:lpstr>EPSRC Strategic Vision</vt:lpstr>
      <vt:lpstr>Research &amp; Discover</vt:lpstr>
      <vt:lpstr>Our Portfolio</vt:lpstr>
      <vt:lpstr>Research &amp; Innovate</vt:lpstr>
      <vt:lpstr>Future Manufacturing Hubs - 2016</vt:lpstr>
      <vt:lpstr>Existing Hubs and CIMs</vt:lpstr>
      <vt:lpstr>Our Visions for Manufacturing</vt:lpstr>
      <vt:lpstr>21st Century Products</vt:lpstr>
      <vt:lpstr>Digital Manufacturing</vt:lpstr>
      <vt:lpstr>Sustainable Industries</vt:lpstr>
      <vt:lpstr>New Industrial Systems</vt:lpstr>
      <vt:lpstr>Summary</vt:lpstr>
      <vt:lpstr>PowerPoint Presentation</vt:lpstr>
    </vt:vector>
  </TitlesOfParts>
  <Company>UK SBS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Bailey (EPSRC, Challenge)</dc:creator>
  <cp:lastModifiedBy>"%username%"</cp:lastModifiedBy>
  <cp:revision>149</cp:revision>
  <dcterms:created xsi:type="dcterms:W3CDTF">2015-05-29T06:44:33Z</dcterms:created>
  <dcterms:modified xsi:type="dcterms:W3CDTF">2016-12-05T15:37:21Z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0x010100F7E35932572F0941BF4876BA8AB69278</vt:lpwstr>
  </property>
</Properties>
</file>