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9" r:id="rId1"/>
  </p:sldMasterIdLst>
  <p:notesMasterIdLst>
    <p:notesMasterId r:id="rId27"/>
  </p:notesMasterIdLst>
  <p:handoutMasterIdLst>
    <p:handoutMasterId r:id="rId28"/>
  </p:handoutMasterIdLst>
  <p:sldIdLst>
    <p:sldId id="1587" r:id="rId2"/>
    <p:sldId id="1643" r:id="rId3"/>
    <p:sldId id="1648" r:id="rId4"/>
    <p:sldId id="1656" r:id="rId5"/>
    <p:sldId id="1655" r:id="rId6"/>
    <p:sldId id="1638" r:id="rId7"/>
    <p:sldId id="1644" r:id="rId8"/>
    <p:sldId id="1658" r:id="rId9"/>
    <p:sldId id="1641" r:id="rId10"/>
    <p:sldId id="1670" r:id="rId11"/>
    <p:sldId id="1661" r:id="rId12"/>
    <p:sldId id="1659" r:id="rId13"/>
    <p:sldId id="1660" r:id="rId14"/>
    <p:sldId id="1666" r:id="rId15"/>
    <p:sldId id="1667" r:id="rId16"/>
    <p:sldId id="1665" r:id="rId17"/>
    <p:sldId id="1635" r:id="rId18"/>
    <p:sldId id="1663" r:id="rId19"/>
    <p:sldId id="1664" r:id="rId20"/>
    <p:sldId id="1590" r:id="rId21"/>
    <p:sldId id="1621" r:id="rId22"/>
    <p:sldId id="1671" r:id="rId23"/>
    <p:sldId id="1672" r:id="rId24"/>
    <p:sldId id="1668" r:id="rId25"/>
    <p:sldId id="1527" r:id="rId26"/>
  </p:sldIdLst>
  <p:sldSz cx="9906000" cy="6858000" type="A4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45">
          <p15:clr>
            <a:srgbClr val="A4A3A4"/>
          </p15:clr>
        </p15:guide>
        <p15:guide id="2" orient="horz" pos="663">
          <p15:clr>
            <a:srgbClr val="A4A3A4"/>
          </p15:clr>
        </p15:guide>
        <p15:guide id="3" orient="horz" pos="3838">
          <p15:clr>
            <a:srgbClr val="A4A3A4"/>
          </p15:clr>
        </p15:guide>
        <p15:guide id="4" orient="horz" pos="4247">
          <p15:clr>
            <a:srgbClr val="A4A3A4"/>
          </p15:clr>
        </p15:guide>
        <p15:guide id="5" pos="3120">
          <p15:clr>
            <a:srgbClr val="A4A3A4"/>
          </p15:clr>
        </p15:guide>
        <p15:guide id="6" pos="6159">
          <p15:clr>
            <a:srgbClr val="A4A3A4"/>
          </p15:clr>
        </p15:guide>
        <p15:guide id="7" pos="3211">
          <p15:clr>
            <a:srgbClr val="A4A3A4"/>
          </p15:clr>
        </p15:guide>
        <p15:guide id="8" pos="5887">
          <p15:clr>
            <a:srgbClr val="A4A3A4"/>
          </p15:clr>
        </p15:guide>
        <p15:guide id="9" pos="172">
          <p15:clr>
            <a:srgbClr val="A4A3A4"/>
          </p15:clr>
        </p15:guide>
        <p15:guide id="10" pos="5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" initials="P" lastIdx="0" clrIdx="0">
    <p:extLst>
      <p:ext uri="{19B8F6BF-5375-455C-9EA6-DF929625EA0E}">
        <p15:presenceInfo xmlns:p15="http://schemas.microsoft.com/office/powerpoint/2012/main" userId="Pet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375A"/>
    <a:srgbClr val="CA6983"/>
    <a:srgbClr val="EDB89C"/>
    <a:srgbClr val="EDCDD6"/>
    <a:srgbClr val="CCD8E3"/>
    <a:srgbClr val="99B1C7"/>
    <a:srgbClr val="9E9389"/>
    <a:srgbClr val="4153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24" autoAdjust="0"/>
    <p:restoredTop sz="46812" autoAdjust="0"/>
  </p:normalViewPr>
  <p:slideViewPr>
    <p:cSldViewPr>
      <p:cViewPr varScale="1">
        <p:scale>
          <a:sx n="35" d="100"/>
          <a:sy n="35" d="100"/>
        </p:scale>
        <p:origin x="1458" y="48"/>
      </p:cViewPr>
      <p:guideLst>
        <p:guide orient="horz" pos="845"/>
        <p:guide orient="horz" pos="663"/>
        <p:guide orient="horz" pos="3838"/>
        <p:guide orient="horz" pos="4247"/>
        <p:guide pos="3120"/>
        <p:guide pos="6159"/>
        <p:guide pos="3211"/>
        <p:guide pos="5887"/>
        <p:guide pos="172"/>
        <p:guide pos="5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2832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8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8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9AC5EDEB-0DD8-4678-AA10-5A918C1B0E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5449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0" y="685800"/>
            <a:ext cx="4953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EBDBB103-EF0C-4D75-85A7-99595C8354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7411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72" charset="-128"/>
        <a:cs typeface="ＭＳ Ｐゴシック" pitchFamily="-7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72" charset="-128"/>
        <a:cs typeface="ＭＳ Ｐゴシック" pitchFamily="-72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72" charset="-128"/>
        <a:cs typeface="ＭＳ Ｐゴシック" pitchFamily="-72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72" charset="-128"/>
        <a:cs typeface="ＭＳ Ｐゴシック" pitchFamily="-72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72" charset="-128"/>
        <a:cs typeface="ＭＳ Ｐゴシック" pitchFamily="-72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C96748-C709-45F3-8D22-E4306CEC8D8F}" type="slidenum">
              <a:rPr lang="en-GB" smtClean="0">
                <a:ea typeface="ＭＳ Ｐゴシック" pitchFamily="34" charset="-128"/>
              </a:rPr>
              <a:pPr/>
              <a:t>0</a:t>
            </a:fld>
            <a:endParaRPr lang="en-GB" smtClean="0">
              <a:ea typeface="ＭＳ Ｐゴシック" pitchFamily="34" charset="-128"/>
            </a:endParaRPr>
          </a:p>
        </p:txBody>
      </p:sp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 defTabSz="844550"/>
            <a:fld id="{932DFFEA-077F-4622-8BC5-F67B65222AF9}" type="slidenum">
              <a:rPr lang="en-GB" sz="1200"/>
              <a:pPr algn="r" defTabSz="844550"/>
              <a:t>0</a:t>
            </a:fld>
            <a:endParaRPr lang="en-GB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31" tIns="45716" rIns="91431" bIns="45716"/>
          <a:lstStyle/>
          <a:p>
            <a:pPr eaLnBrk="1" hangingPunct="1"/>
            <a:endParaRPr 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1463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0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6400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DBB103-EF0C-4D75-85A7-99595C835443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218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DBB103-EF0C-4D75-85A7-99595C835443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514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DBB103-EF0C-4D75-85A7-99595C835443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245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0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6217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0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8661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DBB103-EF0C-4D75-85A7-99595C835443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192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4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00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0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6584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152400" y="152400"/>
            <a:ext cx="612775" cy="8382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5" name="Rectangle 13"/>
          <p:cNvSpPr>
            <a:spLocks noChangeArrowheads="1"/>
          </p:cNvSpPr>
          <p:nvPr userDrawn="1"/>
        </p:nvSpPr>
        <p:spPr bwMode="gray">
          <a:xfrm>
            <a:off x="-2679700" y="2133600"/>
            <a:ext cx="2519362" cy="1273175"/>
          </a:xfrm>
          <a:prstGeom prst="rect">
            <a:avLst/>
          </a:prstGeom>
          <a:solidFill>
            <a:srgbClr val="FFFF00"/>
          </a:solidFill>
          <a:ln w="12700" algn="ctr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lIns="54000" tIns="54000" rIns="54000" bIns="54000" anchor="ctr"/>
          <a:lstStyle/>
          <a:p>
            <a:pPr algn="ctr">
              <a:defRPr/>
            </a:pPr>
            <a:r>
              <a:rPr lang="en-GB" sz="1100">
                <a:solidFill>
                  <a:srgbClr val="CC0000"/>
                </a:solidFill>
                <a:ea typeface="+mn-ea"/>
              </a:rPr>
              <a:t>Please note that this is a PowerPoint 2003 (ppt or pot) file. </a:t>
            </a:r>
          </a:p>
          <a:p>
            <a:pPr algn="ctr">
              <a:defRPr/>
            </a:pPr>
            <a:endParaRPr lang="en-GB" sz="1100">
              <a:solidFill>
                <a:srgbClr val="CC0000"/>
              </a:solidFill>
              <a:ea typeface="+mn-ea"/>
            </a:endParaRPr>
          </a:p>
          <a:p>
            <a:pPr algn="ctr">
              <a:defRPr/>
            </a:pPr>
            <a:r>
              <a:rPr lang="en-GB" sz="1100" b="1">
                <a:solidFill>
                  <a:srgbClr val="CC0000"/>
                </a:solidFill>
                <a:ea typeface="+mn-ea"/>
              </a:rPr>
              <a:t>DO NOT</a:t>
            </a:r>
            <a:r>
              <a:rPr lang="en-GB" sz="1100">
                <a:solidFill>
                  <a:srgbClr val="CC0000"/>
                </a:solidFill>
                <a:ea typeface="+mn-ea"/>
              </a:rPr>
              <a:t> work on or save this file on PowerPoint 2007 or 2010 as this will </a:t>
            </a:r>
            <a:r>
              <a:rPr lang="en-GB" sz="1100" b="1">
                <a:solidFill>
                  <a:srgbClr val="CC0000"/>
                </a:solidFill>
                <a:ea typeface="+mn-ea"/>
              </a:rPr>
              <a:t>CORRUPT</a:t>
            </a:r>
            <a:r>
              <a:rPr lang="en-GB" sz="1100">
                <a:solidFill>
                  <a:srgbClr val="CC0000"/>
                </a:solidFill>
                <a:ea typeface="+mn-ea"/>
              </a:rPr>
              <a:t> some slide master settings (even in the compatibility mode!!)</a:t>
            </a:r>
          </a:p>
        </p:txBody>
      </p:sp>
      <p:sp>
        <p:nvSpPr>
          <p:cNvPr id="6" name="Rectangle 1036"/>
          <p:cNvSpPr>
            <a:spLocks noChangeArrowheads="1"/>
          </p:cNvSpPr>
          <p:nvPr userDrawn="1"/>
        </p:nvSpPr>
        <p:spPr bwMode="auto">
          <a:xfrm>
            <a:off x="0" y="6553200"/>
            <a:ext cx="9906000" cy="304800"/>
          </a:xfrm>
          <a:prstGeom prst="rect">
            <a:avLst/>
          </a:prstGeom>
          <a:solidFill>
            <a:srgbClr val="41535C"/>
          </a:solidFill>
          <a:ln w="9525">
            <a:solidFill>
              <a:srgbClr val="41535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712913" y="2133600"/>
            <a:ext cx="7632700" cy="1006475"/>
          </a:xfrm>
        </p:spPr>
        <p:txBody>
          <a:bodyPr/>
          <a:lstStyle>
            <a:lvl1pPr algn="r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12913" y="3357563"/>
            <a:ext cx="7632700" cy="863600"/>
          </a:xfrm>
        </p:spPr>
        <p:txBody>
          <a:bodyPr/>
          <a:lstStyle>
            <a:lvl1pPr algn="r">
              <a:defRPr sz="2400" b="0"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C6402-AF12-4CEE-8BE8-A518D7DA853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'View-Header and Footer-Fixed date'</a:t>
            </a: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'Select View-Header and Footer' and insert footer text for all slides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2513" y="0"/>
            <a:ext cx="2374900" cy="60928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3050" y="0"/>
            <a:ext cx="6977063" cy="60928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AFE0C-CAF3-44A5-A28B-9F28749E4E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'View-Header and Footer-Fixed date'</a:t>
            </a: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'Select View-Header and Footer' and insert footer text for all slides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050" y="0"/>
            <a:ext cx="9504363" cy="10525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050" y="1341438"/>
            <a:ext cx="4675188" cy="4751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0638" y="1341438"/>
            <a:ext cx="4676775" cy="4751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5F890-1C27-4376-BA1D-DAC4084021B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'View-Header and Footer-Fixed date'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'Select View-Header and Footer' and insert footer text for all slides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228600" y="152400"/>
            <a:ext cx="736600" cy="1008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Rectangle 1032"/>
          <p:cNvSpPr>
            <a:spLocks noChangeArrowheads="1"/>
          </p:cNvSpPr>
          <p:nvPr userDrawn="1"/>
        </p:nvSpPr>
        <p:spPr bwMode="auto">
          <a:xfrm>
            <a:off x="0" y="6553200"/>
            <a:ext cx="9906000" cy="304800"/>
          </a:xfrm>
          <a:prstGeom prst="rect">
            <a:avLst/>
          </a:prstGeom>
          <a:solidFill>
            <a:srgbClr val="41535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endParaRPr lang="en-US"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58671-42F4-465A-B660-539EA211DD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'View-Header and Footer-Fixed date'</a:t>
            </a: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'Select View-Header and Footer' and insert footer text for all slides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018EE-68F7-498D-ABEA-DCEBE8B14FF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'View-Header and Footer-Fixed date'</a:t>
            </a: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'Select View-Header and Footer' and insert footer text for all slides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050" y="1341438"/>
            <a:ext cx="4675188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0638" y="1341438"/>
            <a:ext cx="4676775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ECB92-E5CB-455B-A2EF-C63ED37BA3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'View-Header and Footer-Fixed date'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'Select View-Header and Footer' and insert footer text for all slides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66F19-D749-4DFD-8D3C-F7C70B516D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'View-Header and Footer-Fixed date'</a:t>
            </a: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'Select View-Header and Footer' and insert footer text for all slides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CEF7D-3160-42B0-9854-853F7B085F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'View-Header and Footer-Fixed date'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'Select View-Header and Footer' and insert footer text for all slides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2FF2D-9B7C-4433-85D2-DADC89D47D8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'View-Header and Footer-Fixed date'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'Select View-Header and Footer' and insert footer text for all slides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D2162-5729-4645-A9E2-A9D644EA7D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'View-Header and Footer-Fixed date'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'Select View-Header and Footer' and insert footer text for all slides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F33B3-2510-4F11-B7E0-B1F0AC517B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'View-Header and Footer-Fixed date'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'Select View-Header and Footer' and insert footer text for all slides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7" name="Rectangle 7"/>
          <p:cNvSpPr>
            <a:spLocks noChangeArrowheads="1"/>
          </p:cNvSpPr>
          <p:nvPr/>
        </p:nvSpPr>
        <p:spPr bwMode="gray">
          <a:xfrm>
            <a:off x="0" y="0"/>
            <a:ext cx="9906000" cy="1052513"/>
          </a:xfrm>
          <a:prstGeom prst="rect">
            <a:avLst/>
          </a:prstGeom>
          <a:solidFill>
            <a:srgbClr val="FCD5B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GB">
              <a:ea typeface="+mn-ea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273050" y="0"/>
            <a:ext cx="9504363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273050" y="1341438"/>
            <a:ext cx="9504363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81937" name="Rectangle 17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273050" y="6524625"/>
            <a:ext cx="360363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53DEA107-2806-4F8E-A8ED-40B953011A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1938" name="Rectangle 18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7040563" y="6362700"/>
            <a:ext cx="2160587" cy="161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'View-Header and Footer-Fixed date'</a:t>
            </a:r>
          </a:p>
        </p:txBody>
      </p:sp>
      <p:sp>
        <p:nvSpPr>
          <p:cNvPr id="81939" name="Rectangle 19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370138" y="6548438"/>
            <a:ext cx="6831012" cy="161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'Select View-Header and Footer' and insert footer text for all slides</a:t>
            </a:r>
          </a:p>
        </p:txBody>
      </p:sp>
      <p:pic>
        <p:nvPicPr>
          <p:cNvPr id="1032" name="Picture 2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gray">
          <a:xfrm>
            <a:off x="9340850" y="6092825"/>
            <a:ext cx="436563" cy="598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ＭＳ Ｐゴシック" pitchFamily="-72" charset="-128"/>
          <a:cs typeface="ＭＳ Ｐゴシック" pitchFamily="-72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pitchFamily="-72" charset="-128"/>
          <a:cs typeface="ＭＳ Ｐゴシック" pitchFamily="-72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pitchFamily="-72" charset="-128"/>
          <a:cs typeface="ＭＳ Ｐゴシック" pitchFamily="-72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pitchFamily="-72" charset="-128"/>
          <a:cs typeface="ＭＳ Ｐゴシック" pitchFamily="-72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40000"/>
        </a:spcAft>
        <a:buChar char="•"/>
        <a:defRPr sz="1400" b="1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1pPr>
      <a:lvl2pPr marL="1588" indent="455613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2pPr>
      <a:lvl3pPr marL="184150" indent="-1809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sz="14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3pPr>
      <a:lvl4pPr marL="354013" indent="-1682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14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4pPr>
      <a:lvl5pPr marL="546100" indent="-1905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14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5pPr>
      <a:lvl6pPr marL="1003300" indent="-1905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1400">
          <a:solidFill>
            <a:schemeClr val="tx1"/>
          </a:solidFill>
          <a:latin typeface="+mn-lt"/>
          <a:cs typeface="+mn-cs"/>
        </a:defRPr>
      </a:lvl6pPr>
      <a:lvl7pPr marL="1460500" indent="-1905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1400">
          <a:solidFill>
            <a:schemeClr val="tx1"/>
          </a:solidFill>
          <a:latin typeface="+mn-lt"/>
          <a:cs typeface="+mn-cs"/>
        </a:defRPr>
      </a:lvl7pPr>
      <a:lvl8pPr marL="1917700" indent="-1905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1400">
          <a:solidFill>
            <a:schemeClr val="tx1"/>
          </a:solidFill>
          <a:latin typeface="+mn-lt"/>
          <a:cs typeface="+mn-cs"/>
        </a:defRPr>
      </a:lvl8pPr>
      <a:lvl9pPr marL="2374900" indent="-1905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termarsh.e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madeherenow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5"/>
          <p:cNvSpPr>
            <a:spLocks noGrp="1" noChangeArrowheads="1"/>
          </p:cNvSpPr>
          <p:nvPr>
            <p:ph type="ctrTitle"/>
          </p:nvPr>
        </p:nvSpPr>
        <p:spPr>
          <a:xfrm>
            <a:off x="0" y="1549129"/>
            <a:ext cx="9906000" cy="1015775"/>
          </a:xfrm>
        </p:spPr>
        <p:txBody>
          <a:bodyPr/>
          <a:lstStyle/>
          <a:p>
            <a:pPr algn="ctr"/>
            <a:r>
              <a:rPr lang="en-US" sz="4800" dirty="0" smtClean="0"/>
              <a:t> </a:t>
            </a:r>
            <a:r>
              <a:rPr lang="en-GB" sz="4800" b="0" dirty="0"/>
              <a:t/>
            </a:r>
            <a:br>
              <a:rPr lang="en-GB" sz="4800" b="0" dirty="0"/>
            </a:br>
            <a:r>
              <a:rPr lang="en-GB" sz="5400" dirty="0" smtClean="0"/>
              <a:t>Global </a:t>
            </a:r>
            <a:r>
              <a:rPr lang="en-GB" sz="5400" dirty="0"/>
              <a:t>manufacturing: </a:t>
            </a:r>
            <a:r>
              <a:rPr lang="en-GB" sz="5400" dirty="0" smtClean="0"/>
              <a:t/>
            </a:r>
            <a:br>
              <a:rPr lang="en-GB" sz="5400" dirty="0" smtClean="0"/>
            </a:br>
            <a:r>
              <a:rPr lang="en-GB" sz="5400" dirty="0" smtClean="0"/>
              <a:t>the </a:t>
            </a:r>
            <a:r>
              <a:rPr lang="en-GB" sz="5400" dirty="0"/>
              <a:t>next 100 </a:t>
            </a:r>
            <a:r>
              <a:rPr lang="en-GB" sz="5400" dirty="0" smtClean="0"/>
              <a:t>years</a:t>
            </a:r>
            <a:r>
              <a:rPr lang="en-GB" sz="5400" dirty="0"/>
              <a:t/>
            </a:r>
            <a:br>
              <a:rPr lang="en-GB" sz="5400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Manufacturing 2075 conference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sz="2400" dirty="0" smtClean="0"/>
              <a:t>Cranfield University, December 7 2016 </a:t>
            </a:r>
            <a:r>
              <a:rPr lang="en-GB" b="0" dirty="0">
                <a:ea typeface="ＭＳ Ｐゴシック" pitchFamily="34" charset="-128"/>
              </a:rPr>
              <a:t/>
            </a:r>
            <a:br>
              <a:rPr lang="en-GB" b="0" dirty="0">
                <a:ea typeface="ＭＳ Ｐゴシック" pitchFamily="34" charset="-128"/>
              </a:rPr>
            </a:br>
            <a:r>
              <a:rPr lang="en-GB" dirty="0" smtClean="0"/>
              <a:t/>
            </a:r>
            <a:br>
              <a:rPr lang="en-GB" dirty="0" smtClean="0"/>
            </a:br>
            <a:endParaRPr lang="en-GB" b="0" dirty="0" smtClean="0">
              <a:ea typeface="ＭＳ Ｐゴシック" pitchFamily="34" charset="-128"/>
            </a:endParaRPr>
          </a:p>
        </p:txBody>
      </p:sp>
      <p:sp>
        <p:nvSpPr>
          <p:cNvPr id="17410" name="Text Box 5"/>
          <p:cNvSpPr txBox="1">
            <a:spLocks noChangeArrowheads="1"/>
          </p:cNvSpPr>
          <p:nvPr/>
        </p:nvSpPr>
        <p:spPr bwMode="gray">
          <a:xfrm>
            <a:off x="848544" y="3861048"/>
            <a:ext cx="8640959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GB" sz="2800" dirty="0" smtClean="0"/>
              <a:t> Peter </a:t>
            </a:r>
            <a:r>
              <a:rPr lang="en-GB" sz="2800" dirty="0"/>
              <a:t>Marsh</a:t>
            </a:r>
          </a:p>
          <a:p>
            <a:pPr lvl="0" algn="ctr"/>
            <a:r>
              <a:rPr lang="en-GB" sz="2400" dirty="0" smtClean="0"/>
              <a:t>Founder, Made Here Now, and author of </a:t>
            </a:r>
          </a:p>
          <a:p>
            <a:pPr lvl="0" algn="ctr"/>
            <a:r>
              <a:rPr lang="en-GB" sz="2400" dirty="0" smtClean="0"/>
              <a:t>The New Industrial Revolution </a:t>
            </a:r>
          </a:p>
          <a:p>
            <a:pPr lvl="0" algn="ctr"/>
            <a:r>
              <a:rPr lang="en-GB" sz="2400" dirty="0" smtClean="0">
                <a:hlinkClick r:id="rId3"/>
              </a:rPr>
              <a:t>www.petermarsh.eu</a:t>
            </a:r>
            <a:r>
              <a:rPr lang="en-GB" sz="2400" dirty="0" smtClean="0"/>
              <a:t>   </a:t>
            </a:r>
            <a:r>
              <a:rPr lang="en-GB" sz="2400" dirty="0">
                <a:solidFill>
                  <a:prstClr val="black"/>
                </a:solidFill>
                <a:hlinkClick r:id="rId4"/>
              </a:rPr>
              <a:t>www.madeherenow.com</a:t>
            </a:r>
            <a:endParaRPr lang="en-GB" sz="2400" dirty="0">
              <a:solidFill>
                <a:prstClr val="black"/>
              </a:solidFill>
            </a:endParaRPr>
          </a:p>
          <a:p>
            <a:pPr algn="ctr"/>
            <a:endParaRPr lang="en-GB" sz="2400" dirty="0" smtClean="0"/>
          </a:p>
          <a:p>
            <a:pPr algn="ctr"/>
            <a:r>
              <a:rPr lang="en-GB" sz="2400" dirty="0" smtClean="0"/>
              <a:t>Twitter:@petermarsh307</a:t>
            </a:r>
          </a:p>
        </p:txBody>
      </p:sp>
      <p:sp>
        <p:nvSpPr>
          <p:cNvPr id="17411" name="Text Box 14"/>
          <p:cNvSpPr txBox="1">
            <a:spLocks noChangeArrowheads="1"/>
          </p:cNvSpPr>
          <p:nvPr/>
        </p:nvSpPr>
        <p:spPr bwMode="gray">
          <a:xfrm>
            <a:off x="2408238" y="5197475"/>
            <a:ext cx="6937375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endParaRPr lang="en-US" sz="1800">
              <a:solidFill>
                <a:srgbClr val="EDB8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45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4400" b="1" dirty="0" smtClean="0"/>
              <a:t>What next century will look like </a:t>
            </a:r>
          </a:p>
        </p:txBody>
      </p:sp>
      <p:sp>
        <p:nvSpPr>
          <p:cNvPr id="4" name="Rectangle 3"/>
          <p:cNvSpPr/>
          <p:nvPr/>
        </p:nvSpPr>
        <p:spPr>
          <a:xfrm>
            <a:off x="416496" y="1188447"/>
            <a:ext cx="3960440" cy="175432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GB" sz="3600" b="1" dirty="0" smtClean="0"/>
              <a:t>BIO-ELECTRONICS </a:t>
            </a:r>
          </a:p>
          <a:p>
            <a:endParaRPr lang="en-GB" sz="3600" b="1" dirty="0" smtClean="0">
              <a:solidFill>
                <a:srgbClr val="CA6983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1706" y="2718972"/>
            <a:ext cx="410388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4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3200" b="1" dirty="0" smtClean="0"/>
              <a:t>BIO-MACHINE INTELLIGENCE </a:t>
            </a:r>
          </a:p>
          <a:p>
            <a:endParaRPr lang="en-GB" sz="3200" b="1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3200" b="1" dirty="0" smtClean="0"/>
              <a:t>DEMAND, MAKE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32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3200" b="1" dirty="0" smtClean="0"/>
              <a:t>GLOBAL </a:t>
            </a:r>
            <a:r>
              <a:rPr lang="en-GB" sz="3200" b="1" dirty="0"/>
              <a:t>ECOSYSTEMS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3200" b="1" dirty="0" smtClean="0"/>
          </a:p>
        </p:txBody>
      </p:sp>
      <p:pic>
        <p:nvPicPr>
          <p:cNvPr id="8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2960" y="5041097"/>
            <a:ext cx="4824536" cy="180234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960" y="1007323"/>
            <a:ext cx="4920106" cy="2058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960" y="3212977"/>
            <a:ext cx="4824536" cy="168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9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416495" y="0"/>
            <a:ext cx="9360693" cy="1124744"/>
          </a:xfrm>
        </p:spPr>
        <p:txBody>
          <a:bodyPr/>
          <a:lstStyle/>
          <a:p>
            <a:pPr eaLnBrk="1" hangingPunct="1"/>
            <a:endParaRPr lang="en-GB" sz="44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6" y="3645024"/>
            <a:ext cx="4494844" cy="30963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374" y="260648"/>
            <a:ext cx="4824188" cy="64375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0" y="260648"/>
            <a:ext cx="4494844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4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416495" y="0"/>
            <a:ext cx="9360693" cy="980728"/>
          </a:xfrm>
        </p:spPr>
        <p:txBody>
          <a:bodyPr/>
          <a:lstStyle/>
          <a:p>
            <a:pPr eaLnBrk="1" hangingPunct="1"/>
            <a:r>
              <a:rPr lang="en-GB" sz="4400" b="1" dirty="0" smtClean="0"/>
              <a:t>Dawn of the biochip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95" y="260648"/>
            <a:ext cx="9145017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7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33" y="-211760"/>
            <a:ext cx="9504363" cy="1512168"/>
          </a:xfrm>
        </p:spPr>
        <p:txBody>
          <a:bodyPr/>
          <a:lstStyle/>
          <a:p>
            <a:r>
              <a:rPr lang="en-GB" sz="4400" b="1" dirty="0" smtClean="0"/>
              <a:t>Engineering life with synthetic biology </a:t>
            </a:r>
            <a:endParaRPr lang="en-GB" sz="4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658671-42F4-465A-B660-539EA211DD72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1064569" y="6548438"/>
            <a:ext cx="8136582" cy="233330"/>
          </a:xfrm>
        </p:spPr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8697416" y="6548438"/>
            <a:ext cx="432048" cy="913010"/>
          </a:xfrm>
        </p:spPr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686059" y="615728"/>
            <a:ext cx="3770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en-US" sz="5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34" y="0"/>
            <a:ext cx="9473686" cy="6781767"/>
          </a:xfrm>
        </p:spPr>
      </p:pic>
    </p:spTree>
    <p:extLst>
      <p:ext uri="{BB962C8B-B14F-4D97-AF65-F5344CB8AC3E}">
        <p14:creationId xmlns:p14="http://schemas.microsoft.com/office/powerpoint/2010/main" val="303966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416495" y="0"/>
            <a:ext cx="9360693" cy="980728"/>
          </a:xfrm>
        </p:spPr>
        <p:txBody>
          <a:bodyPr/>
          <a:lstStyle/>
          <a:p>
            <a:pPr eaLnBrk="1" hangingPunct="1"/>
            <a:endParaRPr lang="en-GB" sz="4400" b="1" dirty="0" smtClean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855" y="188641"/>
            <a:ext cx="4320132" cy="65740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13" y="188641"/>
            <a:ext cx="4752527" cy="650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2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/>
          <p:cNvSpPr>
            <a:spLocks noGrp="1" noChangeArrowheads="1"/>
          </p:cNvSpPr>
          <p:nvPr>
            <p:ph type="title"/>
          </p:nvPr>
        </p:nvSpPr>
        <p:spPr>
          <a:xfrm>
            <a:off x="387967" y="476672"/>
            <a:ext cx="9705527" cy="1052513"/>
          </a:xfrm>
        </p:spPr>
        <p:txBody>
          <a:bodyPr/>
          <a:lstStyle/>
          <a:p>
            <a:r>
              <a:rPr lang="en-GB" sz="4400" b="1" dirty="0"/>
              <a:t>LAL (Limulus </a:t>
            </a:r>
            <a:r>
              <a:rPr lang="en-GB" sz="4400" b="1" dirty="0" err="1" smtClean="0"/>
              <a:t>amebocyte</a:t>
            </a:r>
            <a:r>
              <a:rPr lang="en-GB" sz="4400" b="1" dirty="0" smtClean="0"/>
              <a:t> lysate) </a:t>
            </a:r>
            <a:r>
              <a:rPr lang="en-GB" sz="4400" b="1" dirty="0" err="1" smtClean="0"/>
              <a:t>ke</a:t>
            </a:r>
            <a:r>
              <a:rPr lang="en-GB" sz="4400" b="1" dirty="0" smtClean="0"/>
              <a:t> to human health – Sothic Bioscience in Ireland</a:t>
            </a:r>
            <a:endParaRPr lang="en-GB" sz="4400" b="1" dirty="0" smtClean="0">
              <a:ea typeface="ＭＳ Ｐゴシック" pitchFamily="34" charset="-128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96" y="188640"/>
            <a:ext cx="9284468" cy="6408712"/>
          </a:xfrm>
        </p:spPr>
      </p:pic>
    </p:spTree>
    <p:extLst>
      <p:ext uri="{BB962C8B-B14F-4D97-AF65-F5344CB8AC3E}">
        <p14:creationId xmlns:p14="http://schemas.microsoft.com/office/powerpoint/2010/main" val="167168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/>
          <p:cNvSpPr>
            <a:spLocks noGrp="1" noChangeArrowheads="1"/>
          </p:cNvSpPr>
          <p:nvPr>
            <p:ph type="title"/>
          </p:nvPr>
        </p:nvSpPr>
        <p:spPr>
          <a:xfrm>
            <a:off x="344488" y="0"/>
            <a:ext cx="9777535" cy="1052513"/>
          </a:xfrm>
        </p:spPr>
        <p:txBody>
          <a:bodyPr/>
          <a:lstStyle/>
          <a:p>
            <a:endParaRPr lang="en-GB" sz="4400" b="1" dirty="0" smtClean="0">
              <a:ea typeface="ＭＳ Ｐゴシック" pitchFamily="34" charset="-128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260648"/>
            <a:ext cx="4536504" cy="659735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08" y="260648"/>
            <a:ext cx="4608512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52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416495" y="0"/>
            <a:ext cx="9360693" cy="980728"/>
          </a:xfrm>
        </p:spPr>
        <p:txBody>
          <a:bodyPr/>
          <a:lstStyle/>
          <a:p>
            <a:pPr eaLnBrk="1" hangingPunct="1"/>
            <a:r>
              <a:rPr lang="en-GB" sz="4400" b="1" dirty="0" smtClean="0"/>
              <a:t>Large-scale sensing in the air </a:t>
            </a: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30" y="188640"/>
            <a:ext cx="8932858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3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200473" y="0"/>
            <a:ext cx="9576716" cy="1052736"/>
          </a:xfrm>
        </p:spPr>
        <p:txBody>
          <a:bodyPr/>
          <a:lstStyle/>
          <a:p>
            <a:pPr eaLnBrk="1" hangingPunct="1"/>
            <a:endParaRPr lang="en-GB" sz="4400" b="1" dirty="0" smtClean="0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11" y="233264"/>
            <a:ext cx="9361039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3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4"/>
          <p:cNvSpPr>
            <a:spLocks noGrp="1" noChangeArrowheads="1"/>
          </p:cNvSpPr>
          <p:nvPr>
            <p:ph type="title"/>
          </p:nvPr>
        </p:nvSpPr>
        <p:spPr>
          <a:xfrm>
            <a:off x="144016" y="73019"/>
            <a:ext cx="9906000" cy="1052513"/>
          </a:xfrm>
        </p:spPr>
        <p:txBody>
          <a:bodyPr/>
          <a:lstStyle/>
          <a:p>
            <a:endParaRPr lang="en-GB" sz="4400" b="1" dirty="0" smtClean="0">
              <a:ea typeface="ＭＳ Ｐゴシック" pitchFamily="34" charset="-128"/>
            </a:endParaRPr>
          </a:p>
        </p:txBody>
      </p:sp>
      <p:sp>
        <p:nvSpPr>
          <p:cNvPr id="90114" name="AutoShape 2" descr="data:image/jpeg;base64,/9j/4AAQSkZJRgABAQAAAQABAAD/2wCEAAkGBhQSERUUEhQUFBUUFhQVFRQUFBQUFBUVFBQVFBYVFRQXHCYeFxkjGRQUHy8gIycpLCwsFR4xNTAqNScrLCkBCQoKDgwOGg8PFykcHCApKSksKSksLCwpLCksKSwpKSwpKSwpLCkpKSksKSwpKSkpLCkpKSkpKSkpKSwpKSksKf/AABEIALcBEwMBIgACEQEDEQH/xAAcAAAABwEBAAAAAAAAAAAAAAAAAQIDBAUGBwj/xABBEAACAQIEAwUGBAQEBAcAAAABAgADEQQSITEFQWEGE1FxgQciMpGhsRRCUsEjYnLwgpLR4RUkQ/EXM1NjorLC/8QAGQEAAwEBAQAAAAAAAAAAAAAAAAECAwQF/8QAIREBAQACAgICAwEAAAAAAAAAAAECEQMhBDESQRMiMlH/2gAMAwEAAhEDEQA/AN9Q4eBtLCnTsISU48qzSphOSKywZTBYxkUqxZWJURRk/ZgFgyQLeK1lEICHlhiGDJhgFgyxQMF46BARQEIGLVooYsphWi3qgAk2AGpJ0AHiZyntX7a1UlcCUcqSC9Sm5Rt9U95bi9tefLxk26OR1Zbx1bzzfh/a9xEVe8asHX/0jTVUtpfLlswNhzJ32kmt7b+J58wagq8k7olbdWJuT8ovkfxehXvCSc87Ke2vC4kBMR/BrE2C2Yo2lyQ+w2O9uU3+ExaVFDowZTsym4NtDr5gwJJDGEWMVnhFoA3eOK0RHFMAGeNs0dzRtzAAjReaIQxzNAEs0bDRxjGxAHQ8DPAph3EAjtF02gMNIA5nhwXggFXkhqsFRrRNOpNLUw7lh5YoQGVCIIguALkgAbkmwHmYl3nF/ab2wfE4hsLSYrQpHLUCnSq/5sx5qu1tr3vMsspj2vHG3qNtxz2v4DDkqhfEONCKK3UHw7xiFPoTMx/47uW0waBL865z29Etfp9Zz44NbWAgTADxnPfIdM8bKu5dmvaVhMYQlzRqn/p1bLf+lx7reV79JskpzzGvDhznVPZZ2zdqn4LEMXOUtQqHUkLa9JjuTa5B8FI5C98fNMrpHJwZYTbpndRt0kiM1jNtsCESKxNVKVNqjkKiKWZjsABcmFRaZn2uYvu+D4oj8y06fpVq06ZPyYxbNzj2ge2IYig1DCIwVx71V7oQL7Kltet7eRnJqle4NuZHyj9PDGo4Qc9/If2JqcD2ZS1iLzDPkk9unj4bl6YlcQx8ooYy2lr+s6InZGmRtI1bsXTHKR+bFrfFzjEZQw038J2D2C9q27x8DVbTLnobA+5YMnXSx113nNeM9nmojODcDe3KF2f4mcPi8NXQkMlWmbgbqWCsvqpYes1xy36c2eFx6r1zkgNOKVri/jDJmjIyUilSExi1MRm6rqoLMQANydhM7je0d9KI0/URv5DlK3tJxY1q2QH+Gh2H5j+o/tIi1bDUj7SLnpeOFqU3HsQPzD1A/wBJJ4f221C10Fv1072HUqf2lE+MueciVwzbbdQJH5I0/Dl/jqVJ1dQykMpFwRqCIRWc87EdpDQqnDVb5GYZSdcrNsR/KTv4GdFaazLcY3HV1SkSK7uGhipSTDpCVY5UiEOsAc7uCLBggFRVF43SSFTB5w3BlElKwgJlcWaAO0YL4nVyU6j/AKEZv8qk/tPNWFuQGJuze8x8S2pPqSTO9dtOPfhsNcp3neN3RW+U5GVs5U/qAGnKcLoUbIATawGvpyHjOTny+nX4+F9pNJSeUl0qMqsKgJPdtVAQBmLOoFibfCT12mjw1Smy3OwBJ1G4nDyyx6nDnKjKmm0e4JWNLHYWoPy1kHoxyH6MZX1scXewqhF5Xpm2ng3OSMM4p1KT1L5UqU3YqM1wrAkqBvcCXhLjZWPLlM5Zp6TtI2IWQ6WPLKGGzAEeRF4+lUmem8cqgpmW9sy34LitbZe4b5YilpNUz2mX9o2CbFcMxNFfiZAy3NrtTdagF+pS3rAOB9nKN6zHlYWm6wijwmK7G65mOygf6zXYTtBQG4PnlnByS/J63BlJiuKaCFXAttJeDqJUXMp0MhY/jdCmSpuzDwFxM9V0fOKri2BFSmw8QZzHE0il12IJtysRr+06wMWtQaAr5i1/Kcw49hz3jrzDHTxJM34Ouq4vK1lqx68wLE0kub+4mv8AhEeMquH8QBpJlIICqARrsAJI/HTsefoqoxvCxFYrSc8wpt58ooNeReK1f4Lj+U/TWIMVik10O51gpIIxWFybf2JWtiBSqe9RfLpZyxIJOnw6icWXdejxzUkXPdgRZTSNfjV35AfaVdHjIrVCEqVFIt8VOyG5NgHt0O8z01qRU4bmqK3O2Un10M6PSrEop8VH2mGwtXX3t7a+Ym4wK2pqDyAnXxenn839JlB49eRO+ywfjxN2B2u0jpUN4o4oGAWiCUp0hyN+KEOMGqiwkSKqGHTMoh9yIRoCO5oCZWwwPtcwLtgc9PelUViP5CCrfcTlWAw5IuBfpPRGKwy1FZHUMrCzKRcEHkROGcXQYbHYinT0RajKoHIHW31nB5ON9x6HiZz+aqcUGHxEDyuDBg6V1OmnLyhYqqxYAC7bg3At847h8TW1pgDQatdL+Npy3G6d8zm+goYEDUKjixGutr78pIrYbKFyrckgBBpcnQAfOKwuKIYHLlYG55387Tb+z7hIxmIavUvloFCoGxc3OvlYH1hMcsspEZ5YY42ukcM4dko00O6IinzVQP2khqIEfBjdQz1I8S3dNrTvMz7SMORgWYC4D084tf3SwXXoCwPpNUhiOIYRa1J6bbOrKfUWiym5peGXxyleeeGcKWlVqAD3SytYcvdvb5x7H8MquQ4qBbEkqBuvJbcv95YNwpqNZkf4gxDX6HTzBGo85YtQLDwnDu7erMcbOlRwWq6jKTp1/aNcT4e9Y6PkNx71ibC9yLdZZYLB3flz/wB9JNo4bUgEadb7Q7l20slmkXD4UqpVmzjTKddLD666+sreG8ET8VUquLkFcl9gxXfzmiakQLERrhfDWrutNSbmoCbDYLrmJ8BJlu02Yxt+xGDLYcs2zOxW/gLKT5EgzQjAiO4PDrTRUXQKoUeQEevPQxmpp5HJl8srUXurRjGYMPTcHmrD5gyY8NI0xzDBPdSSNzsdxrE47lm25X1lrjOG91XZTaxOZbbZWP7St4njFVlRrgsbLobAjWxbYHznBZ3p62GUs2YXVekXgqVgQui/OO0kIUjWw8QdOZuTyknBurICpBVhcEbWisXuE4DD95XRBuSL/wBIN2+l5vhRtM52S4f/ABTUI0UFQep3F/L7zVVZ18M1i83yLLl0jNh7xP4CSacfmznQBgrRfdyW0YYwBg4WCSg0EAiOIpKcQzR2mYAoUoGpRWeMY7iCUkZ6rqiKCzMxAAA1JJPKPYERbecB7V4gNxDFFTcd61j8h9xOz8RrNVpqR7oYqSpuDkYixbrY3tynMPaD2SqUMQ2IQFqNU3Yjam53Vuh3B8x4TDlm46ODrJn6N2ZXRsrptb6+flL+n2mxDLkDJewGbulvpfp1maw9r3BI+4k3D1WuTn2203nHlv6ehjZrshcP3ZNzdiWZj1Y3PlvOu+y3DgYAMN3qVCeuVig/+s5RTwzVHCUwalRzYAb3/vXpO09k+F/g8NTok3IuXPLOxLNbpckek34cbvdcvkZdaXuUxDCOd5EM063CJYs6RKtEYhrlR4mAZTt3w9Gp98F99CgLDmCcuvzmIao2Tewsb8zppNp297WUqNM4cLmaqCp5BdL36kaGYmhVuPO3zE5ObHuV6Hi59U1w0BhnQ5uojmLrrTIJYhjbQKzNv4KLxxKKcwJIRF0sBIsmnXMj2YkC5/bkTNj2IoKtDNYZnZje2pF7Wv5gzE1alhbwv9d50fh9ELh6VgBZE28hK4Z24/KvS1BMPMYVOpoPKK7wTscBsmEalpV9o+0+HwVPvMQ+UXCqoBZ3Y7KiDUkyNw3ilSvSWpUpGjmuRTJ99VPw5/BrakcrxBTcTep+IfO2YCwB00BuQvS2sgYumrfGLjmOU0w4erGqp/OVa/gcoW4/yymr4YoSrjX6HqJy8mPe3fwZ9aViYelawG/K5t8pPpABYS01G9hLDh+DDuAR7u58LCRrdbZ5STbQcAGWgo5nU+Z1+1pOYzP8c4k+GptWQZu7Uuy2vdE95wB+rKGt1Ak7A9oEqoG2DAEEag32nbOpp5du7tYho4HjFOoDsbyQrCMhF4yzR8sIxUMAT3sEaIgiBwDWLbEqu+p8BIbVidtB9YSJY+UYFjMa/Kyg6ab+pmG7VYk4jH4TAIxszDE4o317mkbqhvydwB6DrNxVS4ImB7A0/wARxHiOILAulX8OAd1SmAot4C6mAbzu8wbre3Twjxpq6EMAysLFSLgg8iI4EtEU9Lj1EQcx7X+zw0b1sMM9LdqepqU/ErzdfqOso+Adl62LYCihCfmqvcUl/dz0H0nSOO9q1pVzQWm1V1QOyjQHMdFudNALkeDCV3Z3t1UfGrh6uGNFKubI/eI/vqLhcq7XAbnyHjMLx4XL265z5zH1toeznZOjgkOQZ6hHv1W+I9APyr0HreW1ZdBfrf1iqq3IHqf2/vpGcZiVRS7sFVQSzMbAAakkzaSTqOa23uk0M6CwN7ePhJS4gHfQ/SR8NiEqIr02Do4DKym6sp1BB5gwsRUCj3iAOsaViiyv4vi8rKq7nn4CQa3Hu7UkfCATmfQCwvpztKDsv2hfH0ExL29+rWC2FrIlQqmnkAfMypAyntHpkYvCjW1TvCT/AElN/O8bppp9ZqPaBwzvMKKgHvYdxUH9PwuOuhvboJnqIuoPynROHHlw19ljy3jy39DpoDrJSIPA/aMIRfU2PI8j06GP1MQNBzOwGpM83Ljyxvx129THOZY730j4huQ3Ow8TNp2YrFcMqsbhTlv8j+8yVHD2NzqfoB0mu4JT/wCUU/qZ29M5A+gE7MPH/Fhu+64ObmnJlrH1GmfEKgF9TYaDfaV+Jx7EEj3QPn8407FQDuNPPaV3aPiGTB13T4lpswHO4HhJ0zc34/x+kvFw+KLGlh1XIMpdVquC7MwHPKRqdss6nwviSV6a1KbZlYCxGxB8Jh/ZtwKkOH98yipVrqzVKr+87XF7FjrYSV7HVb8Fl1AWpUtfkudgACfKSbcVhlIbw0byP+8w/tC7frh2FGnS76puWLZEToGsczdNhzm/r0rqQeYtON9s6S06L0nALK2VS2+rZrgnna59ZNVjdek7sd7SadSuKeJpJTzmyPnzgP8ApYECw6/9x1OguhY8/tynD/Z/waniKwUi5V9QdwoObUDbS49J3kJpblCSRWeVvtBr0s172ykWt4gjWYv2b1s1KrQIKnC16tHKTeyKb09efusBfpN09PWw2EwfZZe64rj6ewqdzWt1bOhI/wAolM21VSD7twZLoYzk4t1H7xCDUxS0oyT1S4uI1USNYeoVNuR+nUR+qYwZtCgvBEkyKccdfrAYb/F5CClB2p7QLgsPUrsL5coVb2zO5Cqt+QudT4AznWA7HcQo06mOoVko16meq9JVZlqhi1TKxY6XJOltNrzRe2AWw1E/lGKw5bqMxmx3oedP/wDMAr+wPHjjsHTrt8TCzf1De3rLzFrlGb9OvpzmF9hxP/C6Y5F6hHT+IwP2v850R1uCPGAcv4rTBxDNlVyQ1R2zEZlAuAQN9rW6CWPBqNOpmqBUVqFUKMq2KOoVtT1zj0Ikd8EVFRNC6PTVjtmc1AzemVV9DFcN4iFx9XCDU1jTqeihlqH5Kk553m3vWLoGFNxmO7a/6TM+0zP/AMOrCmCXcBFA3LOco+81gWwlZxEB3CnUJ7x87WH3PznRJtgqeCB6WFw9Aad1RpUydLkoiqT01EmLQ5nU9dZIWnaFsZrJpLGe1PGtR4dVK7sBT3t/5hCH6Ey27JcJNHAYdEGiIDrYEk6sfU3mb9sGIV8OuHU3q1XS1MasVVgSQo1O1vMyr4N22x2DFCji6QFMkUkqkDPmJ90VFBIv5Sb7OOl1UapTdGS4YFSD4EWM59iaBw7NTfTJsTzU/D68p0LAtVcd5cKDewtp57TN9tuGipSWvpmpGxPiD/obfMzbhy1dIynTlHH+17M5pgd3TG/vAO45G/5R0GvWDstxqr3py3dCAWBbMQPEMfXSK4thKdctdQCPzAWOt+cqOD4lKBZi2xVSNbsjWuQOm8uzWe6Jf11HWOG1O9yZfeDmwt9fUAH5TfpSYoEy5QJy7sEWfG1XU/w6aCy290s2gfzygjredTAqlQQw2vbT/SRzZbuhhNRIajdbSufD3Gu3hymO7RVmXjeBuzWqLVXLmOU5aZJOXbfpzm7yzOKqFw/CLQXKiAIfyqLAeQ2Ek8NQKBa38wHneLCQjSINxv8A3pFcRtad38pyT2zcNK1KNUC6sGR1/nFmR/MKH/yzq+GrXGuniPAzI+17hvecNd+dBkqg9FNm+asw9TMquXtlPYjwS9XEYokkACgjfruRUd/A/lHobbzrjm397TO9gOF/huHUFZcrMneuvg9Y94V9M1vSX6D5mAtEROfVjk7QIBtXwrAjrTcMPpf5zoNfRT0B+0ynCuCUayU8RVQPVqKHDt8VPMPhpn8lhpp4axk1IcE+UVmsPKVHZ5jlqIzFhSquiudSygK4ueZUsUv/ACeN5c1E005wBQEJn0ihsI3WWOA330EaNKCJKTfWHGlN7RxWgpmfaJ2dOMwTUlYIQ9NwxF7ZGBOnlL3AUf4ag62UA9dI/iKeZWHiCPmJH4fV/h3PJb/TX63gDXZ7AJSoqlJFRbXCqAALk8hLUSLgKeVKYP6Fv8pKaAZLtLg8uJp5RYVnFRz1pKAf/iFlX2G4cKvEMXiyL93lw9M9Sq1Kn0NP6zS9tHK4KtWUXagjVetkUl7f4c3yg7HcNNDCUlYWdh3lT+up7zfK9vSZzH9ttfl+ultjMRlHWVYJAYnckA+p/wB5N4ofdHU/aQ8Wv8AnmLH5Gb4xjUkiNusUx96HLS5bh1FTtDVNTU0qAFMHwuLkeWY/OP8AtXw9sIG/TWokHw9637xfEuGVE4+lVUJp1MOVZgNA123/AMqzU8c4TTxGHZKy5lujWuRqrKw1HURfRpHBsatZFLtlsq+6PL7SdxTC0quGeneyuCL63v4/aJweCSnYKo0UDxuANjLNaSkbC3hYQ9B5m4rUakz020fMUYi+gF7/AO0qK1QGoxX3VJAA2sMoE33ts4SaOMpuoAp10Y6aXqIVV7/4SkxNbCL3SMpzVGNslxe+wFupsPWbb+Xadadd9lfCjTwtZ21bMFB8VXKB9bzoFHh6lQbtsDuLfaR+yvARhcHRokAstNQ7H8znVifUmWVdrL4D9phe6pzrt3pxbhb7DvKq/wCZQJvhOd9uKj4jFYNsNTeqcLXV6uRScqG1yT425bzd8P4glUFkN7GxBDKynwZGAZTbXUR/YSiIsDSFvDpmMjFfhiVHpVGuDSYlbMQCSpWzAfENb2PMA8pLxmFWtSelUAZKilWB2KkWI+UItyiqHPWZ5qhQTYcl0EcVYFW0WJJklZR1OzWpFKvWpISWKU+7IuTc5S6MVBN9vHS0v7QWgEDAcMSkoRLhVvoTfUm5JJ1JJJJJ3JMmlbCLtAxgDaroB0hMugix+0S3KAQ4UdcamCVpJhDYkeBuPI/2Yui+p84jEe6wbkfdP7fWIpj3j0A+d/8AT7yVJwMh1adiUF7ObqfP4x9z6yqptjvxVQnuDhvd7oAkVPhGbOSN817W5S4OEZ9XsLbBSdD438YBJptc+FpBftLh+/GH7wGqdcgBNrC9idgba2jy8P8AF2P0+ZG8IcKpK5qBF7wgLnsM2Ucr+EAfqG913B0I5ERxF+kZorck+EkhbQCt4o12Ven3/wC0Rj1/guP5D9BCds1Ynrb5SRXp3Vh4gj5ia4+ko1B76+IH2j0g8NY91TvvlW/nYSwAjJVcVp+8r/pIv5HQ/eKqn+C/oPqBJeNohlI8ZAQ3UKfizKGHRTe/kbCAWabjykpBY9DI6DW8VV4hTTKr1EVmNlDMAWPgAdzCmzvtU4B+K4dVIXNUog1qelzdR7wFuZW4tOR+yrs+MXxCkW1Shau3UoQaYP8Aisf8M9E0xpY6j6TL9hexC4B8Wy2IrVr0/wCWkBdU9Gep6WhLqaNqjIeOQspA5g2+UltCakDETKdjbfhVH/UDVBWHPvc7Z7899ulukfdh+OQLv3FQ1beGen3Wbrfvbf4pMxvZSlUqd4C9Nzu1KpUpFraDPkYB/W8k4Dgi0Qe7A11ZmLM7Ha7O12Y8tTAzttIBHHpG0bjSBb3wOkfww3kFal61vACWGD2PnJzOHmhrA0AmaioLQQAwAmiW3izG6psLwAXhH4h0H3jYqa9B9YuibkmABqesEXaHHsK6uwZSIWCW4JPOw9RvGTUsxU7jUdRJGDFl8yTED6pHTELAxgCmaJfa8KHX+GAHhF93zjlVrAnwvE4b4RGuIPZD10+cIFZhfiv5ywEg4UaiTVM3Qraoyiw5N+8mM9heV3GXyg/Pz8fWT2bSAQKfGqNR2RaqFk0cBgcp8G8DFhA7Zqe40DW0Pj6a/QRrAdlsNTd6iUUDVGLtzBZt2sdAT0lrYAfaI0JcPW/UF8tZDr9h8PVr08RVBqVKXwknS4IYEgb2KgiXyx2kIWAGNgYaGwt9YziH1AkgLJpgIbRMWRGRNoLwGCAJqNpI1Rt+m/yklxpK/iVXKjnp+0cKofCXzVXbzl5hNj5ym7O0rUy36ifltLnC8xFl6OHidIUVaJmSilaANELFEQA7yFxbEZKd/EqPmZMBkfG4RaiFWAbmAfEbQCJgiXPSWarYSt4fiAfdGluUtIQCtCirQRhneJhmQmlY1FFwDz6XllSpHKATqAL+dtZDoYT+ICL6X9R4H++UslMQIDkbxwQmESukAKo0VifhAiQNYrFcoA9RHuiQeLVPhHr+wk9dhKfiD3f6SsfZX0cojYx4mxiaK6CKrCaxKo46L5QNycvo2n9+Umqb2ldh8R3lZx+i3zP/AGMtqK6woSAIwxubRVarYROGTW8AlRyntGzFg6QNHGr+smyFR+OTpIIMUYgxcAQxtBA40iEaAKMoO02I+Gmu7kfe0vnMpq+CLYoOfhRAF/qJa5+VvnKhVYYSiEQKOQAkrD7mNLHKHxen7iTfRxIMS0VEtMlEiORsRQMAKGIZhDygGa4dib4+tSH5BnPk1iPqT8pqJR8Pw4XG1zpnZKZP9ILW/eXcIdHBBCjJBpGOiCCIBCYwQQAqUOvuIIIwfzaekpK5u0KCVimp1LaHUS6nx5QQTUmQ7E1C/wCIY798VP8AhH+5msGggggEctcyZRWwggiBZMNzpDggZqj8fpJhMOCR9mbO0RTqW0gglEU1TpGTVsdoIIyJL3MbfeCCBHlMXRPveh/aHBFl6VD6teBocExUJBDMEEAO8EKCAVPc/wDPFv8A2LHr/E0+x+ct4UEAOCCCM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116" name="AutoShape 4" descr="data:image/jpeg;base64,/9j/4AAQSkZJRgABAQAAAQABAAD/2wCEAAkGBhQSERUUEhQUFBUUFhQVFRQUFBQUFBUVFBQVFBYVFRQXHCYeFxkjGRQUHy8gIycpLCwsFR4xNTAqNScrLCkBCQoKDgwOGg8PFykcHCApKSksKSksLCwpLCksKSwpKSwpKSwpLCkpKSksKSwpKSkpLCkpKSkpKSkpKSwpKSksKf/AABEIALcBEwMBIgACEQEDEQH/xAAcAAAABwEBAAAAAAAAAAAAAAAAAQIDBAUGBwj/xABBEAACAQIEAwUGBAQEBAcAAAABAgADEQQSITEFQWEGE1FxgQciMpGhsRRCUsEjYnLwgpLR4RUkQ/EXM1NjorLC/8QAGQEAAwEBAQAAAAAAAAAAAAAAAAECAwQF/8QAIREBAQACAgICAwEAAAAAAAAAAAECEQMhBDESQRMiMlH/2gAMAwEAAhEDEQA/AN9Q4eBtLCnTsISU48qzSphOSKywZTBYxkUqxZWJURRk/ZgFgyQLeK1lEICHlhiGDJhgFgyxQMF46BARQEIGLVooYsphWi3qgAk2AGpJ0AHiZyntX7a1UlcCUcqSC9Sm5Rt9U95bi9tefLxk26OR1Zbx1bzzfh/a9xEVe8asHX/0jTVUtpfLlswNhzJ32kmt7b+J58wagq8k7olbdWJuT8ovkfxehXvCSc87Ke2vC4kBMR/BrE2C2Yo2lyQ+w2O9uU3+ExaVFDowZTsym4NtDr5gwJJDGEWMVnhFoA3eOK0RHFMAGeNs0dzRtzAAjReaIQxzNAEs0bDRxjGxAHQ8DPAph3EAjtF02gMNIA5nhwXggFXkhqsFRrRNOpNLUw7lh5YoQGVCIIguALkgAbkmwHmYl3nF/ab2wfE4hsLSYrQpHLUCnSq/5sx5qu1tr3vMsspj2vHG3qNtxz2v4DDkqhfEONCKK3UHw7xiFPoTMx/47uW0waBL865z29Etfp9Zz44NbWAgTADxnPfIdM8bKu5dmvaVhMYQlzRqn/p1bLf+lx7reV79JskpzzGvDhznVPZZ2zdqn4LEMXOUtQqHUkLa9JjuTa5B8FI5C98fNMrpHJwZYTbpndRt0kiM1jNtsCESKxNVKVNqjkKiKWZjsABcmFRaZn2uYvu+D4oj8y06fpVq06ZPyYxbNzj2ge2IYig1DCIwVx71V7oQL7Kltet7eRnJqle4NuZHyj9PDGo4Qc9/If2JqcD2ZS1iLzDPkk9unj4bl6YlcQx8ooYy2lr+s6InZGmRtI1bsXTHKR+bFrfFzjEZQw038J2D2C9q27x8DVbTLnobA+5YMnXSx113nNeM9nmojODcDe3KF2f4mcPi8NXQkMlWmbgbqWCsvqpYes1xy36c2eFx6r1zkgNOKVri/jDJmjIyUilSExi1MRm6rqoLMQANydhM7je0d9KI0/URv5DlK3tJxY1q2QH+Gh2H5j+o/tIi1bDUj7SLnpeOFqU3HsQPzD1A/wBJJ4f221C10Fv1072HUqf2lE+MueciVwzbbdQJH5I0/Dl/jqVJ1dQykMpFwRqCIRWc87EdpDQqnDVb5GYZSdcrNsR/KTv4GdFaazLcY3HV1SkSK7uGhipSTDpCVY5UiEOsAc7uCLBggFRVF43SSFTB5w3BlElKwgJlcWaAO0YL4nVyU6j/AKEZv8qk/tPNWFuQGJuze8x8S2pPqSTO9dtOPfhsNcp3neN3RW+U5GVs5U/qAGnKcLoUbIATawGvpyHjOTny+nX4+F9pNJSeUl0qMqsKgJPdtVAQBmLOoFibfCT12mjw1Smy3OwBJ1G4nDyyx6nDnKjKmm0e4JWNLHYWoPy1kHoxyH6MZX1scXewqhF5Xpm2ng3OSMM4p1KT1L5UqU3YqM1wrAkqBvcCXhLjZWPLlM5Zp6TtI2IWQ6WPLKGGzAEeRF4+lUmem8cqgpmW9sy34LitbZe4b5YilpNUz2mX9o2CbFcMxNFfiZAy3NrtTdagF+pS3rAOB9nKN6zHlYWm6wijwmK7G65mOygf6zXYTtBQG4PnlnByS/J63BlJiuKaCFXAttJeDqJUXMp0MhY/jdCmSpuzDwFxM9V0fOKri2BFSmw8QZzHE0il12IJtysRr+06wMWtQaAr5i1/Kcw49hz3jrzDHTxJM34Ouq4vK1lqx68wLE0kub+4mv8AhEeMquH8QBpJlIICqARrsAJI/HTsefoqoxvCxFYrSc8wpt58ooNeReK1f4Lj+U/TWIMVik10O51gpIIxWFybf2JWtiBSqe9RfLpZyxIJOnw6icWXdejxzUkXPdgRZTSNfjV35AfaVdHjIrVCEqVFIt8VOyG5NgHt0O8z01qRU4bmqK3O2Un10M6PSrEop8VH2mGwtXX3t7a+Ym4wK2pqDyAnXxenn839JlB49eRO+ywfjxN2B2u0jpUN4o4oGAWiCUp0hyN+KEOMGqiwkSKqGHTMoh9yIRoCO5oCZWwwPtcwLtgc9PelUViP5CCrfcTlWAw5IuBfpPRGKwy1FZHUMrCzKRcEHkROGcXQYbHYinT0RajKoHIHW31nB5ON9x6HiZz+aqcUGHxEDyuDBg6V1OmnLyhYqqxYAC7bg3At847h8TW1pgDQatdL+Npy3G6d8zm+goYEDUKjixGutr78pIrYbKFyrckgBBpcnQAfOKwuKIYHLlYG55387Tb+z7hIxmIavUvloFCoGxc3OvlYH1hMcsspEZ5YY42ukcM4dko00O6IinzVQP2khqIEfBjdQz1I8S3dNrTvMz7SMORgWYC4D084tf3SwXXoCwPpNUhiOIYRa1J6bbOrKfUWiym5peGXxyleeeGcKWlVqAD3SytYcvdvb5x7H8MquQ4qBbEkqBuvJbcv95YNwpqNZkf4gxDX6HTzBGo85YtQLDwnDu7erMcbOlRwWq6jKTp1/aNcT4e9Y6PkNx71ibC9yLdZZYLB3flz/wB9JNo4bUgEadb7Q7l20slmkXD4UqpVmzjTKddLD666+sreG8ET8VUquLkFcl9gxXfzmiakQLERrhfDWrutNSbmoCbDYLrmJ8BJlu02Yxt+xGDLYcs2zOxW/gLKT5EgzQjAiO4PDrTRUXQKoUeQEevPQxmpp5HJl8srUXurRjGYMPTcHmrD5gyY8NI0xzDBPdSSNzsdxrE47lm25X1lrjOG91XZTaxOZbbZWP7St4njFVlRrgsbLobAjWxbYHznBZ3p62GUs2YXVekXgqVgQui/OO0kIUjWw8QdOZuTyknBurICpBVhcEbWisXuE4DD95XRBuSL/wBIN2+l5vhRtM52S4f/ABTUI0UFQep3F/L7zVVZ18M1i83yLLl0jNh7xP4CSacfmznQBgrRfdyW0YYwBg4WCSg0EAiOIpKcQzR2mYAoUoGpRWeMY7iCUkZ6rqiKCzMxAAA1JJPKPYERbecB7V4gNxDFFTcd61j8h9xOz8RrNVpqR7oYqSpuDkYixbrY3tynMPaD2SqUMQ2IQFqNU3Yjam53Vuh3B8x4TDlm46ODrJn6N2ZXRsrptb6+flL+n2mxDLkDJewGbulvpfp1maw9r3BI+4k3D1WuTn2203nHlv6ehjZrshcP3ZNzdiWZj1Y3PlvOu+y3DgYAMN3qVCeuVig/+s5RTwzVHCUwalRzYAb3/vXpO09k+F/g8NTok3IuXPLOxLNbpckek34cbvdcvkZdaXuUxDCOd5EM063CJYs6RKtEYhrlR4mAZTt3w9Gp98F99CgLDmCcuvzmIao2Tewsb8zppNp297WUqNM4cLmaqCp5BdL36kaGYmhVuPO3zE5ObHuV6Hi59U1w0BhnQ5uojmLrrTIJYhjbQKzNv4KLxxKKcwJIRF0sBIsmnXMj2YkC5/bkTNj2IoKtDNYZnZje2pF7Wv5gzE1alhbwv9d50fh9ELh6VgBZE28hK4Z24/KvS1BMPMYVOpoPKK7wTscBsmEalpV9o+0+HwVPvMQ+UXCqoBZ3Y7KiDUkyNw3ilSvSWpUpGjmuRTJ99VPw5/BrakcrxBTcTep+IfO2YCwB00BuQvS2sgYumrfGLjmOU0w4erGqp/OVa/gcoW4/yymr4YoSrjX6HqJy8mPe3fwZ9aViYelawG/K5t8pPpABYS01G9hLDh+DDuAR7u58LCRrdbZ5STbQcAGWgo5nU+Z1+1pOYzP8c4k+GptWQZu7Uuy2vdE95wB+rKGt1Ak7A9oEqoG2DAEEag32nbOpp5du7tYho4HjFOoDsbyQrCMhF4yzR8sIxUMAT3sEaIgiBwDWLbEqu+p8BIbVidtB9YSJY+UYFjMa/Kyg6ab+pmG7VYk4jH4TAIxszDE4o317mkbqhvydwB6DrNxVS4ImB7A0/wARxHiOILAulX8OAd1SmAot4C6mAbzu8wbre3Twjxpq6EMAysLFSLgg8iI4EtEU9Lj1EQcx7X+zw0b1sMM9LdqepqU/ErzdfqOso+Adl62LYCihCfmqvcUl/dz0H0nSOO9q1pVzQWm1V1QOyjQHMdFudNALkeDCV3Z3t1UfGrh6uGNFKubI/eI/vqLhcq7XAbnyHjMLx4XL265z5zH1toeznZOjgkOQZ6hHv1W+I9APyr0HreW1ZdBfrf1iqq3IHqf2/vpGcZiVRS7sFVQSzMbAAakkzaSTqOa23uk0M6CwN7ePhJS4gHfQ/SR8NiEqIr02Do4DKym6sp1BB5gwsRUCj3iAOsaViiyv4vi8rKq7nn4CQa3Hu7UkfCATmfQCwvpztKDsv2hfH0ExL29+rWC2FrIlQqmnkAfMypAyntHpkYvCjW1TvCT/AElN/O8bppp9ZqPaBwzvMKKgHvYdxUH9PwuOuhvboJnqIuoPynROHHlw19ljy3jy39DpoDrJSIPA/aMIRfU2PI8j06GP1MQNBzOwGpM83Ljyxvx129THOZY730j4huQ3Ow8TNp2YrFcMqsbhTlv8j+8yVHD2NzqfoB0mu4JT/wCUU/qZ29M5A+gE7MPH/Fhu+64ObmnJlrH1GmfEKgF9TYaDfaV+Jx7EEj3QPn8407FQDuNPPaV3aPiGTB13T4lpswHO4HhJ0zc34/x+kvFw+KLGlh1XIMpdVquC7MwHPKRqdss6nwviSV6a1KbZlYCxGxB8Jh/ZtwKkOH98yipVrqzVKr+87XF7FjrYSV7HVb8Fl1AWpUtfkudgACfKSbcVhlIbw0byP+8w/tC7frh2FGnS76puWLZEToGsczdNhzm/r0rqQeYtON9s6S06L0nALK2VS2+rZrgnna59ZNVjdek7sd7SadSuKeJpJTzmyPnzgP8ApYECw6/9x1OguhY8/tynD/Z/waniKwUi5V9QdwoObUDbS49J3kJpblCSRWeVvtBr0s172ykWt4gjWYv2b1s1KrQIKnC16tHKTeyKb09efusBfpN09PWw2EwfZZe64rj6ewqdzWt1bOhI/wAolM21VSD7twZLoYzk4t1H7xCDUxS0oyT1S4uI1USNYeoVNuR+nUR+qYwZtCgvBEkyKccdfrAYb/F5CClB2p7QLgsPUrsL5coVb2zO5Cqt+QudT4AznWA7HcQo06mOoVko16meq9JVZlqhi1TKxY6XJOltNrzRe2AWw1E/lGKw5bqMxmx3oedP/wDMAr+wPHjjsHTrt8TCzf1De3rLzFrlGb9OvpzmF9hxP/C6Y5F6hHT+IwP2v850R1uCPGAcv4rTBxDNlVyQ1R2zEZlAuAQN9rW6CWPBqNOpmqBUVqFUKMq2KOoVtT1zj0Ikd8EVFRNC6PTVjtmc1AzemVV9DFcN4iFx9XCDU1jTqeihlqH5Kk553m3vWLoGFNxmO7a/6TM+0zP/AMOrCmCXcBFA3LOco+81gWwlZxEB3CnUJ7x87WH3PznRJtgqeCB6WFw9Aad1RpUydLkoiqT01EmLQ5nU9dZIWnaFsZrJpLGe1PGtR4dVK7sBT3t/5hCH6Ey27JcJNHAYdEGiIDrYEk6sfU3mb9sGIV8OuHU3q1XS1MasVVgSQo1O1vMyr4N22x2DFCji6QFMkUkqkDPmJ90VFBIv5Sb7OOl1UapTdGS4YFSD4EWM59iaBw7NTfTJsTzU/D68p0LAtVcd5cKDewtp57TN9tuGipSWvpmpGxPiD/obfMzbhy1dIynTlHH+17M5pgd3TG/vAO45G/5R0GvWDstxqr3py3dCAWBbMQPEMfXSK4thKdctdQCPzAWOt+cqOD4lKBZi2xVSNbsjWuQOm8uzWe6Jf11HWOG1O9yZfeDmwt9fUAH5TfpSYoEy5QJy7sEWfG1XU/w6aCy290s2gfzygjredTAqlQQw2vbT/SRzZbuhhNRIajdbSufD3Gu3hymO7RVmXjeBuzWqLVXLmOU5aZJOXbfpzm7yzOKqFw/CLQXKiAIfyqLAeQ2Ek8NQKBa38wHneLCQjSINxv8A3pFcRtad38pyT2zcNK1KNUC6sGR1/nFmR/MKH/yzq+GrXGuniPAzI+17hvecNd+dBkqg9FNm+asw9TMquXtlPYjwS9XEYokkACgjfruRUd/A/lHobbzrjm397TO9gOF/huHUFZcrMneuvg9Y94V9M1vSX6D5mAtEROfVjk7QIBtXwrAjrTcMPpf5zoNfRT0B+0ynCuCUayU8RVQPVqKHDt8VPMPhpn8lhpp4axk1IcE+UVmsPKVHZ5jlqIzFhSquiudSygK4ueZUsUv/ACeN5c1E005wBQEJn0ihsI3WWOA330EaNKCJKTfWHGlN7RxWgpmfaJ2dOMwTUlYIQ9NwxF7ZGBOnlL3AUf4ag62UA9dI/iKeZWHiCPmJH4fV/h3PJb/TX63gDXZ7AJSoqlJFRbXCqAALk8hLUSLgKeVKYP6Fv8pKaAZLtLg8uJp5RYVnFRz1pKAf/iFlX2G4cKvEMXiyL93lw9M9Sq1Kn0NP6zS9tHK4KtWUXagjVetkUl7f4c3yg7HcNNDCUlYWdh3lT+up7zfK9vSZzH9ttfl+ultjMRlHWVYJAYnckA+p/wB5N4ofdHU/aQ8Wv8AnmLH5Gb4xjUkiNusUx96HLS5bh1FTtDVNTU0qAFMHwuLkeWY/OP8AtXw9sIG/TWokHw9637xfEuGVE4+lVUJp1MOVZgNA123/AMqzU8c4TTxGHZKy5lujWuRqrKw1HURfRpHBsatZFLtlsq+6PL7SdxTC0quGeneyuCL63v4/aJweCSnYKo0UDxuANjLNaSkbC3hYQ9B5m4rUakz020fMUYi+gF7/AO0qK1QGoxX3VJAA2sMoE33ts4SaOMpuoAp10Y6aXqIVV7/4SkxNbCL3SMpzVGNslxe+wFupsPWbb+Xadadd9lfCjTwtZ21bMFB8VXKB9bzoFHh6lQbtsDuLfaR+yvARhcHRokAstNQ7H8znVifUmWVdrL4D9phe6pzrt3pxbhb7DvKq/wCZQJvhOd9uKj4jFYNsNTeqcLXV6uRScqG1yT425bzd8P4glUFkN7GxBDKynwZGAZTbXUR/YSiIsDSFvDpmMjFfhiVHpVGuDSYlbMQCSpWzAfENb2PMA8pLxmFWtSelUAZKilWB2KkWI+UItyiqHPWZ5qhQTYcl0EcVYFW0WJJklZR1OzWpFKvWpISWKU+7IuTc5S6MVBN9vHS0v7QWgEDAcMSkoRLhVvoTfUm5JJ1JJJJJ3JMmlbCLtAxgDaroB0hMugix+0S3KAQ4UdcamCVpJhDYkeBuPI/2Yui+p84jEe6wbkfdP7fWIpj3j0A+d/8AT7yVJwMh1adiUF7ObqfP4x9z6yqptjvxVQnuDhvd7oAkVPhGbOSN817W5S4OEZ9XsLbBSdD438YBJptc+FpBftLh+/GH7wGqdcgBNrC9idgba2jy8P8AF2P0+ZG8IcKpK5qBF7wgLnsM2Ucr+EAfqG913B0I5ERxF+kZorck+EkhbQCt4o12Ven3/wC0Rj1/guP5D9BCds1Ynrb5SRXp3Vh4gj5ia4+ko1B76+IH2j0g8NY91TvvlW/nYSwAjJVcVp+8r/pIv5HQ/eKqn+C/oPqBJeNohlI8ZAQ3UKfizKGHRTe/kbCAWabjykpBY9DI6DW8VV4hTTKr1EVmNlDMAWPgAdzCmzvtU4B+K4dVIXNUog1qelzdR7wFuZW4tOR+yrs+MXxCkW1Shau3UoQaYP8Aisf8M9E0xpY6j6TL9hexC4B8Wy2IrVr0/wCWkBdU9Gep6WhLqaNqjIeOQspA5g2+UltCakDETKdjbfhVH/UDVBWHPvc7Z7899ulukfdh+OQLv3FQ1beGen3Wbrfvbf4pMxvZSlUqd4C9Nzu1KpUpFraDPkYB/W8k4Dgi0Qe7A11ZmLM7Ha7O12Y8tTAzttIBHHpG0bjSBb3wOkfww3kFal61vACWGD2PnJzOHmhrA0AmaioLQQAwAmiW3izG6psLwAXhH4h0H3jYqa9B9YuibkmABqesEXaHHsK6uwZSIWCW4JPOw9RvGTUsxU7jUdRJGDFl8yTED6pHTELAxgCmaJfa8KHX+GAHhF93zjlVrAnwvE4b4RGuIPZD10+cIFZhfiv5ywEg4UaiTVM3Qraoyiw5N+8mM9heV3GXyg/Pz8fWT2bSAQKfGqNR2RaqFk0cBgcp8G8DFhA7Zqe40DW0Pj6a/QRrAdlsNTd6iUUDVGLtzBZt2sdAT0lrYAfaI0JcPW/UF8tZDr9h8PVr08RVBqVKXwknS4IYEgb2KgiXyx2kIWAGNgYaGwt9YziH1AkgLJpgIbRMWRGRNoLwGCAJqNpI1Rt+m/yklxpK/iVXKjnp+0cKofCXzVXbzl5hNj5ym7O0rUy36ifltLnC8xFl6OHidIUVaJmSilaANELFEQA7yFxbEZKd/EqPmZMBkfG4RaiFWAbmAfEbQCJgiXPSWarYSt4fiAfdGluUtIQCtCirQRhneJhmQmlY1FFwDz6XllSpHKATqAL+dtZDoYT+ICL6X9R4H++UslMQIDkbxwQmESukAKo0VifhAiQNYrFcoA9RHuiQeLVPhHr+wk9dhKfiD3f6SsfZX0cojYx4mxiaK6CKrCaxKo46L5QNycvo2n9+Umqb2ldh8R3lZx+i3zP/AGMtqK6woSAIwxubRVarYROGTW8AlRyntGzFg6QNHGr+smyFR+OTpIIMUYgxcAQxtBA40iEaAKMoO02I+Gmu7kfe0vnMpq+CLYoOfhRAF/qJa5+VvnKhVYYSiEQKOQAkrD7mNLHKHxen7iTfRxIMS0VEtMlEiORsRQMAKGIZhDygGa4dib4+tSH5BnPk1iPqT8pqJR8Pw4XG1zpnZKZP9ILW/eXcIdHBBCjJBpGOiCCIBCYwQQAqUOvuIIIwfzaekpK5u0KCVimp1LaHUS6nx5QQTUmQ7E1C/wCIY798VP8AhH+5msGggggEctcyZRWwggiBZMNzpDggZqj8fpJhMOCR9mbO0RTqW0gglEU1TpGTVsdoIIyJL3MbfeCCBHlMXRPveh/aHBFl6VD6teBocExUJBDMEEAO8EKCAVPc/wDPFv8A2LHr/E0+x+ct4UEAOCCCM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872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975" y="160338"/>
            <a:ext cx="4817366" cy="658468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949" y="160338"/>
            <a:ext cx="4636641" cy="658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12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545307" y="332656"/>
            <a:ext cx="9360693" cy="692695"/>
          </a:xfrm>
        </p:spPr>
        <p:txBody>
          <a:bodyPr/>
          <a:lstStyle/>
          <a:p>
            <a:pPr eaLnBrk="1" hangingPunct="1"/>
            <a:r>
              <a:rPr lang="en-GB" sz="4400" b="1" dirty="0" smtClean="0"/>
              <a:t>2116: more intelligence, more products, fewer people  </a:t>
            </a: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116632"/>
            <a:ext cx="9576716" cy="633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4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202901" y="0"/>
            <a:ext cx="9360693" cy="980728"/>
          </a:xfrm>
        </p:spPr>
        <p:txBody>
          <a:bodyPr/>
          <a:lstStyle/>
          <a:p>
            <a:pPr eaLnBrk="1" hangingPunct="1"/>
            <a:endParaRPr lang="en-GB" sz="4400" b="1" dirty="0" smtClean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032" y="260648"/>
            <a:ext cx="4536156" cy="6578783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01" y="260648"/>
            <a:ext cx="4896543" cy="656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1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906000" cy="1556792"/>
          </a:xfrm>
        </p:spPr>
        <p:txBody>
          <a:bodyPr/>
          <a:lstStyle/>
          <a:p>
            <a:r>
              <a:rPr lang="en-GB" sz="4400" b="1" dirty="0" smtClean="0">
                <a:ea typeface="ＭＳ Ｐゴシック" pitchFamily="34" charset="-128"/>
              </a:rPr>
              <a:t>   </a:t>
            </a:r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496" y="404664"/>
            <a:ext cx="9001000" cy="6048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707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/>
          <p:cNvSpPr>
            <a:spLocks noGrp="1" noChangeArrowheads="1"/>
          </p:cNvSpPr>
          <p:nvPr>
            <p:ph type="title"/>
          </p:nvPr>
        </p:nvSpPr>
        <p:spPr>
          <a:xfrm>
            <a:off x="272480" y="0"/>
            <a:ext cx="9633519" cy="45719"/>
          </a:xfrm>
        </p:spPr>
        <p:txBody>
          <a:bodyPr/>
          <a:lstStyle/>
          <a:p>
            <a:endParaRPr lang="en-GB" sz="4400" b="1" dirty="0" smtClean="0">
              <a:ea typeface="ＭＳ Ｐゴシック" pitchFamily="34" charset="-128"/>
            </a:endParaRPr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225" y="332656"/>
            <a:ext cx="9433048" cy="6264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222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416495" y="0"/>
            <a:ext cx="9360693" cy="1124744"/>
          </a:xfrm>
        </p:spPr>
        <p:txBody>
          <a:bodyPr/>
          <a:lstStyle/>
          <a:p>
            <a:pPr eaLnBrk="1" hangingPunct="1"/>
            <a:endParaRPr lang="en-GB" sz="4400" b="1" dirty="0" smtClean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37" y="459895"/>
            <a:ext cx="4680521" cy="26485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811" y="459895"/>
            <a:ext cx="4248124" cy="59887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13" y="3356992"/>
            <a:ext cx="4608512" cy="30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8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777188" cy="188640"/>
          </a:xfrm>
        </p:spPr>
        <p:txBody>
          <a:bodyPr/>
          <a:lstStyle/>
          <a:p>
            <a:pPr eaLnBrk="1" hangingPunct="1"/>
            <a:endParaRPr lang="en-GB" sz="44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45" y="188640"/>
            <a:ext cx="9576134" cy="646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8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64" y="0"/>
            <a:ext cx="9777536" cy="1539058"/>
          </a:xfrm>
        </p:spPr>
        <p:txBody>
          <a:bodyPr/>
          <a:lstStyle/>
          <a:p>
            <a:endParaRPr lang="en-GB" sz="2800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" y="332655"/>
            <a:ext cx="9310538" cy="619196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658671-42F4-465A-B660-539EA211DD72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 flipV="1">
            <a:off x="992560" y="6658365"/>
            <a:ext cx="7289625" cy="51998"/>
          </a:xfrm>
        </p:spPr>
        <p:txBody>
          <a:bodyPr/>
          <a:lstStyle/>
          <a:p>
            <a:pPr algn="l">
              <a:defRPr/>
            </a:pPr>
            <a:r>
              <a:rPr lang="en-GB" sz="1600" dirty="0" smtClean="0"/>
              <a:t>  </a:t>
            </a:r>
            <a:endParaRPr lang="en-GB" sz="1600" dirty="0"/>
          </a:p>
        </p:txBody>
      </p:sp>
      <p:sp>
        <p:nvSpPr>
          <p:cNvPr id="9" name="Rectangle 8"/>
          <p:cNvSpPr/>
          <p:nvPr/>
        </p:nvSpPr>
        <p:spPr>
          <a:xfrm>
            <a:off x="2686059" y="615728"/>
            <a:ext cx="3770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en-US" sz="5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3633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200472" y="0"/>
            <a:ext cx="9777413" cy="1052513"/>
          </a:xfrm>
        </p:spPr>
        <p:txBody>
          <a:bodyPr/>
          <a:lstStyle/>
          <a:p>
            <a:pPr eaLnBrk="1" hangingPunct="1"/>
            <a:endParaRPr lang="en-GB" sz="4400" b="1" dirty="0" smtClean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4300" y="116632"/>
            <a:ext cx="3015486" cy="65138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5889104" y="1484784"/>
            <a:ext cx="40168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 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215958" y="116632"/>
            <a:ext cx="3141535" cy="646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172" y="116633"/>
            <a:ext cx="3262334" cy="650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0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200472" y="0"/>
            <a:ext cx="9777413" cy="1052513"/>
          </a:xfrm>
        </p:spPr>
        <p:txBody>
          <a:bodyPr/>
          <a:lstStyle/>
          <a:p>
            <a:pPr eaLnBrk="1" hangingPunct="1"/>
            <a:endParaRPr lang="en-GB" sz="4400" b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5889104" y="1484784"/>
            <a:ext cx="40168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  </a:t>
            </a:r>
          </a:p>
        </p:txBody>
      </p:sp>
      <p:pic>
        <p:nvPicPr>
          <p:cNvPr id="1028" name="Picture 4" descr="https://static.pexels.com/photos/19872/pexels-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32" y="275400"/>
            <a:ext cx="4596952" cy="300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tatic.pexels.com/photos/7539/pexels-photo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1" y="3555392"/>
            <a:ext cx="4541453" cy="304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tatic.pexels.com/photos/230793/pexels-photo-230793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4621"/>
          <a:stretch/>
        </p:blipFill>
        <p:spPr bwMode="auto">
          <a:xfrm>
            <a:off x="5048815" y="283888"/>
            <a:ext cx="4680520" cy="314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static.pexels.com/photos/19872/pexels-pho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815" y="3555392"/>
            <a:ext cx="4662277" cy="304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6496" y="462551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/>
              <a:t>1800-CHINA </a:t>
            </a:r>
            <a:endParaRPr lang="en-GB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281184" y="419590"/>
            <a:ext cx="3520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2"/>
                </a:solidFill>
              </a:rPr>
              <a:t>1860-UK </a:t>
            </a:r>
            <a:endParaRPr lang="en-GB" sz="4000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97016" y="3645025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/>
              <a:t>2016-CHINA</a:t>
            </a:r>
            <a:endParaRPr lang="en-GB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72008" y="3645024"/>
            <a:ext cx="22092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/>
              <a:t>1900-US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47271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1" dirty="0" smtClean="0"/>
              <a:t>2116 – Africa’s turn? </a:t>
            </a:r>
            <a:endParaRPr lang="en-GB" sz="4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658671-42F4-465A-B660-539EA211DD72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'View-Header and Footer-Fixed date'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'Select View-Header and Footer' and insert footer text for all slides</a:t>
            </a:r>
            <a:endParaRPr lang="en-GB"/>
          </a:p>
        </p:txBody>
      </p:sp>
      <p:pic>
        <p:nvPicPr>
          <p:cNvPr id="2050" name="Picture 2" descr="https://static.pexels.com/photos/29049/pexels-phot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36713"/>
            <a:ext cx="474022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tatic.pexels.com/photos/58625/pexels-photo-5862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85" y="3810506"/>
            <a:ext cx="4644939" cy="277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6" y="869951"/>
            <a:ext cx="4527481" cy="57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54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74855" y="0"/>
            <a:ext cx="9702333" cy="980728"/>
          </a:xfrm>
        </p:spPr>
        <p:txBody>
          <a:bodyPr/>
          <a:lstStyle/>
          <a:p>
            <a:pPr eaLnBrk="1" hangingPunct="1"/>
            <a:endParaRPr lang="en-GB" sz="4400" b="1" dirty="0" smtClean="0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072" y="260649"/>
            <a:ext cx="4483644" cy="64087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" y="3789040"/>
            <a:ext cx="5021064" cy="29942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7" y="260649"/>
            <a:ext cx="5021064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1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200473" y="0"/>
            <a:ext cx="9576716" cy="980728"/>
          </a:xfrm>
        </p:spPr>
        <p:txBody>
          <a:bodyPr/>
          <a:lstStyle/>
          <a:p>
            <a:pPr eaLnBrk="1" hangingPunct="1"/>
            <a:endParaRPr lang="en-GB" sz="4400" b="1" dirty="0" smtClean="0"/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3" y="188640"/>
            <a:ext cx="4464497" cy="65025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970" y="188640"/>
            <a:ext cx="4582467" cy="33123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31" y="3522850"/>
            <a:ext cx="4582467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2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200472" y="-243408"/>
            <a:ext cx="9541221" cy="1584176"/>
          </a:xfrm>
        </p:spPr>
        <p:txBody>
          <a:bodyPr/>
          <a:lstStyle/>
          <a:p>
            <a:pPr eaLnBrk="1" hangingPunct="1"/>
            <a:endParaRPr lang="en-GB" sz="44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260648"/>
            <a:ext cx="4464496" cy="6404398"/>
          </a:xfrm>
          <a:prstGeom prst="rect">
            <a:avLst/>
          </a:prstGeom>
        </p:spPr>
      </p:pic>
      <p:pic>
        <p:nvPicPr>
          <p:cNvPr id="6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992" y="260648"/>
            <a:ext cx="4686199" cy="639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14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4400" b="1" dirty="0" smtClean="0"/>
              <a:t>21st century industry  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8984" y="808375"/>
            <a:ext cx="4681220" cy="208823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416496" y="1188447"/>
            <a:ext cx="3960440" cy="175432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GB" sz="3600" b="1" dirty="0" smtClean="0"/>
              <a:t>DIGITAL TECHNOLOGY</a:t>
            </a:r>
          </a:p>
          <a:p>
            <a:endParaRPr lang="en-GB" sz="3600" b="1" dirty="0" smtClean="0">
              <a:solidFill>
                <a:srgbClr val="CA6983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0584" y="2938356"/>
            <a:ext cx="4682482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3446" y="4924321"/>
            <a:ext cx="4659620" cy="19084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416496" y="3359078"/>
            <a:ext cx="397288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4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3200" b="1" dirty="0" smtClean="0"/>
              <a:t>CONNECTIONS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3200" b="1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3200" b="1" dirty="0" smtClean="0"/>
              <a:t>CREATIVITY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GB" sz="3200" b="1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GB" sz="3200" b="1" dirty="0" smtClean="0"/>
              <a:t>CUSTOMISATION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48973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T-Powerpoint-Template-Apr11-1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FT Corporate Template (white)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54000" tIns="54000" rIns="54000" bIns="540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54000" tIns="54000" rIns="54000" bIns="540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FT Corporate Template (white) 1">
        <a:dk1>
          <a:srgbClr val="000000"/>
        </a:dk1>
        <a:lt1>
          <a:srgbClr val="FFFFFF"/>
        </a:lt1>
        <a:dk2>
          <a:srgbClr val="41535C"/>
        </a:dk2>
        <a:lt2>
          <a:srgbClr val="B3BABE"/>
        </a:lt2>
        <a:accent1>
          <a:srgbClr val="FCD5B8"/>
        </a:accent1>
        <a:accent2>
          <a:srgbClr val="003C72"/>
        </a:accent2>
        <a:accent3>
          <a:srgbClr val="FFFFFF"/>
        </a:accent3>
        <a:accent4>
          <a:srgbClr val="000000"/>
        </a:accent4>
        <a:accent5>
          <a:srgbClr val="FDE7D8"/>
        </a:accent5>
        <a:accent6>
          <a:srgbClr val="003567"/>
        </a:accent6>
        <a:hlink>
          <a:srgbClr val="668AAA"/>
        </a:hlink>
        <a:folHlink>
          <a:srgbClr val="A6053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28362</TotalTime>
  <Words>124</Words>
  <Application>Microsoft Office PowerPoint</Application>
  <PresentationFormat>A4 Paper (210x297 mm)</PresentationFormat>
  <Paragraphs>50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ＭＳ Ｐゴシック</vt:lpstr>
      <vt:lpstr>Arial</vt:lpstr>
      <vt:lpstr>Wingdings</vt:lpstr>
      <vt:lpstr>FT-Powerpoint-Template-Apr11-1</vt:lpstr>
      <vt:lpstr>  Global manufacturing:  the next 100 years  Manufacturing 2075 conference  Cranfield University, December 7 2016   </vt:lpstr>
      <vt:lpstr>2116: more intelligence, more products, fewer people  </vt:lpstr>
      <vt:lpstr>PowerPoint Presentation</vt:lpstr>
      <vt:lpstr>PowerPoint Presentation</vt:lpstr>
      <vt:lpstr>2116 – Africa’s turn? </vt:lpstr>
      <vt:lpstr>PowerPoint Presentation</vt:lpstr>
      <vt:lpstr>PowerPoint Presentation</vt:lpstr>
      <vt:lpstr>PowerPoint Presentation</vt:lpstr>
      <vt:lpstr>21st century industry  </vt:lpstr>
      <vt:lpstr>What next century will look like </vt:lpstr>
      <vt:lpstr>PowerPoint Presentation</vt:lpstr>
      <vt:lpstr>Dawn of the biochip </vt:lpstr>
      <vt:lpstr>Engineering life with synthetic biology </vt:lpstr>
      <vt:lpstr>PowerPoint Presentation</vt:lpstr>
      <vt:lpstr>LAL (Limulus amebocyte lysate) ke to human health – Sothic Bioscience in Ireland</vt:lpstr>
      <vt:lpstr>PowerPoint Presentation</vt:lpstr>
      <vt:lpstr>Large-scale sensing in the air </vt:lpstr>
      <vt:lpstr>PowerPoint Presentation</vt:lpstr>
      <vt:lpstr>PowerPoint Presentation</vt:lpstr>
      <vt:lpstr>PowerPoint Presentation</vt:lpstr>
      <vt:lpstr>   </vt:lpstr>
      <vt:lpstr>PowerPoint Presentation</vt:lpstr>
      <vt:lpstr>PowerPoint Presentation</vt:lpstr>
      <vt:lpstr>PowerPoint Presentation</vt:lpstr>
      <vt:lpstr>PowerPoint Presentation</vt:lpstr>
    </vt:vector>
  </TitlesOfParts>
  <Company>CTS Creative Template Solutions Ltd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here – two lines max</dc:title>
  <dc:creator>sarah.masterton-brow</dc:creator>
  <cp:lastModifiedBy>Haynes, Gemma</cp:lastModifiedBy>
  <cp:revision>1116</cp:revision>
  <dcterms:created xsi:type="dcterms:W3CDTF">2011-09-07T14:08:01Z</dcterms:created>
  <dcterms:modified xsi:type="dcterms:W3CDTF">2016-12-06T09:09:31Z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lpwstr>1.1</vt:lpwstr>
  </property>
  <property fmtid="{D5CDD505-2E9C-101B-9397-08002B2CF9AE}" pid="3" name="Date">
    <vt:lpwstr>7 April 2011</vt:lpwstr>
  </property>
</Properties>
</file>