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45" r:id="rId5"/>
    <p:sldMasterId id="2147483752" r:id="rId6"/>
  </p:sldMasterIdLst>
  <p:notesMasterIdLst>
    <p:notesMasterId r:id="rId19"/>
  </p:notesMasterIdLst>
  <p:handoutMasterIdLst>
    <p:handoutMasterId r:id="rId20"/>
  </p:handoutMasterIdLst>
  <p:sldIdLst>
    <p:sldId id="256" r:id="rId7"/>
    <p:sldId id="258" r:id="rId8"/>
    <p:sldId id="259" r:id="rId9"/>
    <p:sldId id="260" r:id="rId10"/>
    <p:sldId id="263" r:id="rId11"/>
    <p:sldId id="271" r:id="rId12"/>
    <p:sldId id="265" r:id="rId13"/>
    <p:sldId id="266" r:id="rId14"/>
    <p:sldId id="264" r:id="rId15"/>
    <p:sldId id="267" r:id="rId16"/>
    <p:sldId id="268" r:id="rId17"/>
    <p:sldId id="269"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7529" userDrawn="1">
          <p15:clr>
            <a:srgbClr val="A4A3A4"/>
          </p15:clr>
        </p15:guide>
        <p15:guide id="3" orient="horz" pos="391" userDrawn="1">
          <p15:clr>
            <a:srgbClr val="A4A3A4"/>
          </p15:clr>
        </p15:guide>
        <p15:guide id="4" orient="horz" pos="73" userDrawn="1">
          <p15:clr>
            <a:srgbClr val="A4A3A4"/>
          </p15:clr>
        </p15:guide>
        <p15:guide id="5" pos="57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4"/>
    <a:srgbClr val="E4003A"/>
    <a:srgbClr val="0C406D"/>
    <a:srgbClr val="2F444E"/>
    <a:srgbClr val="354248"/>
    <a:srgbClr val="091932"/>
    <a:srgbClr val="344248"/>
    <a:srgbClr val="384A50"/>
    <a:srgbClr val="633E88"/>
    <a:srgbClr val="273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7" autoAdjust="0"/>
    <p:restoredTop sz="95659"/>
  </p:normalViewPr>
  <p:slideViewPr>
    <p:cSldViewPr>
      <p:cViewPr>
        <p:scale>
          <a:sx n="98" d="100"/>
          <a:sy n="98" d="100"/>
        </p:scale>
        <p:origin x="1144" y="368"/>
      </p:cViewPr>
      <p:guideLst>
        <p:guide orient="horz" pos="1117"/>
        <p:guide pos="7529"/>
        <p:guide orient="horz" pos="391"/>
        <p:guide orient="horz" pos="73"/>
        <p:guide pos="5776"/>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100" d="100"/>
        <a:sy n="100" d="100"/>
      </p:scale>
      <p:origin x="0" y="0"/>
    </p:cViewPr>
  </p:sorterViewPr>
  <p:notesViewPr>
    <p:cSldViewPr>
      <p:cViewPr varScale="1">
        <p:scale>
          <a:sx n="129" d="100"/>
          <a:sy n="129" d="100"/>
        </p:scale>
        <p:origin x="3976" y="21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Elo/Desktop/Graphiques%208%20mar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Users/Elo/Desktop/Graphiques%208%20mars.xlsx" TargetMode="Externa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Elo/Desktop/Graphiques%208%20mar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Elo/Desktop/Graphiques%208%20mar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Elo/Downloads/302016011p1g0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9527606445007"/>
          <c:y val="0.172151806505455"/>
          <c:w val="0.628043366820816"/>
          <c:h val="0.69765011710053"/>
        </c:manualLayout>
      </c:layout>
      <c:barChart>
        <c:barDir val="col"/>
        <c:grouping val="clustered"/>
        <c:varyColors val="0"/>
        <c:ser>
          <c:idx val="0"/>
          <c:order val="0"/>
          <c:tx>
            <c:strRef>
              <c:f>GDP!$A$2</c:f>
              <c:strCache>
                <c:ptCount val="1"/>
                <c:pt idx="0">
                  <c:v>France's GDP ($US Bn)</c:v>
                </c:pt>
              </c:strCache>
            </c:strRef>
          </c:tx>
          <c:spPr>
            <a:solidFill>
              <a:schemeClr val="accent5">
                <a:lumMod val="50000"/>
              </a:schemeClr>
            </a:solidFill>
            <a:ln>
              <a:noFill/>
            </a:ln>
            <a:effectLst/>
          </c:spPr>
          <c:invertIfNegative val="0"/>
          <c:cat>
            <c:numRef>
              <c:f>GDP!$B$1:$J$1</c:f>
              <c:numCache>
                <c:formatCode>General</c:formatCode>
                <c:ptCount val="9"/>
                <c:pt idx="0">
                  <c:v>2000.0</c:v>
                </c:pt>
                <c:pt idx="1">
                  <c:v>2004.0</c:v>
                </c:pt>
                <c:pt idx="2">
                  <c:v>2008.0</c:v>
                </c:pt>
                <c:pt idx="3">
                  <c:v>2010.0</c:v>
                </c:pt>
                <c:pt idx="4">
                  <c:v>2011.0</c:v>
                </c:pt>
                <c:pt idx="5">
                  <c:v>2012.0</c:v>
                </c:pt>
                <c:pt idx="6">
                  <c:v>2013.0</c:v>
                </c:pt>
                <c:pt idx="7">
                  <c:v>2014.0</c:v>
                </c:pt>
                <c:pt idx="8">
                  <c:v>2015.0</c:v>
                </c:pt>
              </c:numCache>
            </c:numRef>
          </c:cat>
          <c:val>
            <c:numRef>
              <c:f>GDP!$B$2:$J$2</c:f>
              <c:numCache>
                <c:formatCode>General</c:formatCode>
                <c:ptCount val="9"/>
                <c:pt idx="0">
                  <c:v>1368.43836373687</c:v>
                </c:pt>
                <c:pt idx="1">
                  <c:v>2124.11224236404</c:v>
                </c:pt>
                <c:pt idx="2">
                  <c:v>2923.46565109126</c:v>
                </c:pt>
                <c:pt idx="3">
                  <c:v>2646.99470198675</c:v>
                </c:pt>
                <c:pt idx="4">
                  <c:v>2862.50208507089</c:v>
                </c:pt>
                <c:pt idx="5">
                  <c:v>2681.41610853739</c:v>
                </c:pt>
                <c:pt idx="6">
                  <c:v>2808.51120318539</c:v>
                </c:pt>
                <c:pt idx="7">
                  <c:v>2839.16244323514</c:v>
                </c:pt>
                <c:pt idx="8">
                  <c:v>2418.83553288233</c:v>
                </c:pt>
              </c:numCache>
            </c:numRef>
          </c:val>
        </c:ser>
        <c:dLbls>
          <c:showLegendKey val="0"/>
          <c:showVal val="0"/>
          <c:showCatName val="0"/>
          <c:showSerName val="0"/>
          <c:showPercent val="0"/>
          <c:showBubbleSize val="0"/>
        </c:dLbls>
        <c:gapWidth val="219"/>
        <c:overlap val="-27"/>
        <c:axId val="1866171040"/>
        <c:axId val="1866173360"/>
      </c:barChart>
      <c:lineChart>
        <c:grouping val="standard"/>
        <c:varyColors val="0"/>
        <c:ser>
          <c:idx val="1"/>
          <c:order val="1"/>
          <c:tx>
            <c:strRef>
              <c:f>GDP!$A$3</c:f>
              <c:strCache>
                <c:ptCount val="1"/>
                <c:pt idx="0">
                  <c:v>Contribution of Manufacturing to French GDP</c:v>
                </c:pt>
              </c:strCache>
            </c:strRef>
          </c:tx>
          <c:spPr>
            <a:ln w="28575" cap="rnd">
              <a:solidFill>
                <a:schemeClr val="accent1"/>
              </a:solidFill>
              <a:round/>
            </a:ln>
            <a:effectLst/>
          </c:spPr>
          <c:marker>
            <c:symbol val="none"/>
          </c:marker>
          <c:cat>
            <c:numRef>
              <c:f>GDP!$B$1:$J$1</c:f>
              <c:numCache>
                <c:formatCode>General</c:formatCode>
                <c:ptCount val="9"/>
                <c:pt idx="0">
                  <c:v>2000.0</c:v>
                </c:pt>
                <c:pt idx="1">
                  <c:v>2004.0</c:v>
                </c:pt>
                <c:pt idx="2">
                  <c:v>2008.0</c:v>
                </c:pt>
                <c:pt idx="3">
                  <c:v>2010.0</c:v>
                </c:pt>
                <c:pt idx="4">
                  <c:v>2011.0</c:v>
                </c:pt>
                <c:pt idx="5">
                  <c:v>2012.0</c:v>
                </c:pt>
                <c:pt idx="6">
                  <c:v>2013.0</c:v>
                </c:pt>
                <c:pt idx="7">
                  <c:v>2014.0</c:v>
                </c:pt>
                <c:pt idx="8">
                  <c:v>2015.0</c:v>
                </c:pt>
              </c:numCache>
            </c:numRef>
          </c:cat>
          <c:val>
            <c:numRef>
              <c:f>GDP!$B$3:$J$3</c:f>
              <c:numCache>
                <c:formatCode>0.0%</c:formatCode>
                <c:ptCount val="9"/>
                <c:pt idx="0">
                  <c:v>0.141</c:v>
                </c:pt>
                <c:pt idx="1">
                  <c:v>0.124</c:v>
                </c:pt>
                <c:pt idx="2">
                  <c:v>0.109</c:v>
                </c:pt>
                <c:pt idx="3">
                  <c:v>0.101</c:v>
                </c:pt>
                <c:pt idx="4">
                  <c:v>0.102</c:v>
                </c:pt>
                <c:pt idx="5">
                  <c:v>0.102</c:v>
                </c:pt>
                <c:pt idx="6">
                  <c:v>0.102</c:v>
                </c:pt>
                <c:pt idx="7">
                  <c:v>0.1</c:v>
                </c:pt>
                <c:pt idx="8">
                  <c:v>0.1</c:v>
                </c:pt>
              </c:numCache>
            </c:numRef>
          </c:val>
          <c:smooth val="0"/>
        </c:ser>
        <c:dLbls>
          <c:showLegendKey val="0"/>
          <c:showVal val="0"/>
          <c:showCatName val="0"/>
          <c:showSerName val="0"/>
          <c:showPercent val="0"/>
          <c:showBubbleSize val="0"/>
        </c:dLbls>
        <c:marker val="1"/>
        <c:smooth val="0"/>
        <c:axId val="1866178512"/>
        <c:axId val="1866176192"/>
      </c:lineChart>
      <c:catAx>
        <c:axId val="186617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866173360"/>
        <c:crosses val="autoZero"/>
        <c:auto val="1"/>
        <c:lblAlgn val="ctr"/>
        <c:lblOffset val="100"/>
        <c:noMultiLvlLbl val="0"/>
      </c:catAx>
      <c:valAx>
        <c:axId val="186617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866171040"/>
        <c:crosses val="autoZero"/>
        <c:crossBetween val="between"/>
      </c:valAx>
      <c:valAx>
        <c:axId val="1866176192"/>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866178512"/>
        <c:crosses val="max"/>
        <c:crossBetween val="between"/>
      </c:valAx>
      <c:catAx>
        <c:axId val="1866178512"/>
        <c:scaling>
          <c:orientation val="minMax"/>
        </c:scaling>
        <c:delete val="1"/>
        <c:axPos val="b"/>
        <c:numFmt formatCode="General" sourceLinked="1"/>
        <c:majorTickMark val="none"/>
        <c:minorTickMark val="none"/>
        <c:tickLblPos val="nextTo"/>
        <c:crossAx val="1866176192"/>
        <c:crosses val="autoZero"/>
        <c:auto val="1"/>
        <c:lblAlgn val="ctr"/>
        <c:lblOffset val="100"/>
        <c:noMultiLvlLbl val="0"/>
      </c:catAx>
      <c:spPr>
        <a:noFill/>
        <a:ln>
          <a:noFill/>
        </a:ln>
        <a:effectLst/>
      </c:spPr>
    </c:plotArea>
    <c:legend>
      <c:legendPos val="t"/>
      <c:layout>
        <c:manualLayout>
          <c:xMode val="edge"/>
          <c:yMode val="edge"/>
          <c:x val="0.0"/>
          <c:y val="0.0345669541593195"/>
          <c:w val="1.0"/>
          <c:h val="0.062442868215528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1">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2151718157788"/>
          <c:y val="0.0641554987745737"/>
          <c:w val="0.464032111439001"/>
          <c:h val="0.865066485894561"/>
        </c:manualLayout>
      </c:layout>
      <c:pieChart>
        <c:varyColors val="1"/>
        <c:ser>
          <c:idx val="0"/>
          <c:order val="0"/>
          <c:tx>
            <c:strRef>
              <c:f>Sectors!$B$1</c:f>
              <c:strCache>
                <c:ptCount val="1"/>
                <c:pt idx="0">
                  <c:v>France </c:v>
                </c:pt>
              </c:strCache>
            </c:strRef>
          </c:tx>
          <c:dPt>
            <c:idx val="0"/>
            <c:bubble3D val="0"/>
            <c:spPr>
              <a:solidFill>
                <a:schemeClr val="accent1"/>
              </a:solidFill>
              <a:ln w="0">
                <a:solidFill>
                  <a:schemeClr val="lt1"/>
                </a:solidFill>
              </a:ln>
              <a:effectLst/>
            </c:spPr>
          </c:dPt>
          <c:dPt>
            <c:idx val="1"/>
            <c:bubble3D val="0"/>
            <c:spPr>
              <a:solidFill>
                <a:schemeClr val="accent2"/>
              </a:solidFill>
              <a:ln w="0">
                <a:solidFill>
                  <a:schemeClr val="lt1"/>
                </a:solidFill>
              </a:ln>
              <a:effectLst/>
            </c:spPr>
          </c:dPt>
          <c:dPt>
            <c:idx val="2"/>
            <c:bubble3D val="0"/>
            <c:spPr>
              <a:solidFill>
                <a:schemeClr val="accent3"/>
              </a:solidFill>
              <a:ln w="0" cap="flat">
                <a:solidFill>
                  <a:schemeClr val="lt1"/>
                </a:solidFill>
              </a:ln>
              <a:effectLst/>
            </c:spPr>
          </c:dPt>
          <c:dPt>
            <c:idx val="3"/>
            <c:bubble3D val="0"/>
            <c:spPr>
              <a:solidFill>
                <a:schemeClr val="accent4"/>
              </a:solidFill>
              <a:ln w="0">
                <a:solidFill>
                  <a:schemeClr val="lt1"/>
                </a:solidFill>
              </a:ln>
              <a:effectLst/>
            </c:spPr>
          </c:dPt>
          <c:dPt>
            <c:idx val="4"/>
            <c:bubble3D val="0"/>
            <c:spPr>
              <a:solidFill>
                <a:schemeClr val="accent5"/>
              </a:solidFill>
              <a:ln w="0">
                <a:solidFill>
                  <a:schemeClr val="lt1"/>
                </a:solidFill>
              </a:ln>
              <a:effectLst/>
            </c:spPr>
          </c:dPt>
          <c:dPt>
            <c:idx val="5"/>
            <c:bubble3D val="0"/>
            <c:spPr>
              <a:solidFill>
                <a:schemeClr val="accent6"/>
              </a:solidFill>
              <a:ln w="0">
                <a:solidFill>
                  <a:schemeClr val="lt1"/>
                </a:solidFill>
              </a:ln>
              <a:effectLst/>
            </c:spPr>
          </c:dPt>
          <c:dPt>
            <c:idx val="6"/>
            <c:bubble3D val="0"/>
            <c:spPr>
              <a:solidFill>
                <a:schemeClr val="accent1">
                  <a:lumMod val="60000"/>
                </a:schemeClr>
              </a:solidFill>
              <a:ln w="0">
                <a:solidFill>
                  <a:schemeClr val="lt1"/>
                </a:solidFill>
              </a:ln>
              <a:effectLst/>
            </c:spPr>
          </c:dPt>
          <c:dPt>
            <c:idx val="7"/>
            <c:bubble3D val="0"/>
            <c:spPr>
              <a:solidFill>
                <a:schemeClr val="accent2">
                  <a:lumMod val="60000"/>
                </a:schemeClr>
              </a:solidFill>
              <a:ln w="0">
                <a:solidFill>
                  <a:schemeClr val="lt1"/>
                </a:solidFill>
              </a:ln>
              <a:effectLst/>
            </c:spPr>
          </c:dPt>
          <c:dLbls>
            <c:dLbl>
              <c:idx val="0"/>
              <c:layout/>
              <c:tx>
                <c:rich>
                  <a:bodyPr/>
                  <a:lstStyle/>
                  <a:p>
                    <a:r>
                      <a:rPr lang="hr-HR"/>
                      <a:t>22.7</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nb-NO"/>
                      <a:t>20.4</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hr-HR"/>
                      <a:t>14.1</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hr-HR"/>
                      <a:t>13.8</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nb-NO"/>
                      <a:t>11.6</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nb-NO"/>
                      <a:t>10.2</a:t>
                    </a: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r>
                      <a:rPr lang="nb-NO" sz="1300">
                        <a:solidFill>
                          <a:schemeClr val="bg1"/>
                        </a:solidFill>
                      </a:rPr>
                      <a:t>5.1</a:t>
                    </a:r>
                  </a:p>
                </c:rich>
              </c:tx>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hr-HR"/>
                      <a:t>2.1</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Sectors!$A$2:$A$9</c:f>
              <c:strCache>
                <c:ptCount val="8"/>
                <c:pt idx="0">
                  <c:v>Chemistry, Pharma, Plastic, Minerals, Rubber</c:v>
                </c:pt>
                <c:pt idx="1">
                  <c:v>Food-processing industry </c:v>
                </c:pt>
                <c:pt idx="2">
                  <c:v>Repairs, Fittings, Various manufactured products</c:v>
                </c:pt>
                <c:pt idx="3">
                  <c:v>Electronics, Machines, Equipment</c:v>
                </c:pt>
                <c:pt idx="4">
                  <c:v>Metallurgy, Metallic Products</c:v>
                </c:pt>
                <c:pt idx="5">
                  <c:v>Materials of Transport</c:v>
                </c:pt>
                <c:pt idx="6">
                  <c:v>Wood, Paper, Printing </c:v>
                </c:pt>
                <c:pt idx="7">
                  <c:v>Textile, Clothing, Leather, Shoes</c:v>
                </c:pt>
              </c:strCache>
            </c:strRef>
          </c:cat>
          <c:val>
            <c:numRef>
              <c:f>Sectors!$B$2:$B$9</c:f>
              <c:numCache>
                <c:formatCode>General</c:formatCode>
                <c:ptCount val="8"/>
                <c:pt idx="0">
                  <c:v>22.7</c:v>
                </c:pt>
                <c:pt idx="1">
                  <c:v>20.4</c:v>
                </c:pt>
                <c:pt idx="2">
                  <c:v>14.1</c:v>
                </c:pt>
                <c:pt idx="3">
                  <c:v>13.8</c:v>
                </c:pt>
                <c:pt idx="4">
                  <c:v>11.6</c:v>
                </c:pt>
                <c:pt idx="5">
                  <c:v>10.2</c:v>
                </c:pt>
                <c:pt idx="6">
                  <c:v>5.1</c:v>
                </c:pt>
                <c:pt idx="7">
                  <c:v>2.1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tr"/>
      <c:layout>
        <c:manualLayout>
          <c:xMode val="edge"/>
          <c:yMode val="edge"/>
          <c:x val="0.530573698269954"/>
          <c:y val="0.0529801324503311"/>
          <c:w val="0.469426301730046"/>
          <c:h val="0.912036554205559"/>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'Size companies'!$A$19</c:f>
              <c:strCache>
                <c:ptCount val="1"/>
                <c:pt idx="0">
                  <c:v>Micro-sized companies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'Size companies'!$B$18:$E$18</c:f>
              <c:strCache>
                <c:ptCount val="4"/>
                <c:pt idx="0">
                  <c:v>Exports</c:v>
                </c:pt>
                <c:pt idx="1">
                  <c:v>Turnover</c:v>
                </c:pt>
                <c:pt idx="2">
                  <c:v>Employees</c:v>
                </c:pt>
                <c:pt idx="3">
                  <c:v>Companies</c:v>
                </c:pt>
              </c:strCache>
            </c:strRef>
          </c:cat>
          <c:val>
            <c:numRef>
              <c:f>'Size companies'!$B$19:$E$19</c:f>
              <c:numCache>
                <c:formatCode>0%</c:formatCode>
                <c:ptCount val="4"/>
                <c:pt idx="0">
                  <c:v>0.0164481637908025</c:v>
                </c:pt>
                <c:pt idx="1">
                  <c:v>0.063078615787608</c:v>
                </c:pt>
                <c:pt idx="2">
                  <c:v>0.1</c:v>
                </c:pt>
                <c:pt idx="3">
                  <c:v>0.87</c:v>
                </c:pt>
              </c:numCache>
            </c:numRef>
          </c:val>
        </c:ser>
        <c:ser>
          <c:idx val="1"/>
          <c:order val="1"/>
          <c:tx>
            <c:strRef>
              <c:f>'Size companies'!$A$20</c:f>
              <c:strCache>
                <c:ptCount val="1"/>
                <c:pt idx="0">
                  <c:v>Small and Medium-sized companies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'Size companies'!$B$18:$E$18</c:f>
              <c:strCache>
                <c:ptCount val="4"/>
                <c:pt idx="0">
                  <c:v>Exports</c:v>
                </c:pt>
                <c:pt idx="1">
                  <c:v>Turnover</c:v>
                </c:pt>
                <c:pt idx="2">
                  <c:v>Employees</c:v>
                </c:pt>
                <c:pt idx="3">
                  <c:v>Companies</c:v>
                </c:pt>
              </c:strCache>
            </c:strRef>
          </c:cat>
          <c:val>
            <c:numRef>
              <c:f>'Size companies'!$B$20:$E$20</c:f>
              <c:numCache>
                <c:formatCode>0%</c:formatCode>
                <c:ptCount val="4"/>
                <c:pt idx="0">
                  <c:v>0.21</c:v>
                </c:pt>
                <c:pt idx="1">
                  <c:v>0.310425787561976</c:v>
                </c:pt>
                <c:pt idx="2">
                  <c:v>0.407457208530882</c:v>
                </c:pt>
                <c:pt idx="3">
                  <c:v>0.118506797338914</c:v>
                </c:pt>
              </c:numCache>
            </c:numRef>
          </c:val>
        </c:ser>
        <c:ser>
          <c:idx val="2"/>
          <c:order val="2"/>
          <c:tx>
            <c:strRef>
              <c:f>'Size companies'!$A$21</c:f>
              <c:strCache>
                <c:ptCount val="1"/>
                <c:pt idx="0">
                  <c:v>Intermediate and Big-sized companies</c:v>
                </c:pt>
              </c:strCache>
            </c:strRef>
          </c:tx>
          <c:spPr>
            <a:solidFill>
              <a:schemeClr val="accent5"/>
            </a:solidFill>
            <a:ln>
              <a:noFill/>
            </a:ln>
            <a:effectLst/>
          </c:spPr>
          <c:invertIfNegative val="0"/>
          <c:dLbls>
            <c:dLbl>
              <c:idx val="3"/>
              <c:layout>
                <c:manualLayout>
                  <c:x val="0.0305555555555553"/>
                  <c:y val="-0.0046296296296296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'Size companies'!$B$18:$E$18</c:f>
              <c:strCache>
                <c:ptCount val="4"/>
                <c:pt idx="0">
                  <c:v>Exports</c:v>
                </c:pt>
                <c:pt idx="1">
                  <c:v>Turnover</c:v>
                </c:pt>
                <c:pt idx="2">
                  <c:v>Employees</c:v>
                </c:pt>
                <c:pt idx="3">
                  <c:v>Companies</c:v>
                </c:pt>
              </c:strCache>
            </c:strRef>
          </c:cat>
          <c:val>
            <c:numRef>
              <c:f>'Size companies'!$B$21:$E$21</c:f>
              <c:numCache>
                <c:formatCode>0%</c:formatCode>
                <c:ptCount val="4"/>
                <c:pt idx="0">
                  <c:v>0.768419399915216</c:v>
                </c:pt>
                <c:pt idx="1">
                  <c:v>0.626495596650416</c:v>
                </c:pt>
                <c:pt idx="2">
                  <c:v>0.48659111017358</c:v>
                </c:pt>
                <c:pt idx="3">
                  <c:v>0.00577220832695285</c:v>
                </c:pt>
              </c:numCache>
            </c:numRef>
          </c:val>
        </c:ser>
        <c:dLbls>
          <c:showLegendKey val="0"/>
          <c:showVal val="0"/>
          <c:showCatName val="0"/>
          <c:showSerName val="0"/>
          <c:showPercent val="0"/>
          <c:showBubbleSize val="0"/>
        </c:dLbls>
        <c:gapWidth val="150"/>
        <c:overlap val="100"/>
        <c:axId val="1864410128"/>
        <c:axId val="1864412960"/>
      </c:barChart>
      <c:catAx>
        <c:axId val="186441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fr-FR"/>
          </a:p>
        </c:txPr>
        <c:crossAx val="1864412960"/>
        <c:crosses val="autoZero"/>
        <c:auto val="1"/>
        <c:lblAlgn val="ctr"/>
        <c:lblOffset val="100"/>
        <c:noMultiLvlLbl val="0"/>
      </c:catAx>
      <c:valAx>
        <c:axId val="1864412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fr-FR"/>
          </a:p>
        </c:txPr>
        <c:crossAx val="1864410128"/>
        <c:crosses val="autoZero"/>
        <c:crossBetween val="between"/>
      </c:valAx>
      <c:spPr>
        <a:noFill/>
        <a:ln>
          <a:noFill/>
        </a:ln>
        <a:effectLst/>
      </c:spPr>
    </c:plotArea>
    <c:legend>
      <c:legendPos val="t"/>
      <c:layout>
        <c:manualLayout>
          <c:xMode val="edge"/>
          <c:yMode val="edge"/>
          <c:x val="0.0"/>
          <c:y val="0.0227725182325836"/>
          <c:w val="1.0"/>
          <c:h val="0.13431392633628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500" b="1">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 VS UE'!$A$2</c:f>
              <c:strCache>
                <c:ptCount val="1"/>
                <c:pt idx="0">
                  <c:v>National contribution to EU Manufacturing</c:v>
                </c:pt>
              </c:strCache>
            </c:strRef>
          </c:tx>
          <c:spPr>
            <a:solidFill>
              <a:schemeClr val="accent5">
                <a:lumMod val="50000"/>
              </a:schemeClr>
            </a:solidFill>
            <a:ln>
              <a:solidFill>
                <a:srgbClr val="002060"/>
              </a:solidFill>
            </a:ln>
            <a:effectLst/>
          </c:spPr>
          <c:invertIfNegative val="0"/>
          <c:dLbls>
            <c:dLbl>
              <c:idx val="0"/>
              <c:layout>
                <c:manualLayout>
                  <c:x val="-2.09282209446904E-17"/>
                  <c:y val="0.01728395061728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
                  <c:y val="0.01481481481481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7128837787619E-17"/>
                  <c:y val="0.0320987654320988"/>
                </c:manualLayout>
              </c:layout>
              <c:showLegendKey val="0"/>
              <c:showVal val="1"/>
              <c:showCatName val="0"/>
              <c:showSerName val="0"/>
              <c:showPercent val="0"/>
              <c:showBubbleSize val="0"/>
              <c:extLst>
                <c:ext xmlns:c15="http://schemas.microsoft.com/office/drawing/2012/chart" uri="{CE6537A1-D6FC-4f65-9D91-7224C49458BB}">
                  <c15:layout>
                    <c:manualLayout>
                      <c:w val="0.0457477618379894"/>
                      <c:h val="0.104185282395256"/>
                    </c:manualLayout>
                  </c15:layout>
                </c:ext>
              </c:extLst>
            </c:dLbl>
            <c:dLbl>
              <c:idx val="3"/>
              <c:layout>
                <c:manualLayout>
                  <c:x val="-0.000389140263876404"/>
                  <c:y val="0.0098766404199475"/>
                </c:manualLayout>
              </c:layout>
              <c:showLegendKey val="0"/>
              <c:showVal val="1"/>
              <c:showCatName val="0"/>
              <c:showSerName val="0"/>
              <c:showPercent val="0"/>
              <c:showBubbleSize val="0"/>
              <c:extLst>
                <c:ext xmlns:c15="http://schemas.microsoft.com/office/drawing/2012/chart" uri="{CE6537A1-D6FC-4f65-9D91-7224C49458BB}">
                  <c15:layout>
                    <c:manualLayout>
                      <c:w val="0.0320083963734669"/>
                      <c:h val="0.0654692330125401"/>
                    </c:manualLayout>
                  </c15:layout>
                </c:ext>
              </c:extLst>
            </c:dLbl>
            <c:dLbl>
              <c:idx val="4"/>
              <c:layout>
                <c:manualLayout>
                  <c:x val="0.0"/>
                  <c:y val="0.012345679012345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 VS UE'!$B$1:$F$1</c:f>
              <c:strCache>
                <c:ptCount val="5"/>
                <c:pt idx="0">
                  <c:v>Germany </c:v>
                </c:pt>
                <c:pt idx="1">
                  <c:v>Italy</c:v>
                </c:pt>
                <c:pt idx="2">
                  <c:v>France</c:v>
                </c:pt>
                <c:pt idx="3">
                  <c:v>Spain </c:v>
                </c:pt>
                <c:pt idx="4">
                  <c:v>UK</c:v>
                </c:pt>
              </c:strCache>
            </c:strRef>
          </c:cat>
          <c:val>
            <c:numRef>
              <c:f>'France VS UE'!$B$2:$F$2</c:f>
              <c:numCache>
                <c:formatCode>0%</c:formatCode>
                <c:ptCount val="5"/>
                <c:pt idx="0">
                  <c:v>0.302</c:v>
                </c:pt>
                <c:pt idx="1">
                  <c:v>0.114</c:v>
                </c:pt>
                <c:pt idx="2">
                  <c:v>0.108</c:v>
                </c:pt>
                <c:pt idx="3">
                  <c:v>0.064</c:v>
                </c:pt>
                <c:pt idx="4">
                  <c:v>0.11</c:v>
                </c:pt>
              </c:numCache>
            </c:numRef>
          </c:val>
        </c:ser>
        <c:ser>
          <c:idx val="1"/>
          <c:order val="1"/>
          <c:tx>
            <c:strRef>
              <c:f>'France VS UE'!$A$3</c:f>
              <c:strCache>
                <c:ptCount val="1"/>
                <c:pt idx="0">
                  <c:v>Manufacturing contribution to national GDP</c:v>
                </c:pt>
              </c:strCache>
            </c:strRef>
          </c:tx>
          <c:spPr>
            <a:solidFill>
              <a:schemeClr val="accent1"/>
            </a:solidFill>
            <a:ln>
              <a:solidFill>
                <a:schemeClr val="accent1"/>
              </a:solidFill>
            </a:ln>
            <a:effectLst/>
          </c:spPr>
          <c:invertIfNegative val="0"/>
          <c:dLbls>
            <c:dLbl>
              <c:idx val="0"/>
              <c:layout>
                <c:manualLayout>
                  <c:x val="-2.09282209446904E-17"/>
                  <c:y val="0.01481481481481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456621004566206"/>
                  <c:y val="0.01481481481481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7128837787619E-17"/>
                  <c:y val="0.01481481481481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06886271895731"/>
                  <c:y val="0.0246912608146204"/>
                </c:manualLayout>
              </c:layout>
              <c:showLegendKey val="0"/>
              <c:showVal val="1"/>
              <c:showCatName val="0"/>
              <c:showSerName val="0"/>
              <c:showPercent val="0"/>
              <c:showBubbleSize val="0"/>
              <c:extLst>
                <c:ext xmlns:c15="http://schemas.microsoft.com/office/drawing/2012/chart" uri="{CE6537A1-D6FC-4f65-9D91-7224C49458BB}">
                  <c15:layout>
                    <c:manualLayout>
                      <c:w val="0.0381735159817351"/>
                      <c:h val="0.0696173811606882"/>
                    </c:manualLayout>
                  </c15:layout>
                </c:ext>
              </c:extLst>
            </c:dLbl>
            <c:dLbl>
              <c:idx val="4"/>
              <c:layout>
                <c:manualLayout>
                  <c:x val="-1.67425767557523E-16"/>
                  <c:y val="0.012345679012345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 VS UE'!$B$1:$F$1</c:f>
              <c:strCache>
                <c:ptCount val="5"/>
                <c:pt idx="0">
                  <c:v>Germany </c:v>
                </c:pt>
                <c:pt idx="1">
                  <c:v>Italy</c:v>
                </c:pt>
                <c:pt idx="2">
                  <c:v>France</c:v>
                </c:pt>
                <c:pt idx="3">
                  <c:v>Spain </c:v>
                </c:pt>
                <c:pt idx="4">
                  <c:v>UK</c:v>
                </c:pt>
              </c:strCache>
            </c:strRef>
          </c:cat>
          <c:val>
            <c:numRef>
              <c:f>'France VS UE'!$B$3:$F$3</c:f>
              <c:numCache>
                <c:formatCode>0%</c:formatCode>
                <c:ptCount val="5"/>
                <c:pt idx="0">
                  <c:v>0.203</c:v>
                </c:pt>
                <c:pt idx="1">
                  <c:v>0.142</c:v>
                </c:pt>
                <c:pt idx="2">
                  <c:v>0.1</c:v>
                </c:pt>
                <c:pt idx="3">
                  <c:v>0.121</c:v>
                </c:pt>
                <c:pt idx="4">
                  <c:v>0.1</c:v>
                </c:pt>
              </c:numCache>
            </c:numRef>
          </c:val>
        </c:ser>
        <c:dLbls>
          <c:showLegendKey val="0"/>
          <c:showVal val="0"/>
          <c:showCatName val="0"/>
          <c:showSerName val="0"/>
          <c:showPercent val="0"/>
          <c:showBubbleSize val="0"/>
        </c:dLbls>
        <c:gapWidth val="219"/>
        <c:overlap val="-27"/>
        <c:axId val="1869775264"/>
        <c:axId val="1869777040"/>
      </c:barChart>
      <c:lineChart>
        <c:grouping val="standard"/>
        <c:varyColors val="0"/>
        <c:ser>
          <c:idx val="2"/>
          <c:order val="2"/>
          <c:tx>
            <c:strRef>
              <c:f>'France VS UE'!$A$4</c:f>
              <c:strCache>
                <c:ptCount val="1"/>
                <c:pt idx="0">
                  <c:v>Manufacturing contribution to EU's GDP </c:v>
                </c:pt>
              </c:strCache>
            </c:strRef>
          </c:tx>
          <c:spPr>
            <a:ln w="28575" cap="rnd">
              <a:solidFill>
                <a:srgbClr val="FF0000"/>
              </a:solidFill>
              <a:round/>
            </a:ln>
            <a:effectLst/>
          </c:spPr>
          <c:marker>
            <c:symbol val="none"/>
          </c:marker>
          <c:cat>
            <c:strRef>
              <c:f>'France VS UE'!$B$1:$F$1</c:f>
              <c:strCache>
                <c:ptCount val="5"/>
                <c:pt idx="0">
                  <c:v>Germany </c:v>
                </c:pt>
                <c:pt idx="1">
                  <c:v>Italy</c:v>
                </c:pt>
                <c:pt idx="2">
                  <c:v>France</c:v>
                </c:pt>
                <c:pt idx="3">
                  <c:v>Spain </c:v>
                </c:pt>
                <c:pt idx="4">
                  <c:v>UK</c:v>
                </c:pt>
              </c:strCache>
            </c:strRef>
          </c:cat>
          <c:val>
            <c:numRef>
              <c:f>'France VS UE'!$B$4:$F$4</c:f>
              <c:numCache>
                <c:formatCode>0%</c:formatCode>
                <c:ptCount val="5"/>
                <c:pt idx="0">
                  <c:v>0.139</c:v>
                </c:pt>
                <c:pt idx="1">
                  <c:v>0.139</c:v>
                </c:pt>
                <c:pt idx="2">
                  <c:v>0.139</c:v>
                </c:pt>
                <c:pt idx="3">
                  <c:v>0.139</c:v>
                </c:pt>
                <c:pt idx="4">
                  <c:v>0.139</c:v>
                </c:pt>
              </c:numCache>
            </c:numRef>
          </c:val>
          <c:smooth val="0"/>
        </c:ser>
        <c:dLbls>
          <c:showLegendKey val="0"/>
          <c:showVal val="0"/>
          <c:showCatName val="0"/>
          <c:showSerName val="0"/>
          <c:showPercent val="0"/>
          <c:showBubbleSize val="0"/>
        </c:dLbls>
        <c:marker val="1"/>
        <c:smooth val="0"/>
        <c:axId val="1869780592"/>
        <c:axId val="1869778816"/>
      </c:lineChart>
      <c:catAx>
        <c:axId val="186977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869777040"/>
        <c:crosses val="autoZero"/>
        <c:auto val="1"/>
        <c:lblAlgn val="ctr"/>
        <c:lblOffset val="100"/>
        <c:noMultiLvlLbl val="0"/>
      </c:catAx>
      <c:valAx>
        <c:axId val="186977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1869775264"/>
        <c:crosses val="autoZero"/>
        <c:crossBetween val="between"/>
      </c:valAx>
      <c:valAx>
        <c:axId val="1869778816"/>
        <c:scaling>
          <c:orientation val="minMax"/>
          <c:max val="0.35"/>
        </c:scaling>
        <c:delete val="1"/>
        <c:axPos val="r"/>
        <c:numFmt formatCode="0%" sourceLinked="0"/>
        <c:majorTickMark val="out"/>
        <c:minorTickMark val="none"/>
        <c:tickLblPos val="nextTo"/>
        <c:crossAx val="1869780592"/>
        <c:crosses val="max"/>
        <c:crossBetween val="between"/>
        <c:majorUnit val="0.05"/>
      </c:valAx>
      <c:catAx>
        <c:axId val="1869780592"/>
        <c:scaling>
          <c:orientation val="minMax"/>
        </c:scaling>
        <c:delete val="1"/>
        <c:axPos val="b"/>
        <c:numFmt formatCode="General" sourceLinked="1"/>
        <c:majorTickMark val="out"/>
        <c:minorTickMark val="none"/>
        <c:tickLblPos val="nextTo"/>
        <c:crossAx val="1869778816"/>
        <c:crosses val="autoZero"/>
        <c:auto val="1"/>
        <c:lblAlgn val="ctr"/>
        <c:lblOffset val="100"/>
        <c:noMultiLvlLbl val="0"/>
      </c:catAx>
      <c:spPr>
        <a:noFill/>
        <a:ln>
          <a:noFill/>
        </a:ln>
        <a:effectLst/>
      </c:spPr>
    </c:plotArea>
    <c:legend>
      <c:legendPos val="t"/>
      <c:layout>
        <c:manualLayout>
          <c:xMode val="edge"/>
          <c:yMode val="edge"/>
          <c:x val="0.00748858447488585"/>
          <c:y val="0.0197530864197531"/>
          <c:w val="0.990730593607306"/>
          <c:h val="0.124083211820745"/>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1">
          <a:solidFill>
            <a:schemeClr val="tx1"/>
          </a:solidFill>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977902854504"/>
          <c:y val="0.0745856064067458"/>
          <c:w val="0.879725065616799"/>
          <c:h val="0.668081199994928"/>
        </c:manualLayout>
      </c:layout>
      <c:lineChart>
        <c:grouping val="standard"/>
        <c:varyColors val="0"/>
        <c:ser>
          <c:idx val="3"/>
          <c:order val="0"/>
          <c:tx>
            <c:strRef>
              <c:f>Fig1_3!$J$75</c:f>
              <c:strCache>
                <c:ptCount val="1"/>
                <c:pt idx="0">
                  <c:v>Annual growth rate</c:v>
                </c:pt>
              </c:strCache>
            </c:strRef>
          </c:tx>
          <c:spPr>
            <a:ln w="28575">
              <a:solidFill>
                <a:srgbClr val="002060"/>
              </a:solidFill>
              <a:prstDash val="solid"/>
            </a:ln>
          </c:spPr>
          <c:marker>
            <c:symbol val="none"/>
          </c:marker>
          <c:cat>
            <c:numRef>
              <c:f>Fig1_3!$I$76:$I$120</c:f>
              <c:numCache>
                <c:formatCode>General</c:formatCode>
                <c:ptCount val="45"/>
                <c:pt idx="0">
                  <c:v>1971.0</c:v>
                </c:pt>
                <c:pt idx="1">
                  <c:v>1972.0</c:v>
                </c:pt>
                <c:pt idx="2">
                  <c:v>1973.0</c:v>
                </c:pt>
                <c:pt idx="3">
                  <c:v>1974.0</c:v>
                </c:pt>
                <c:pt idx="4">
                  <c:v>1975.0</c:v>
                </c:pt>
                <c:pt idx="5">
                  <c:v>1976.0</c:v>
                </c:pt>
                <c:pt idx="6">
                  <c:v>1977.0</c:v>
                </c:pt>
                <c:pt idx="7">
                  <c:v>1978.0</c:v>
                </c:pt>
                <c:pt idx="8">
                  <c:v>1979.0</c:v>
                </c:pt>
                <c:pt idx="9">
                  <c:v>1980.0</c:v>
                </c:pt>
                <c:pt idx="10">
                  <c:v>1981.0</c:v>
                </c:pt>
                <c:pt idx="11">
                  <c:v>1982.0</c:v>
                </c:pt>
                <c:pt idx="12">
                  <c:v>1983.0</c:v>
                </c:pt>
                <c:pt idx="13">
                  <c:v>1984.0</c:v>
                </c:pt>
                <c:pt idx="14">
                  <c:v>1985.0</c:v>
                </c:pt>
                <c:pt idx="15">
                  <c:v>1986.0</c:v>
                </c:pt>
                <c:pt idx="16">
                  <c:v>1987.0</c:v>
                </c:pt>
                <c:pt idx="17">
                  <c:v>1988.0</c:v>
                </c:pt>
                <c:pt idx="18">
                  <c:v>1989.0</c:v>
                </c:pt>
                <c:pt idx="19">
                  <c:v>1990.0</c:v>
                </c:pt>
                <c:pt idx="20">
                  <c:v>1991.0</c:v>
                </c:pt>
                <c:pt idx="21">
                  <c:v>1992.0</c:v>
                </c:pt>
                <c:pt idx="22">
                  <c:v>1993.0</c:v>
                </c:pt>
                <c:pt idx="23">
                  <c:v>1994.0</c:v>
                </c:pt>
                <c:pt idx="24">
                  <c:v>1995.0</c:v>
                </c:pt>
                <c:pt idx="25">
                  <c:v>1996.0</c:v>
                </c:pt>
                <c:pt idx="26">
                  <c:v>1997.0</c:v>
                </c:pt>
                <c:pt idx="27">
                  <c:v>1998.0</c:v>
                </c:pt>
                <c:pt idx="28">
                  <c:v>1999.0</c:v>
                </c:pt>
                <c:pt idx="29">
                  <c:v>2000.0</c:v>
                </c:pt>
                <c:pt idx="30">
                  <c:v>2001.0</c:v>
                </c:pt>
                <c:pt idx="31">
                  <c:v>2002.0</c:v>
                </c:pt>
                <c:pt idx="32">
                  <c:v>2003.0</c:v>
                </c:pt>
                <c:pt idx="33">
                  <c:v>2004.0</c:v>
                </c:pt>
                <c:pt idx="34">
                  <c:v>2005.0</c:v>
                </c:pt>
                <c:pt idx="35">
                  <c:v>2006.0</c:v>
                </c:pt>
                <c:pt idx="36">
                  <c:v>2007.0</c:v>
                </c:pt>
                <c:pt idx="37">
                  <c:v>2008.0</c:v>
                </c:pt>
                <c:pt idx="38">
                  <c:v>2009.0</c:v>
                </c:pt>
                <c:pt idx="39">
                  <c:v>2010.0</c:v>
                </c:pt>
                <c:pt idx="40">
                  <c:v>2011.0</c:v>
                </c:pt>
                <c:pt idx="41">
                  <c:v>2012.0</c:v>
                </c:pt>
                <c:pt idx="42">
                  <c:v>2013.0</c:v>
                </c:pt>
                <c:pt idx="43">
                  <c:v>2014.0</c:v>
                </c:pt>
                <c:pt idx="44">
                  <c:v>2015.0</c:v>
                </c:pt>
              </c:numCache>
            </c:numRef>
          </c:cat>
          <c:val>
            <c:numRef>
              <c:f>Fig1_3!$J$76:$J$120</c:f>
              <c:numCache>
                <c:formatCode>#,##0.00</c:formatCode>
                <c:ptCount val="45"/>
                <c:pt idx="0">
                  <c:v>4.821174276958231</c:v>
                </c:pt>
                <c:pt idx="1">
                  <c:v>6.496038347000496</c:v>
                </c:pt>
                <c:pt idx="2">
                  <c:v>5.525642586470662</c:v>
                </c:pt>
                <c:pt idx="3">
                  <c:v>4.937863433130707</c:v>
                </c:pt>
                <c:pt idx="4">
                  <c:v>1.174042258377544</c:v>
                </c:pt>
                <c:pt idx="5">
                  <c:v>1.981722820486498</c:v>
                </c:pt>
                <c:pt idx="6">
                  <c:v>4.560710447593244</c:v>
                </c:pt>
                <c:pt idx="7">
                  <c:v>5.00774127675504</c:v>
                </c:pt>
                <c:pt idx="8">
                  <c:v>3.015159307620034</c:v>
                </c:pt>
                <c:pt idx="9">
                  <c:v>1.621636784634145</c:v>
                </c:pt>
                <c:pt idx="10">
                  <c:v>2.302927774105076</c:v>
                </c:pt>
                <c:pt idx="11">
                  <c:v>6.375964079268137</c:v>
                </c:pt>
                <c:pt idx="12">
                  <c:v>2.408074483616588</c:v>
                </c:pt>
                <c:pt idx="13">
                  <c:v>2.42860030261367</c:v>
                </c:pt>
                <c:pt idx="14">
                  <c:v>3.939320900432537</c:v>
                </c:pt>
                <c:pt idx="15">
                  <c:v>2.159264174685977</c:v>
                </c:pt>
                <c:pt idx="16">
                  <c:v>0.95099926033414</c:v>
                </c:pt>
                <c:pt idx="17">
                  <c:v>3.095244830126666</c:v>
                </c:pt>
                <c:pt idx="18">
                  <c:v>3.469042573572247</c:v>
                </c:pt>
                <c:pt idx="19">
                  <c:v>2.263975310321633</c:v>
                </c:pt>
                <c:pt idx="20">
                  <c:v>1.417689697358634</c:v>
                </c:pt>
                <c:pt idx="21">
                  <c:v>2.131122595030437</c:v>
                </c:pt>
                <c:pt idx="22">
                  <c:v>1.348769948451783</c:v>
                </c:pt>
                <c:pt idx="23">
                  <c:v>2.459465784437075</c:v>
                </c:pt>
                <c:pt idx="24">
                  <c:v>2.632923092367238</c:v>
                </c:pt>
                <c:pt idx="25">
                  <c:v>0.715050589366291</c:v>
                </c:pt>
                <c:pt idx="26">
                  <c:v>2.138094279389804</c:v>
                </c:pt>
                <c:pt idx="27">
                  <c:v>2.590596832273394</c:v>
                </c:pt>
                <c:pt idx="28">
                  <c:v>1.637963700296426</c:v>
                </c:pt>
                <c:pt idx="29">
                  <c:v>3.664809596271278</c:v>
                </c:pt>
                <c:pt idx="30">
                  <c:v>1.093948020151687</c:v>
                </c:pt>
                <c:pt idx="31">
                  <c:v>3.205380614444127</c:v>
                </c:pt>
                <c:pt idx="32">
                  <c:v>1.00913522021562</c:v>
                </c:pt>
                <c:pt idx="33">
                  <c:v>0.694053924341265</c:v>
                </c:pt>
                <c:pt idx="34">
                  <c:v>1.285114744546233</c:v>
                </c:pt>
                <c:pt idx="35">
                  <c:v>2.823633218765229</c:v>
                </c:pt>
                <c:pt idx="36">
                  <c:v>-0.151607189785857</c:v>
                </c:pt>
                <c:pt idx="37">
                  <c:v>-0.729862719092427</c:v>
                </c:pt>
                <c:pt idx="38">
                  <c:v>-0.643056512470997</c:v>
                </c:pt>
                <c:pt idx="39">
                  <c:v>1.505052958471591</c:v>
                </c:pt>
                <c:pt idx="40">
                  <c:v>1.116514971509974</c:v>
                </c:pt>
                <c:pt idx="41">
                  <c:v>0.251590535904867</c:v>
                </c:pt>
                <c:pt idx="42">
                  <c:v>1.7234977515124</c:v>
                </c:pt>
                <c:pt idx="43">
                  <c:v>-0.0597279071426814</c:v>
                </c:pt>
              </c:numCache>
            </c:numRef>
          </c:val>
          <c:smooth val="0"/>
        </c:ser>
        <c:ser>
          <c:idx val="6"/>
          <c:order val="1"/>
          <c:tx>
            <c:strRef>
              <c:f>Fig1_3!$K$75</c:f>
              <c:strCache>
                <c:ptCount val="1"/>
                <c:pt idx="0">
                  <c:v>Trend growth</c:v>
                </c:pt>
              </c:strCache>
            </c:strRef>
          </c:tx>
          <c:spPr>
            <a:ln w="19050">
              <a:solidFill>
                <a:schemeClr val="accent1"/>
              </a:solidFill>
              <a:prstDash val="lgDash"/>
            </a:ln>
          </c:spPr>
          <c:marker>
            <c:symbol val="none"/>
          </c:marker>
          <c:cat>
            <c:numRef>
              <c:f>Fig1_3!$I$76:$I$120</c:f>
              <c:numCache>
                <c:formatCode>General</c:formatCode>
                <c:ptCount val="45"/>
                <c:pt idx="0">
                  <c:v>1971.0</c:v>
                </c:pt>
                <c:pt idx="1">
                  <c:v>1972.0</c:v>
                </c:pt>
                <c:pt idx="2">
                  <c:v>1973.0</c:v>
                </c:pt>
                <c:pt idx="3">
                  <c:v>1974.0</c:v>
                </c:pt>
                <c:pt idx="4">
                  <c:v>1975.0</c:v>
                </c:pt>
                <c:pt idx="5">
                  <c:v>1976.0</c:v>
                </c:pt>
                <c:pt idx="6">
                  <c:v>1977.0</c:v>
                </c:pt>
                <c:pt idx="7">
                  <c:v>1978.0</c:v>
                </c:pt>
                <c:pt idx="8">
                  <c:v>1979.0</c:v>
                </c:pt>
                <c:pt idx="9">
                  <c:v>1980.0</c:v>
                </c:pt>
                <c:pt idx="10">
                  <c:v>1981.0</c:v>
                </c:pt>
                <c:pt idx="11">
                  <c:v>1982.0</c:v>
                </c:pt>
                <c:pt idx="12">
                  <c:v>1983.0</c:v>
                </c:pt>
                <c:pt idx="13">
                  <c:v>1984.0</c:v>
                </c:pt>
                <c:pt idx="14">
                  <c:v>1985.0</c:v>
                </c:pt>
                <c:pt idx="15">
                  <c:v>1986.0</c:v>
                </c:pt>
                <c:pt idx="16">
                  <c:v>1987.0</c:v>
                </c:pt>
                <c:pt idx="17">
                  <c:v>1988.0</c:v>
                </c:pt>
                <c:pt idx="18">
                  <c:v>1989.0</c:v>
                </c:pt>
                <c:pt idx="19">
                  <c:v>1990.0</c:v>
                </c:pt>
                <c:pt idx="20">
                  <c:v>1991.0</c:v>
                </c:pt>
                <c:pt idx="21">
                  <c:v>1992.0</c:v>
                </c:pt>
                <c:pt idx="22">
                  <c:v>1993.0</c:v>
                </c:pt>
                <c:pt idx="23">
                  <c:v>1994.0</c:v>
                </c:pt>
                <c:pt idx="24">
                  <c:v>1995.0</c:v>
                </c:pt>
                <c:pt idx="25">
                  <c:v>1996.0</c:v>
                </c:pt>
                <c:pt idx="26">
                  <c:v>1997.0</c:v>
                </c:pt>
                <c:pt idx="27">
                  <c:v>1998.0</c:v>
                </c:pt>
                <c:pt idx="28">
                  <c:v>1999.0</c:v>
                </c:pt>
                <c:pt idx="29">
                  <c:v>2000.0</c:v>
                </c:pt>
                <c:pt idx="30">
                  <c:v>2001.0</c:v>
                </c:pt>
                <c:pt idx="31">
                  <c:v>2002.0</c:v>
                </c:pt>
                <c:pt idx="32">
                  <c:v>2003.0</c:v>
                </c:pt>
                <c:pt idx="33">
                  <c:v>2004.0</c:v>
                </c:pt>
                <c:pt idx="34">
                  <c:v>2005.0</c:v>
                </c:pt>
                <c:pt idx="35">
                  <c:v>2006.0</c:v>
                </c:pt>
                <c:pt idx="36">
                  <c:v>2007.0</c:v>
                </c:pt>
                <c:pt idx="37">
                  <c:v>2008.0</c:v>
                </c:pt>
                <c:pt idx="38">
                  <c:v>2009.0</c:v>
                </c:pt>
                <c:pt idx="39">
                  <c:v>2010.0</c:v>
                </c:pt>
                <c:pt idx="40">
                  <c:v>2011.0</c:v>
                </c:pt>
                <c:pt idx="41">
                  <c:v>2012.0</c:v>
                </c:pt>
                <c:pt idx="42">
                  <c:v>2013.0</c:v>
                </c:pt>
                <c:pt idx="43">
                  <c:v>2014.0</c:v>
                </c:pt>
                <c:pt idx="44">
                  <c:v>2015.0</c:v>
                </c:pt>
              </c:numCache>
            </c:numRef>
          </c:cat>
          <c:val>
            <c:numRef>
              <c:f>Fig1_3!$K$76:$K$120</c:f>
              <c:numCache>
                <c:formatCode>#,##0.00</c:formatCode>
                <c:ptCount val="45"/>
                <c:pt idx="2">
                  <c:v>4.656420230865478</c:v>
                </c:pt>
                <c:pt idx="3">
                  <c:v>4.28948974609375</c:v>
                </c:pt>
                <c:pt idx="4">
                  <c:v>3.96119475364685</c:v>
                </c:pt>
                <c:pt idx="5">
                  <c:v>3.716138362884521</c:v>
                </c:pt>
                <c:pt idx="6">
                  <c:v>3.54741907119751</c:v>
                </c:pt>
                <c:pt idx="7">
                  <c:v>3.41608452796936</c:v>
                </c:pt>
                <c:pt idx="8">
                  <c:v>3.301907777786255</c:v>
                </c:pt>
                <c:pt idx="9">
                  <c:v>3.21407413482666</c:v>
                </c:pt>
                <c:pt idx="10">
                  <c:v>3.156469345092773</c:v>
                </c:pt>
                <c:pt idx="11">
                  <c:v>3.103553295135498</c:v>
                </c:pt>
                <c:pt idx="12">
                  <c:v>3.014012336730957</c:v>
                </c:pt>
                <c:pt idx="13">
                  <c:v>2.907005071640015</c:v>
                </c:pt>
                <c:pt idx="14">
                  <c:v>2.790491819381714</c:v>
                </c:pt>
                <c:pt idx="15">
                  <c:v>2.663593053817749</c:v>
                </c:pt>
                <c:pt idx="16">
                  <c:v>2.546658277511597</c:v>
                </c:pt>
                <c:pt idx="17">
                  <c:v>2.45071816444397</c:v>
                </c:pt>
                <c:pt idx="18">
                  <c:v>2.3573157787323</c:v>
                </c:pt>
                <c:pt idx="19">
                  <c:v>2.259905815124512</c:v>
                </c:pt>
                <c:pt idx="20">
                  <c:v>2.172485589981079</c:v>
                </c:pt>
                <c:pt idx="21">
                  <c:v>2.10912823677063</c:v>
                </c:pt>
                <c:pt idx="22">
                  <c:v>2.069958686828613</c:v>
                </c:pt>
                <c:pt idx="23">
                  <c:v>2.055508375167847</c:v>
                </c:pt>
                <c:pt idx="24">
                  <c:v>2.052981853485107</c:v>
                </c:pt>
                <c:pt idx="25">
                  <c:v>2.057048559188843</c:v>
                </c:pt>
                <c:pt idx="26">
                  <c:v>2.073094367980957</c:v>
                </c:pt>
                <c:pt idx="27">
                  <c:v>2.081706523895264</c:v>
                </c:pt>
                <c:pt idx="28">
                  <c:v>2.06467342376709</c:v>
                </c:pt>
                <c:pt idx="29">
                  <c:v>2.013187170028687</c:v>
                </c:pt>
                <c:pt idx="30">
                  <c:v>1.9105544090271</c:v>
                </c:pt>
                <c:pt idx="31">
                  <c:v>1.770602941513061</c:v>
                </c:pt>
                <c:pt idx="32">
                  <c:v>1.592069864273071</c:v>
                </c:pt>
                <c:pt idx="33">
                  <c:v>1.400205969810486</c:v>
                </c:pt>
                <c:pt idx="34">
                  <c:v>1.209489822387695</c:v>
                </c:pt>
                <c:pt idx="35">
                  <c:v>1.021350979804993</c:v>
                </c:pt>
                <c:pt idx="36">
                  <c:v>0.838616490364075</c:v>
                </c:pt>
                <c:pt idx="37">
                  <c:v>0.697417914867401</c:v>
                </c:pt>
                <c:pt idx="38">
                  <c:v>0.615588307380676</c:v>
                </c:pt>
                <c:pt idx="39">
                  <c:v>0.584586024284363</c:v>
                </c:pt>
                <c:pt idx="40">
                  <c:v>0.57261061668396</c:v>
                </c:pt>
                <c:pt idx="41">
                  <c:v>0.56487113237381</c:v>
                </c:pt>
              </c:numCache>
            </c:numRef>
          </c:val>
          <c:smooth val="0"/>
        </c:ser>
        <c:dLbls>
          <c:showLegendKey val="0"/>
          <c:showVal val="0"/>
          <c:showCatName val="0"/>
          <c:showSerName val="0"/>
          <c:showPercent val="0"/>
          <c:showBubbleSize val="0"/>
        </c:dLbls>
        <c:smooth val="0"/>
        <c:axId val="1863356384"/>
        <c:axId val="1863358160"/>
      </c:lineChart>
      <c:catAx>
        <c:axId val="1863356384"/>
        <c:scaling>
          <c:orientation val="minMax"/>
        </c:scaling>
        <c:delete val="0"/>
        <c:axPos val="b"/>
        <c:majorGridlines>
          <c:spPr>
            <a:ln w="3175">
              <a:solidFill>
                <a:srgbClr val="FFFFFF"/>
              </a:solidFill>
              <a:prstDash val="solid"/>
            </a:ln>
          </c:spPr>
        </c:majorGridlines>
        <c:numFmt formatCode="General" sourceLinked="0"/>
        <c:majorTickMark val="in"/>
        <c:minorTickMark val="none"/>
        <c:tickLblPos val="low"/>
        <c:spPr>
          <a:ln w="3175">
            <a:solidFill>
              <a:srgbClr val="000000"/>
            </a:solidFill>
            <a:prstDash val="solid"/>
          </a:ln>
        </c:spPr>
        <c:txPr>
          <a:bodyPr rot="-2700000" vert="horz"/>
          <a:lstStyle/>
          <a:p>
            <a:pPr>
              <a:defRPr sz="1200"/>
            </a:pPr>
            <a:endParaRPr lang="fr-FR"/>
          </a:p>
        </c:txPr>
        <c:crossAx val="1863358160"/>
        <c:crosses val="autoZero"/>
        <c:auto val="1"/>
        <c:lblAlgn val="ctr"/>
        <c:lblOffset val="0"/>
        <c:tickLblSkip val="5"/>
        <c:tickMarkSkip val="5"/>
        <c:noMultiLvlLbl val="0"/>
      </c:catAx>
      <c:valAx>
        <c:axId val="1863358160"/>
        <c:scaling>
          <c:orientation val="minMax"/>
          <c:max val="6.0"/>
          <c:min val="-3.0"/>
        </c:scaling>
        <c:delete val="0"/>
        <c:axPos val="l"/>
        <c:majorGridlines>
          <c:spPr>
            <a:ln w="3175">
              <a:solidFill>
                <a:schemeClr val="bg1"/>
              </a:solidFill>
              <a:prstDash val="solid"/>
            </a:ln>
          </c:spPr>
        </c:majorGridlines>
        <c:numFmt formatCode="General" sourceLinked="0"/>
        <c:majorTickMark val="in"/>
        <c:minorTickMark val="none"/>
        <c:tickLblPos val="nextTo"/>
        <c:spPr>
          <a:ln w="3175">
            <a:solidFill>
              <a:srgbClr val="000000"/>
            </a:solidFill>
            <a:prstDash val="solid"/>
          </a:ln>
        </c:spPr>
        <c:txPr>
          <a:bodyPr rot="0" vert="horz"/>
          <a:lstStyle/>
          <a:p>
            <a:pPr>
              <a:defRPr sz="1200"/>
            </a:pPr>
            <a:endParaRPr lang="fr-FR"/>
          </a:p>
        </c:txPr>
        <c:crossAx val="1863356384"/>
        <c:crosses val="autoZero"/>
        <c:crossBetween val="midCat"/>
      </c:valAx>
      <c:spPr>
        <a:noFill/>
        <a:ln w="3175">
          <a:solidFill>
            <a:srgbClr val="000000"/>
          </a:solidFill>
          <a:prstDash val="solid"/>
        </a:ln>
      </c:spPr>
    </c:plotArea>
    <c:legend>
      <c:legendPos val="r"/>
      <c:layout>
        <c:manualLayout>
          <c:xMode val="edge"/>
          <c:yMode val="edge"/>
          <c:x val="0.119355986957534"/>
          <c:y val="0.892921514223201"/>
          <c:w val="0.762477337609833"/>
          <c:h val="0.0638320391764292"/>
        </c:manualLayout>
      </c:layout>
      <c:overlay val="1"/>
      <c:spPr>
        <a:solidFill>
          <a:schemeClr val="accent1">
            <a:lumMod val="20000"/>
            <a:lumOff val="80000"/>
          </a:schemeClr>
        </a:solidFill>
        <a:ln w="25400">
          <a:noFill/>
        </a:ln>
      </c:spPr>
      <c:txPr>
        <a:bodyPr/>
        <a:lstStyle/>
        <a:p>
          <a:pPr>
            <a:defRPr sz="1200"/>
          </a:pPr>
          <a:endParaRPr lang="fr-FR"/>
        </a:p>
      </c:txPr>
    </c:legend>
    <c:plotVisOnly val="1"/>
    <c:dispBlanksAs val="gap"/>
    <c:showDLblsOverMax val="1"/>
  </c:chart>
  <c:spPr>
    <a:noFill/>
    <a:ln w="9525">
      <a:noFill/>
    </a:ln>
  </c:spPr>
  <c:txPr>
    <a:bodyPr/>
    <a:lstStyle/>
    <a:p>
      <a:pPr>
        <a:defRPr sz="1100" b="1" i="0" u="none" strike="noStrike" baseline="0">
          <a:solidFill>
            <a:srgbClr val="000000"/>
          </a:solidFill>
          <a:latin typeface="Arial"/>
          <a:ea typeface="Arial"/>
          <a:cs typeface="Aria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43905-D8F6-DB48-A0EC-AB3A379B40DF}" type="doc">
      <dgm:prSet loTypeId="urn:microsoft.com/office/officeart/2009/layout/CircleArrowProcess" loCatId="" qsTypeId="urn:microsoft.com/office/officeart/2005/8/quickstyle/3D7" qsCatId="3D" csTypeId="urn:microsoft.com/office/officeart/2005/8/colors/accent1_2" csCatId="accent1" phldr="1"/>
      <dgm:spPr/>
      <dgm:t>
        <a:bodyPr/>
        <a:lstStyle/>
        <a:p>
          <a:endParaRPr lang="fr-FR"/>
        </a:p>
      </dgm:t>
    </dgm:pt>
    <dgm:pt modelId="{77096DE6-996E-C946-A1C1-DE0E624736A1}">
      <dgm:prSet phldrT="[Texte]" custT="1"/>
      <dgm:spPr/>
      <dgm:t>
        <a:bodyPr/>
        <a:lstStyle/>
        <a:p>
          <a:r>
            <a:rPr lang="fr-FR" sz="1400" b="1" dirty="0" smtClean="0"/>
            <a:t>Investment in </a:t>
          </a:r>
          <a:r>
            <a:rPr lang="fr-FR" sz="1400" b="1" dirty="0" err="1" smtClean="0"/>
            <a:t>NICTs</a:t>
          </a:r>
          <a:r>
            <a:rPr lang="fr-FR" sz="1400" b="1" dirty="0" smtClean="0"/>
            <a:t> (2009)</a:t>
          </a:r>
        </a:p>
        <a:p>
          <a:endParaRPr lang="fr-FR" sz="1400" b="1" dirty="0"/>
        </a:p>
      </dgm:t>
    </dgm:pt>
    <dgm:pt modelId="{193AE1B1-6E08-EB4E-A8B8-FFBFA5A50C33}" type="parTrans" cxnId="{B3C57D6E-5224-9643-953B-3C6DE49F1DE3}">
      <dgm:prSet/>
      <dgm:spPr/>
      <dgm:t>
        <a:bodyPr/>
        <a:lstStyle/>
        <a:p>
          <a:endParaRPr lang="fr-FR" sz="1400" b="1"/>
        </a:p>
      </dgm:t>
    </dgm:pt>
    <dgm:pt modelId="{0C2EE9A0-907E-ED4C-AB2D-EC2E40C57AF4}" type="sibTrans" cxnId="{B3C57D6E-5224-9643-953B-3C6DE49F1DE3}">
      <dgm:prSet/>
      <dgm:spPr/>
      <dgm:t>
        <a:bodyPr/>
        <a:lstStyle/>
        <a:p>
          <a:endParaRPr lang="fr-FR" sz="1400" b="1"/>
        </a:p>
      </dgm:t>
    </dgm:pt>
    <dgm:pt modelId="{6B9CECAF-8435-B94D-9B5F-59907F794796}">
      <dgm:prSet phldrT="[Texte]" custT="1"/>
      <dgm:spPr/>
      <dgm:t>
        <a:bodyPr/>
        <a:lstStyle/>
        <a:p>
          <a:r>
            <a:rPr lang="fr-FR" sz="1400" b="1" dirty="0" smtClean="0"/>
            <a:t>Investment in </a:t>
          </a:r>
          <a:r>
            <a:rPr lang="fr-FR" sz="1400" b="1" dirty="0" err="1" smtClean="0"/>
            <a:t>robotics</a:t>
          </a:r>
          <a:r>
            <a:rPr lang="fr-FR" sz="1400" b="1" dirty="0" smtClean="0"/>
            <a:t> (2014, robot </a:t>
          </a:r>
          <a:r>
            <a:rPr lang="fr-FR" sz="1400" b="1" dirty="0" err="1" smtClean="0"/>
            <a:t>density</a:t>
          </a:r>
          <a:r>
            <a:rPr lang="fr-FR" sz="1400" b="1" dirty="0" smtClean="0"/>
            <a:t>)</a:t>
          </a:r>
        </a:p>
      </dgm:t>
    </dgm:pt>
    <dgm:pt modelId="{F71BAA17-7FF0-7844-A9E5-5530477FDA90}" type="parTrans" cxnId="{1F5C1C17-2E01-934A-82C8-AA0C49075E3D}">
      <dgm:prSet/>
      <dgm:spPr/>
      <dgm:t>
        <a:bodyPr/>
        <a:lstStyle/>
        <a:p>
          <a:endParaRPr lang="fr-FR" sz="1400" b="1"/>
        </a:p>
      </dgm:t>
    </dgm:pt>
    <dgm:pt modelId="{F292F1C4-6423-BF46-AE9C-2A6D1EB2F937}" type="sibTrans" cxnId="{1F5C1C17-2E01-934A-82C8-AA0C49075E3D}">
      <dgm:prSet/>
      <dgm:spPr/>
      <dgm:t>
        <a:bodyPr/>
        <a:lstStyle/>
        <a:p>
          <a:endParaRPr lang="fr-FR" sz="1400" b="1"/>
        </a:p>
      </dgm:t>
    </dgm:pt>
    <dgm:pt modelId="{77514DF8-4031-B440-9D00-5C58B0E01284}">
      <dgm:prSet phldrT="[Texte]" custT="1"/>
      <dgm:spPr/>
      <dgm:t>
        <a:bodyPr/>
        <a:lstStyle/>
        <a:p>
          <a:r>
            <a:rPr lang="fr-FR" sz="1400" b="1" dirty="0" err="1" smtClean="0"/>
            <a:t>Working</a:t>
          </a:r>
          <a:r>
            <a:rPr lang="fr-FR" sz="1400" b="1" dirty="0" smtClean="0"/>
            <a:t> population </a:t>
          </a:r>
          <a:r>
            <a:rPr lang="fr-FR" sz="1400" b="1" dirty="0" err="1" smtClean="0"/>
            <a:t>skills</a:t>
          </a:r>
          <a:r>
            <a:rPr lang="fr-FR" sz="1400" b="1" dirty="0" smtClean="0"/>
            <a:t> (2013)</a:t>
          </a:r>
          <a:endParaRPr lang="fr-FR" sz="1400" b="1" dirty="0"/>
        </a:p>
      </dgm:t>
    </dgm:pt>
    <dgm:pt modelId="{C11F8917-F5AB-9F47-912D-3245B314F683}" type="parTrans" cxnId="{0F6E410E-0B49-0D4B-9531-84D2D18313E2}">
      <dgm:prSet/>
      <dgm:spPr/>
      <dgm:t>
        <a:bodyPr/>
        <a:lstStyle/>
        <a:p>
          <a:endParaRPr lang="fr-FR" sz="1400" b="1"/>
        </a:p>
      </dgm:t>
    </dgm:pt>
    <dgm:pt modelId="{53ED8AAB-696C-CF49-A245-8AE82EE89B08}" type="sibTrans" cxnId="{0F6E410E-0B49-0D4B-9531-84D2D18313E2}">
      <dgm:prSet/>
      <dgm:spPr/>
      <dgm:t>
        <a:bodyPr/>
        <a:lstStyle/>
        <a:p>
          <a:endParaRPr lang="fr-FR" sz="1400" b="1"/>
        </a:p>
      </dgm:t>
    </dgm:pt>
    <dgm:pt modelId="{B5DEEEC4-D5E5-904E-91E8-4F1F093A4650}" type="pres">
      <dgm:prSet presAssocID="{E3143905-D8F6-DB48-A0EC-AB3A379B40DF}" presName="Name0" presStyleCnt="0">
        <dgm:presLayoutVars>
          <dgm:chMax val="7"/>
          <dgm:chPref val="7"/>
          <dgm:dir/>
          <dgm:animLvl val="lvl"/>
        </dgm:presLayoutVars>
      </dgm:prSet>
      <dgm:spPr/>
      <dgm:t>
        <a:bodyPr/>
        <a:lstStyle/>
        <a:p>
          <a:endParaRPr lang="fr-FR"/>
        </a:p>
      </dgm:t>
    </dgm:pt>
    <dgm:pt modelId="{9E1622D6-6AB7-6F44-88EE-2423C36F5750}" type="pres">
      <dgm:prSet presAssocID="{77096DE6-996E-C946-A1C1-DE0E624736A1}" presName="Accent1" presStyleCnt="0"/>
      <dgm:spPr/>
    </dgm:pt>
    <dgm:pt modelId="{525CB971-BA6E-BC42-BA1D-90D930A294B3}" type="pres">
      <dgm:prSet presAssocID="{77096DE6-996E-C946-A1C1-DE0E624736A1}" presName="Accent" presStyleLbl="node1" presStyleIdx="0" presStyleCnt="3"/>
      <dgm:spPr/>
    </dgm:pt>
    <dgm:pt modelId="{88607AFC-AEFE-DC42-88EA-A23D44E6CF9B}" type="pres">
      <dgm:prSet presAssocID="{77096DE6-996E-C946-A1C1-DE0E624736A1}" presName="Parent1" presStyleLbl="revTx" presStyleIdx="0" presStyleCnt="3">
        <dgm:presLayoutVars>
          <dgm:chMax val="1"/>
          <dgm:chPref val="1"/>
          <dgm:bulletEnabled val="1"/>
        </dgm:presLayoutVars>
      </dgm:prSet>
      <dgm:spPr/>
      <dgm:t>
        <a:bodyPr/>
        <a:lstStyle/>
        <a:p>
          <a:endParaRPr lang="fr-FR"/>
        </a:p>
      </dgm:t>
    </dgm:pt>
    <dgm:pt modelId="{7AAC0606-AD1F-3A47-9A0F-D585AFF6EB2B}" type="pres">
      <dgm:prSet presAssocID="{6B9CECAF-8435-B94D-9B5F-59907F794796}" presName="Accent2" presStyleCnt="0"/>
      <dgm:spPr/>
    </dgm:pt>
    <dgm:pt modelId="{6AE79C25-3B2C-2C42-BDAC-6352622C41FE}" type="pres">
      <dgm:prSet presAssocID="{6B9CECAF-8435-B94D-9B5F-59907F794796}" presName="Accent" presStyleLbl="node1" presStyleIdx="1" presStyleCnt="3"/>
      <dgm:spPr/>
    </dgm:pt>
    <dgm:pt modelId="{37D1EF71-DC53-C741-87E6-810A07D883A5}" type="pres">
      <dgm:prSet presAssocID="{6B9CECAF-8435-B94D-9B5F-59907F794796}" presName="Parent2" presStyleLbl="revTx" presStyleIdx="1" presStyleCnt="3">
        <dgm:presLayoutVars>
          <dgm:chMax val="1"/>
          <dgm:chPref val="1"/>
          <dgm:bulletEnabled val="1"/>
        </dgm:presLayoutVars>
      </dgm:prSet>
      <dgm:spPr/>
      <dgm:t>
        <a:bodyPr/>
        <a:lstStyle/>
        <a:p>
          <a:endParaRPr lang="fr-FR"/>
        </a:p>
      </dgm:t>
    </dgm:pt>
    <dgm:pt modelId="{E78E7FAB-F9A9-E14B-949C-BA0C6777E085}" type="pres">
      <dgm:prSet presAssocID="{77514DF8-4031-B440-9D00-5C58B0E01284}" presName="Accent3" presStyleCnt="0"/>
      <dgm:spPr/>
    </dgm:pt>
    <dgm:pt modelId="{68725EE4-D1B8-8D4C-B918-6AE87DD09C1F}" type="pres">
      <dgm:prSet presAssocID="{77514DF8-4031-B440-9D00-5C58B0E01284}" presName="Accent" presStyleLbl="node1" presStyleIdx="2" presStyleCnt="3"/>
      <dgm:spPr/>
    </dgm:pt>
    <dgm:pt modelId="{A58786D0-3F94-3F40-8DEA-5089C1AC06F1}" type="pres">
      <dgm:prSet presAssocID="{77514DF8-4031-B440-9D00-5C58B0E01284}" presName="Parent3" presStyleLbl="revTx" presStyleIdx="2" presStyleCnt="3">
        <dgm:presLayoutVars>
          <dgm:chMax val="1"/>
          <dgm:chPref val="1"/>
          <dgm:bulletEnabled val="1"/>
        </dgm:presLayoutVars>
      </dgm:prSet>
      <dgm:spPr/>
      <dgm:t>
        <a:bodyPr/>
        <a:lstStyle/>
        <a:p>
          <a:endParaRPr lang="fr-FR"/>
        </a:p>
      </dgm:t>
    </dgm:pt>
  </dgm:ptLst>
  <dgm:cxnLst>
    <dgm:cxn modelId="{50798517-A954-ED45-93A2-D8B081DCC669}" type="presOf" srcId="{E3143905-D8F6-DB48-A0EC-AB3A379B40DF}" destId="{B5DEEEC4-D5E5-904E-91E8-4F1F093A4650}" srcOrd="0" destOrd="0" presId="urn:microsoft.com/office/officeart/2009/layout/CircleArrowProcess"/>
    <dgm:cxn modelId="{4E47A809-E7F7-5D4D-B000-27C7EEB0105F}" type="presOf" srcId="{6B9CECAF-8435-B94D-9B5F-59907F794796}" destId="{37D1EF71-DC53-C741-87E6-810A07D883A5}" srcOrd="0" destOrd="0" presId="urn:microsoft.com/office/officeart/2009/layout/CircleArrowProcess"/>
    <dgm:cxn modelId="{0F6E410E-0B49-0D4B-9531-84D2D18313E2}" srcId="{E3143905-D8F6-DB48-A0EC-AB3A379B40DF}" destId="{77514DF8-4031-B440-9D00-5C58B0E01284}" srcOrd="2" destOrd="0" parTransId="{C11F8917-F5AB-9F47-912D-3245B314F683}" sibTransId="{53ED8AAB-696C-CF49-A245-8AE82EE89B08}"/>
    <dgm:cxn modelId="{7BF60A25-9FEE-AF41-B069-127C41B91389}" type="presOf" srcId="{77096DE6-996E-C946-A1C1-DE0E624736A1}" destId="{88607AFC-AEFE-DC42-88EA-A23D44E6CF9B}" srcOrd="0" destOrd="0" presId="urn:microsoft.com/office/officeart/2009/layout/CircleArrowProcess"/>
    <dgm:cxn modelId="{B3C57D6E-5224-9643-953B-3C6DE49F1DE3}" srcId="{E3143905-D8F6-DB48-A0EC-AB3A379B40DF}" destId="{77096DE6-996E-C946-A1C1-DE0E624736A1}" srcOrd="0" destOrd="0" parTransId="{193AE1B1-6E08-EB4E-A8B8-FFBFA5A50C33}" sibTransId="{0C2EE9A0-907E-ED4C-AB2D-EC2E40C57AF4}"/>
    <dgm:cxn modelId="{1F5C1C17-2E01-934A-82C8-AA0C49075E3D}" srcId="{E3143905-D8F6-DB48-A0EC-AB3A379B40DF}" destId="{6B9CECAF-8435-B94D-9B5F-59907F794796}" srcOrd="1" destOrd="0" parTransId="{F71BAA17-7FF0-7844-A9E5-5530477FDA90}" sibTransId="{F292F1C4-6423-BF46-AE9C-2A6D1EB2F937}"/>
    <dgm:cxn modelId="{57187684-F7EF-624A-8853-8E833FF8A65E}" type="presOf" srcId="{77514DF8-4031-B440-9D00-5C58B0E01284}" destId="{A58786D0-3F94-3F40-8DEA-5089C1AC06F1}" srcOrd="0" destOrd="0" presId="urn:microsoft.com/office/officeart/2009/layout/CircleArrowProcess"/>
    <dgm:cxn modelId="{EBD55FF3-7BC1-EE4E-9604-D4B6ED3C9191}" type="presParOf" srcId="{B5DEEEC4-D5E5-904E-91E8-4F1F093A4650}" destId="{9E1622D6-6AB7-6F44-88EE-2423C36F5750}" srcOrd="0" destOrd="0" presId="urn:microsoft.com/office/officeart/2009/layout/CircleArrowProcess"/>
    <dgm:cxn modelId="{D5E667DF-7122-3B47-9C84-87E85EB56EC7}" type="presParOf" srcId="{9E1622D6-6AB7-6F44-88EE-2423C36F5750}" destId="{525CB971-BA6E-BC42-BA1D-90D930A294B3}" srcOrd="0" destOrd="0" presId="urn:microsoft.com/office/officeart/2009/layout/CircleArrowProcess"/>
    <dgm:cxn modelId="{F7A24D4C-BAA8-4843-B1F5-212010CA753D}" type="presParOf" srcId="{B5DEEEC4-D5E5-904E-91E8-4F1F093A4650}" destId="{88607AFC-AEFE-DC42-88EA-A23D44E6CF9B}" srcOrd="1" destOrd="0" presId="urn:microsoft.com/office/officeart/2009/layout/CircleArrowProcess"/>
    <dgm:cxn modelId="{7D042EF0-753A-364B-80D1-1F27E7A05D52}" type="presParOf" srcId="{B5DEEEC4-D5E5-904E-91E8-4F1F093A4650}" destId="{7AAC0606-AD1F-3A47-9A0F-D585AFF6EB2B}" srcOrd="2" destOrd="0" presId="urn:microsoft.com/office/officeart/2009/layout/CircleArrowProcess"/>
    <dgm:cxn modelId="{39D75710-C806-2044-A554-26651D411253}" type="presParOf" srcId="{7AAC0606-AD1F-3A47-9A0F-D585AFF6EB2B}" destId="{6AE79C25-3B2C-2C42-BDAC-6352622C41FE}" srcOrd="0" destOrd="0" presId="urn:microsoft.com/office/officeart/2009/layout/CircleArrowProcess"/>
    <dgm:cxn modelId="{42DDBF46-3F79-884A-96D2-CBE3576B4DE9}" type="presParOf" srcId="{B5DEEEC4-D5E5-904E-91E8-4F1F093A4650}" destId="{37D1EF71-DC53-C741-87E6-810A07D883A5}" srcOrd="3" destOrd="0" presId="urn:microsoft.com/office/officeart/2009/layout/CircleArrowProcess"/>
    <dgm:cxn modelId="{653540FA-F622-B94E-AECE-DCA47698A404}" type="presParOf" srcId="{B5DEEEC4-D5E5-904E-91E8-4F1F093A4650}" destId="{E78E7FAB-F9A9-E14B-949C-BA0C6777E085}" srcOrd="4" destOrd="0" presId="urn:microsoft.com/office/officeart/2009/layout/CircleArrowProcess"/>
    <dgm:cxn modelId="{7E1AAC97-E612-5B41-9111-092F0EDF1C48}" type="presParOf" srcId="{E78E7FAB-F9A9-E14B-949C-BA0C6777E085}" destId="{68725EE4-D1B8-8D4C-B918-6AE87DD09C1F}" srcOrd="0" destOrd="0" presId="urn:microsoft.com/office/officeart/2009/layout/CircleArrowProcess"/>
    <dgm:cxn modelId="{98B50F04-5BA0-6A47-813D-D284D201903A}" type="presParOf" srcId="{B5DEEEC4-D5E5-904E-91E8-4F1F093A4650}" destId="{A58786D0-3F94-3F40-8DEA-5089C1AC06F1}"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B971-BA6E-BC42-BA1D-90D930A294B3}">
      <dsp:nvSpPr>
        <dsp:cNvPr id="0" name=""/>
        <dsp:cNvSpPr/>
      </dsp:nvSpPr>
      <dsp:spPr>
        <a:xfrm>
          <a:off x="1633965" y="0"/>
          <a:ext cx="2254903" cy="22552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8607AFC-AEFE-DC42-88EA-A23D44E6CF9B}">
      <dsp:nvSpPr>
        <dsp:cNvPr id="0" name=""/>
        <dsp:cNvSpPr/>
      </dsp:nvSpPr>
      <dsp:spPr>
        <a:xfrm>
          <a:off x="2132373" y="814212"/>
          <a:ext cx="1253006" cy="62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Investment in </a:t>
          </a:r>
          <a:r>
            <a:rPr lang="fr-FR" sz="1400" b="1" kern="1200" dirty="0" err="1" smtClean="0"/>
            <a:t>NICTs</a:t>
          </a:r>
          <a:r>
            <a:rPr lang="fr-FR" sz="1400" b="1" kern="1200" dirty="0" smtClean="0"/>
            <a:t> (2009)</a:t>
          </a:r>
        </a:p>
        <a:p>
          <a:pPr lvl="0" algn="ctr" defTabSz="622300">
            <a:lnSpc>
              <a:spcPct val="90000"/>
            </a:lnSpc>
            <a:spcBef>
              <a:spcPct val="0"/>
            </a:spcBef>
            <a:spcAft>
              <a:spcPct val="35000"/>
            </a:spcAft>
          </a:pPr>
          <a:endParaRPr lang="fr-FR" sz="1400" b="1" kern="1200" dirty="0"/>
        </a:p>
      </dsp:txBody>
      <dsp:txXfrm>
        <a:off x="2132373" y="814212"/>
        <a:ext cx="1253006" cy="626353"/>
      </dsp:txXfrm>
    </dsp:sp>
    <dsp:sp modelId="{6AE79C25-3B2C-2C42-BDAC-6352622C41FE}">
      <dsp:nvSpPr>
        <dsp:cNvPr id="0" name=""/>
        <dsp:cNvSpPr/>
      </dsp:nvSpPr>
      <dsp:spPr>
        <a:xfrm>
          <a:off x="1007674" y="1295806"/>
          <a:ext cx="2254903" cy="22552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7D1EF71-DC53-C741-87E6-810A07D883A5}">
      <dsp:nvSpPr>
        <dsp:cNvPr id="0" name=""/>
        <dsp:cNvSpPr/>
      </dsp:nvSpPr>
      <dsp:spPr>
        <a:xfrm>
          <a:off x="1508622" y="2117514"/>
          <a:ext cx="1253006" cy="62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Investment in </a:t>
          </a:r>
          <a:r>
            <a:rPr lang="fr-FR" sz="1400" b="1" kern="1200" dirty="0" err="1" smtClean="0"/>
            <a:t>robotics</a:t>
          </a:r>
          <a:r>
            <a:rPr lang="fr-FR" sz="1400" b="1" kern="1200" dirty="0" smtClean="0"/>
            <a:t> (2014, robot </a:t>
          </a:r>
          <a:r>
            <a:rPr lang="fr-FR" sz="1400" b="1" kern="1200" dirty="0" err="1" smtClean="0"/>
            <a:t>density</a:t>
          </a:r>
          <a:r>
            <a:rPr lang="fr-FR" sz="1400" b="1" kern="1200" dirty="0" smtClean="0"/>
            <a:t>)</a:t>
          </a:r>
        </a:p>
      </dsp:txBody>
      <dsp:txXfrm>
        <a:off x="1508622" y="2117514"/>
        <a:ext cx="1253006" cy="626353"/>
      </dsp:txXfrm>
    </dsp:sp>
    <dsp:sp modelId="{68725EE4-D1B8-8D4C-B918-6AE87DD09C1F}">
      <dsp:nvSpPr>
        <dsp:cNvPr id="0" name=""/>
        <dsp:cNvSpPr/>
      </dsp:nvSpPr>
      <dsp:spPr>
        <a:xfrm>
          <a:off x="1794455" y="2746678"/>
          <a:ext cx="1937311" cy="1938088"/>
        </a:xfrm>
        <a:prstGeom prst="blockArc">
          <a:avLst>
            <a:gd name="adj1" fmla="val 13500000"/>
            <a:gd name="adj2" fmla="val 10800000"/>
            <a:gd name="adj3" fmla="val 1274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58786D0-3F94-3F40-8DEA-5089C1AC06F1}">
      <dsp:nvSpPr>
        <dsp:cNvPr id="0" name=""/>
        <dsp:cNvSpPr/>
      </dsp:nvSpPr>
      <dsp:spPr>
        <a:xfrm>
          <a:off x="2135337" y="3422690"/>
          <a:ext cx="1253006" cy="626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err="1" smtClean="0"/>
            <a:t>Working</a:t>
          </a:r>
          <a:r>
            <a:rPr lang="fr-FR" sz="1400" b="1" kern="1200" dirty="0" smtClean="0"/>
            <a:t> population </a:t>
          </a:r>
          <a:r>
            <a:rPr lang="fr-FR" sz="1400" b="1" kern="1200" dirty="0" err="1" smtClean="0"/>
            <a:t>skills</a:t>
          </a:r>
          <a:r>
            <a:rPr lang="fr-FR" sz="1400" b="1" kern="1200" dirty="0" smtClean="0"/>
            <a:t> (2013)</a:t>
          </a:r>
          <a:endParaRPr lang="fr-FR" sz="1400" b="1" kern="1200" dirty="0"/>
        </a:p>
      </dsp:txBody>
      <dsp:txXfrm>
        <a:off x="2135337" y="3422690"/>
        <a:ext cx="1253006" cy="62635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04/03/2017</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3/4/17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t>Hi everybody, today</a:t>
            </a:r>
            <a:r>
              <a:rPr lang="en-GB" b="1" baseline="0" noProof="0" dirty="0" smtClean="0"/>
              <a:t> I am going to tackle the subject of Manufacturing in France. </a:t>
            </a:r>
            <a:endParaRPr lang="en-GB" b="1" noProof="0" dirty="0" smtClean="0"/>
          </a:p>
          <a:p>
            <a:endParaRPr lang="fr-FR"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1</a:t>
            </a:fld>
            <a:endParaRPr lang="en-US"/>
          </a:p>
        </p:txBody>
      </p:sp>
    </p:spTree>
    <p:extLst>
      <p:ext uri="{BB962C8B-B14F-4D97-AF65-F5344CB8AC3E}">
        <p14:creationId xmlns:p14="http://schemas.microsoft.com/office/powerpoint/2010/main" val="209180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Finally, as another decline,</a:t>
            </a:r>
            <a:r>
              <a:rPr lang="en-GB" b="1" baseline="0" noProof="0" dirty="0" smtClean="0"/>
              <a:t> </a:t>
            </a:r>
            <a:r>
              <a:rPr lang="en-GB" b="1" noProof="0" dirty="0" smtClean="0"/>
              <a:t>we</a:t>
            </a:r>
            <a:r>
              <a:rPr lang="en-GB" b="1" baseline="0" noProof="0" dirty="0" smtClean="0"/>
              <a:t> can also notice a slowdown in labour productivity growth that is now occurring for 40 years. </a:t>
            </a:r>
          </a:p>
          <a:p>
            <a:endParaRPr lang="en-GB" b="1" baseline="0" noProof="0" dirty="0" smtClean="0"/>
          </a:p>
          <a:p>
            <a:r>
              <a:rPr lang="en-GB" b="1" baseline="0" noProof="0" dirty="0" smtClean="0"/>
              <a:t>So the main reasons that have been raised to explain the current French unhooking in Manufacturing are multiple.</a:t>
            </a:r>
          </a:p>
          <a:p>
            <a:r>
              <a:rPr lang="en-GB" b="1" baseline="0" noProof="0" dirty="0" smtClean="0"/>
              <a:t>-First, there is a real delay in investment in New Information and Communication Technologies. In 2009, the French one was almost half of the US one. </a:t>
            </a:r>
          </a:p>
          <a:p>
            <a:r>
              <a:rPr lang="en-GB" b="1" baseline="0" noProof="0" dirty="0" smtClean="0"/>
              <a:t>-Secondly, a lack of investment in robotics. Germany was, in 2014, much more advanced with 290 units robot density. </a:t>
            </a:r>
          </a:p>
          <a:p>
            <a:r>
              <a:rPr lang="en-GB" b="1" baseline="0" noProof="0" dirty="0" smtClean="0"/>
              <a:t>-Finally, missing working skills is a strong issue, as a ranking from OECD stated in 2013. </a:t>
            </a:r>
            <a:endParaRPr lang="en-GB" b="1" noProof="0" dirty="0" smtClean="0"/>
          </a:p>
          <a:p>
            <a:endParaRPr lang="en-GB" noProof="0" dirty="0" smtClean="0"/>
          </a:p>
          <a:p>
            <a:r>
              <a:rPr lang="en-GB" noProof="0" dirty="0" smtClean="0"/>
              <a:t>http://</a:t>
            </a:r>
            <a:r>
              <a:rPr lang="en-GB" noProof="0" dirty="0" err="1" smtClean="0"/>
              <a:t>www.oecd.org</a:t>
            </a:r>
            <a:r>
              <a:rPr lang="en-GB" noProof="0" dirty="0" smtClean="0"/>
              <a:t>/</a:t>
            </a:r>
            <a:r>
              <a:rPr lang="en-GB" noProof="0" dirty="0" err="1" smtClean="0"/>
              <a:t>std</a:t>
            </a:r>
            <a:r>
              <a:rPr lang="en-GB" noProof="0" dirty="0" smtClean="0"/>
              <a:t>/productivity-stats/oecd-compendium-of-productivity-indicators-22252126.htm</a:t>
            </a:r>
          </a:p>
          <a:p>
            <a:r>
              <a:rPr lang="en-GB" noProof="0" dirty="0" smtClean="0"/>
              <a:t>https://</a:t>
            </a:r>
            <a:r>
              <a:rPr lang="en-GB" noProof="0" dirty="0" err="1" smtClean="0"/>
              <a:t>www.conference-board.org</a:t>
            </a:r>
            <a:r>
              <a:rPr lang="en-GB" noProof="0" dirty="0" smtClean="0"/>
              <a:t>/data/</a:t>
            </a:r>
            <a:r>
              <a:rPr lang="en-GB" noProof="0" dirty="0" err="1" smtClean="0"/>
              <a:t>economydatabase</a:t>
            </a:r>
            <a:r>
              <a:rPr lang="en-GB" noProof="0" dirty="0" smtClean="0"/>
              <a:t>/</a:t>
            </a:r>
            <a:r>
              <a:rPr lang="en-GB" noProof="0" dirty="0" err="1" smtClean="0"/>
              <a:t>index.cfm?id</a:t>
            </a:r>
            <a:r>
              <a:rPr lang="en-GB" noProof="0" dirty="0" smtClean="0"/>
              <a:t>=25667</a:t>
            </a:r>
          </a:p>
          <a:p>
            <a:r>
              <a:rPr lang="en-GB" noProof="0" dirty="0" smtClean="0"/>
              <a:t>https://</a:t>
            </a:r>
            <a:r>
              <a:rPr lang="en-GB" noProof="0" dirty="0" err="1" smtClean="0"/>
              <a:t>data.oecd.org</a:t>
            </a:r>
            <a:r>
              <a:rPr lang="en-GB" noProof="0" dirty="0" smtClean="0"/>
              <a:t>/</a:t>
            </a:r>
            <a:r>
              <a:rPr lang="en-GB" noProof="0" dirty="0" err="1" smtClean="0"/>
              <a:t>fr</a:t>
            </a:r>
            <a:r>
              <a:rPr lang="en-GB" noProof="0" dirty="0" smtClean="0"/>
              <a:t>/</a:t>
            </a:r>
            <a:r>
              <a:rPr lang="en-GB" noProof="0" dirty="0" err="1" smtClean="0"/>
              <a:t>ict</a:t>
            </a:r>
            <a:r>
              <a:rPr lang="en-GB" noProof="0" dirty="0" smtClean="0"/>
              <a:t>/</a:t>
            </a:r>
            <a:r>
              <a:rPr lang="en-GB" noProof="0" dirty="0" err="1" smtClean="0"/>
              <a:t>investissement</a:t>
            </a:r>
            <a:r>
              <a:rPr lang="en-GB" noProof="0" dirty="0" smtClean="0"/>
              <a:t>-</a:t>
            </a:r>
            <a:r>
              <a:rPr lang="en-GB" noProof="0" dirty="0" err="1" smtClean="0"/>
              <a:t>dans</a:t>
            </a:r>
            <a:r>
              <a:rPr lang="en-GB" noProof="0" dirty="0" smtClean="0"/>
              <a:t>-les-</a:t>
            </a:r>
            <a:r>
              <a:rPr lang="en-GB" noProof="0" dirty="0" err="1" smtClean="0"/>
              <a:t>tic.htm</a:t>
            </a:r>
            <a:endParaRPr lang="en-GB" noProof="0" dirty="0" smtClean="0"/>
          </a:p>
          <a:p>
            <a:r>
              <a:rPr lang="en-GB" noProof="0" dirty="0" smtClean="0"/>
              <a:t>http://</a:t>
            </a:r>
            <a:r>
              <a:rPr lang="en-GB" noProof="0" dirty="0" err="1" smtClean="0"/>
              <a:t>www.strategie.gouv.fr</a:t>
            </a:r>
            <a:r>
              <a:rPr lang="en-GB" noProof="0" dirty="0" smtClean="0"/>
              <a:t>/publications/</a:t>
            </a:r>
            <a:r>
              <a:rPr lang="en-GB" noProof="0" dirty="0" err="1" smtClean="0"/>
              <a:t>comprendre</a:t>
            </a:r>
            <a:r>
              <a:rPr lang="en-GB" noProof="0" dirty="0" smtClean="0"/>
              <a:t>-</a:t>
            </a:r>
            <a:r>
              <a:rPr lang="en-GB" noProof="0" dirty="0" err="1" smtClean="0"/>
              <a:t>ralentissement</a:t>
            </a:r>
            <a:r>
              <a:rPr lang="en-GB" noProof="0" dirty="0" smtClean="0"/>
              <a:t>-de-</a:t>
            </a:r>
            <a:r>
              <a:rPr lang="en-GB" noProof="0" dirty="0" err="1" smtClean="0"/>
              <a:t>productivite</a:t>
            </a:r>
            <a:r>
              <a:rPr lang="en-GB" noProof="0" dirty="0" smtClean="0"/>
              <a:t>-France</a:t>
            </a:r>
          </a:p>
          <a:p>
            <a:r>
              <a:rPr lang="en-GB" noProof="0" dirty="0" smtClean="0"/>
              <a:t>https://</a:t>
            </a:r>
            <a:r>
              <a:rPr lang="en-GB" noProof="0" dirty="0" err="1" smtClean="0"/>
              <a:t>www.oecd.org</a:t>
            </a:r>
            <a:r>
              <a:rPr lang="en-GB" noProof="0" dirty="0" smtClean="0"/>
              <a:t>/</a:t>
            </a:r>
            <a:r>
              <a:rPr lang="en-GB" noProof="0" dirty="0" err="1" smtClean="0"/>
              <a:t>fr</a:t>
            </a:r>
            <a:r>
              <a:rPr lang="en-GB" noProof="0" dirty="0" smtClean="0"/>
              <a:t>/competences/</a:t>
            </a:r>
            <a:r>
              <a:rPr lang="en-GB" noProof="0" dirty="0" err="1" smtClean="0"/>
              <a:t>piaac</a:t>
            </a:r>
            <a:r>
              <a:rPr lang="en-GB" noProof="0" dirty="0" smtClean="0"/>
              <a:t>/SkillsOutlook_2013_French_eBook.pdf</a:t>
            </a:r>
          </a:p>
          <a:p>
            <a:r>
              <a:rPr lang="en-GB" noProof="0" dirty="0" smtClean="0"/>
              <a:t>http://</a:t>
            </a:r>
            <a:r>
              <a:rPr lang="en-GB" noProof="0" dirty="0" err="1" smtClean="0"/>
              <a:t>www.ifr.org</a:t>
            </a:r>
            <a:r>
              <a:rPr lang="en-GB" noProof="0" dirty="0" smtClean="0"/>
              <a:t>/news/</a:t>
            </a:r>
            <a:r>
              <a:rPr lang="en-GB" noProof="0" dirty="0" err="1" smtClean="0"/>
              <a:t>ifr</a:t>
            </a:r>
            <a:r>
              <a:rPr lang="en-GB" noProof="0" dirty="0" smtClean="0"/>
              <a:t>-press-release/survey-13-million-industrial-robots-to-enter-service-by-2018-799/</a:t>
            </a:r>
          </a:p>
          <a:p>
            <a:endParaRPr lang="en-GB" i="1" noProof="0" dirty="0" smtClean="0"/>
          </a:p>
          <a:p>
            <a:r>
              <a:rPr lang="en-GB" i="1" noProof="0" dirty="0" smtClean="0"/>
              <a:t>Figure</a:t>
            </a:r>
            <a:r>
              <a:rPr lang="en-GB" i="1" baseline="0" noProof="0" dirty="0" smtClean="0"/>
              <a:t> to support comparison in robotics and investment in NTIC : </a:t>
            </a:r>
            <a:r>
              <a:rPr lang="en-GB" sz="1200" i="1" kern="1200" noProof="0" dirty="0" smtClean="0">
                <a:solidFill>
                  <a:schemeClr val="tx1"/>
                </a:solidFill>
                <a:latin typeface="+mn-lt"/>
                <a:ea typeface="+mn-ea"/>
                <a:cs typeface="+mn-cs"/>
              </a:rPr>
              <a:t>ICT investment is defined as the acquisition of equipment and computer software that is used in production for more than one year. ICT has three components: information technology equipment (computers and related hardware); communications equipment; and software. Software includes acquisition of pre-packaged software, customised software and software developed in-house. This indicator is measured as a percentage of total non-residential gross fixed capital formation.</a:t>
            </a:r>
          </a:p>
          <a:p>
            <a:endParaRPr lang="en-GB" sz="1200" i="1" kern="1200" noProof="0" dirty="0" smtClean="0">
              <a:solidFill>
                <a:schemeClr val="tx1"/>
              </a:solidFill>
              <a:latin typeface="+mn-lt"/>
              <a:ea typeface="+mn-ea"/>
              <a:cs typeface="+mn-cs"/>
            </a:endParaRPr>
          </a:p>
          <a:p>
            <a:r>
              <a:rPr lang="en-GB" sz="1200" b="0" i="1" kern="1200" dirty="0" smtClean="0">
                <a:solidFill>
                  <a:schemeClr val="tx1"/>
                </a:solidFill>
                <a:effectLst/>
                <a:latin typeface="+mn-lt"/>
                <a:ea typeface="+mn-ea"/>
                <a:cs typeface="+mn-cs"/>
              </a:rPr>
              <a:t>The productivity slowdown observed in recent years has occurred at a time of rapid technological change, increasing participation of firms and countries in global value chains (GVCs), and rising education levels in the labour force, all of which are generally associated with higher productivity growth. These seemingly contradictory facts have revived the debate on whether the productivity slowdown is a transitional phenomenon, a longer term condition or a function of </a:t>
            </a:r>
            <a:r>
              <a:rPr lang="en-GB" sz="1200" b="0" i="1" kern="1200" dirty="0" err="1" smtClean="0">
                <a:solidFill>
                  <a:schemeClr val="tx1"/>
                </a:solidFill>
                <a:effectLst/>
                <a:latin typeface="+mn-lt"/>
                <a:ea typeface="+mn-ea"/>
                <a:cs typeface="+mn-cs"/>
              </a:rPr>
              <a:t>mis</a:t>
            </a:r>
            <a:r>
              <a:rPr lang="en-GB" sz="1200" b="0" i="1" kern="1200" dirty="0" smtClean="0">
                <a:solidFill>
                  <a:schemeClr val="tx1"/>
                </a:solidFill>
                <a:effectLst/>
                <a:latin typeface="+mn-lt"/>
                <a:ea typeface="+mn-ea"/>
                <a:cs typeface="+mn-cs"/>
              </a:rPr>
              <a:t>-measurement.</a:t>
            </a:r>
          </a:p>
          <a:p>
            <a:r>
              <a:rPr lang="en-GB" sz="1200" b="0" i="1" kern="1200" dirty="0" smtClean="0">
                <a:solidFill>
                  <a:schemeClr val="tx1"/>
                </a:solidFill>
                <a:effectLst/>
                <a:latin typeface="+mn-lt"/>
                <a:ea typeface="+mn-ea"/>
                <a:cs typeface="+mn-cs"/>
              </a:rPr>
              <a:t>Yet, the slowdown in productivity growth is not a recent phenomenon. Indeed, it is a common feature among advanced economies, and underlying long-term trends suggest that the slowdown predates both the crisis and the current technological wave which has created the digitalised economy.</a:t>
            </a:r>
          </a:p>
          <a:p>
            <a:endParaRPr lang="en-GB" sz="1200" b="0" i="1"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The robotic density figure is a key performance indicator for gauging the current degree of automation within the international markets: For example, the average global robotic density in producing industries lies at 66  robot units per 10,000 employees.</a:t>
            </a:r>
          </a:p>
          <a:p>
            <a:pPr marL="171450" indent="-171450">
              <a:buFont typeface="Symbol" charset="2"/>
              <a:buChar char="Þ"/>
            </a:pPr>
            <a:r>
              <a:rPr lang="en-GB" sz="1200" b="0" i="1" kern="1200" dirty="0" smtClean="0">
                <a:solidFill>
                  <a:schemeClr val="tx1"/>
                </a:solidFill>
                <a:effectLst/>
                <a:latin typeface="+mn-lt"/>
                <a:ea typeface="+mn-ea"/>
                <a:cs typeface="+mn-cs"/>
              </a:rPr>
              <a:t>Number </a:t>
            </a:r>
            <a:r>
              <a:rPr lang="en-GB" sz="1200" b="0" i="1" kern="1200" dirty="0" smtClean="0">
                <a:solidFill>
                  <a:schemeClr val="tx1"/>
                </a:solidFill>
                <a:effectLst/>
                <a:latin typeface="+mn-lt"/>
                <a:ea typeface="+mn-ea"/>
                <a:cs typeface="+mn-cs"/>
              </a:rPr>
              <a:t>of multipurpose industrial robots per 10,000 employees in the manufacturing industry</a:t>
            </a:r>
            <a:r>
              <a:rPr lang="en-GB" sz="1200" b="0" i="1" kern="1200" dirty="0" smtClean="0">
                <a:solidFill>
                  <a:schemeClr val="tx1"/>
                </a:solidFill>
                <a:effectLst/>
                <a:latin typeface="+mn-lt"/>
                <a:ea typeface="+mn-ea"/>
                <a:cs typeface="+mn-cs"/>
              </a:rPr>
              <a:t>.</a:t>
            </a:r>
          </a:p>
          <a:p>
            <a:pPr marL="171450" indent="-171450">
              <a:buFont typeface="Symbol" charset="2"/>
              <a:buChar char="Þ"/>
            </a:pPr>
            <a:endParaRPr lang="en-GB" sz="1200" b="0" i="1" kern="1200" dirty="0" smtClean="0">
              <a:solidFill>
                <a:schemeClr val="tx1"/>
              </a:solidFill>
              <a:effectLst/>
              <a:latin typeface="+mn-lt"/>
              <a:ea typeface="+mn-ea"/>
              <a:cs typeface="+mn-cs"/>
            </a:endParaRPr>
          </a:p>
          <a:p>
            <a:pPr marL="171450" indent="-171450">
              <a:buFont typeface="Symbol" charset="2"/>
              <a:buChar char="Þ"/>
            </a:pPr>
            <a:r>
              <a:rPr lang="en-GB" sz="1200" b="0" i="1" kern="1200" dirty="0" err="1" smtClean="0">
                <a:solidFill>
                  <a:schemeClr val="tx1"/>
                </a:solidFill>
                <a:effectLst/>
                <a:latin typeface="+mn-lt"/>
                <a:ea typeface="+mn-ea"/>
                <a:cs typeface="+mn-cs"/>
              </a:rPr>
              <a:t>Labor</a:t>
            </a:r>
            <a:r>
              <a:rPr lang="en-GB" sz="1200" b="0" i="1" kern="1200" dirty="0" smtClean="0">
                <a:solidFill>
                  <a:schemeClr val="tx1"/>
                </a:solidFill>
                <a:effectLst/>
                <a:latin typeface="+mn-lt"/>
                <a:ea typeface="+mn-ea"/>
                <a:cs typeface="+mn-cs"/>
              </a:rPr>
              <a:t> Productivity</a:t>
            </a:r>
            <a:r>
              <a:rPr lang="en-GB" sz="1200" b="0" i="1" u="none" strike="noStrike"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(measured as GDP per Person Employed and GDP per Hour Worked) </a:t>
            </a:r>
            <a:endParaRPr lang="en-GB" sz="1200" b="0" i="1" kern="1200" dirty="0" smtClean="0">
              <a:solidFill>
                <a:schemeClr val="tx1"/>
              </a:solidFill>
              <a:effectLst/>
              <a:latin typeface="+mn-lt"/>
              <a:ea typeface="+mn-ea"/>
              <a:cs typeface="+mn-cs"/>
            </a:endParaRPr>
          </a:p>
          <a:p>
            <a:endParaRPr lang="en-GB" i="1"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10</a:t>
            </a:fld>
            <a:endParaRPr lang="en-US"/>
          </a:p>
        </p:txBody>
      </p:sp>
    </p:spTree>
    <p:extLst>
      <p:ext uri="{BB962C8B-B14F-4D97-AF65-F5344CB8AC3E}">
        <p14:creationId xmlns:p14="http://schemas.microsoft.com/office/powerpoint/2010/main" val="109853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i="0" kern="1200" noProof="0" dirty="0" smtClean="0">
                <a:solidFill>
                  <a:schemeClr val="tx1"/>
                </a:solidFill>
                <a:latin typeface="+mn-lt"/>
                <a:ea typeface="+mn-ea"/>
                <a:cs typeface="+mn-cs"/>
              </a:rPr>
              <a:t>But in spite of all this, there</a:t>
            </a:r>
            <a:r>
              <a:rPr lang="en-GB" sz="1200" b="1" i="0" kern="1200" baseline="0" noProof="0" dirty="0" smtClean="0">
                <a:solidFill>
                  <a:schemeClr val="tx1"/>
                </a:solidFill>
                <a:latin typeface="+mn-lt"/>
                <a:ea typeface="+mn-ea"/>
                <a:cs typeface="+mn-cs"/>
              </a:rPr>
              <a:t> is something that is very promising for France. Many studies show that a real key strength of French Manufacturing today, at global scale, is its ability to invest in innovation and Research and Development. In 2013, France ranked 5th with more than 4,000 researchers per million inhabitants, and ranked 6th with more than 2% of R&amp;D in GDP. And it seems that this trend is rather upward. </a:t>
            </a:r>
            <a:endParaRPr lang="en-GB" sz="1200" b="1" i="0" kern="1200" noProof="0" dirty="0" smtClean="0">
              <a:solidFill>
                <a:schemeClr val="tx1"/>
              </a:solidFill>
              <a:latin typeface="+mn-lt"/>
              <a:ea typeface="+mn-ea"/>
              <a:cs typeface="+mn-cs"/>
            </a:endParaRPr>
          </a:p>
          <a:p>
            <a:endParaRPr lang="en-GB" sz="1200" i="1" kern="1200" noProof="0" dirty="0" smtClean="0">
              <a:solidFill>
                <a:schemeClr val="tx1"/>
              </a:solidFill>
              <a:latin typeface="+mn-lt"/>
              <a:ea typeface="+mn-ea"/>
              <a:cs typeface="+mn-cs"/>
            </a:endParaRPr>
          </a:p>
          <a:p>
            <a:r>
              <a:rPr lang="en-GB" sz="1200" i="1" kern="1200" noProof="0" dirty="0" smtClean="0">
                <a:solidFill>
                  <a:schemeClr val="tx1"/>
                </a:solidFill>
                <a:latin typeface="+mn-lt"/>
                <a:ea typeface="+mn-ea"/>
                <a:cs typeface="+mn-cs"/>
              </a:rPr>
              <a:t>Deloitte </a:t>
            </a:r>
            <a:r>
              <a:rPr lang="en-GB" sz="1200" i="1" kern="1200" noProof="0" dirty="0" err="1" smtClean="0">
                <a:solidFill>
                  <a:schemeClr val="tx1"/>
                </a:solidFill>
                <a:latin typeface="+mn-lt"/>
                <a:ea typeface="+mn-ea"/>
                <a:cs typeface="+mn-cs"/>
              </a:rPr>
              <a:t>Touche</a:t>
            </a:r>
            <a:r>
              <a:rPr lang="en-GB" sz="1200" i="1" kern="1200" noProof="0" dirty="0" smtClean="0">
                <a:solidFill>
                  <a:schemeClr val="tx1"/>
                </a:solidFill>
                <a:latin typeface="+mn-lt"/>
                <a:ea typeface="+mn-ea"/>
                <a:cs typeface="+mn-cs"/>
              </a:rPr>
              <a:t> Tohmatsu Limited et US Council on Competitiveness, Global Manufacturing Competitiveness Index, </a:t>
            </a:r>
            <a:r>
              <a:rPr lang="en-GB" sz="1200" i="1" kern="1200" noProof="0" dirty="0" err="1" smtClean="0">
                <a:solidFill>
                  <a:schemeClr val="tx1"/>
                </a:solidFill>
                <a:latin typeface="+mn-lt"/>
                <a:ea typeface="+mn-ea"/>
                <a:cs typeface="+mn-cs"/>
              </a:rPr>
              <a:t>édition</a:t>
            </a:r>
            <a:r>
              <a:rPr lang="en-GB" sz="1200" i="1" kern="1200" noProof="0" dirty="0" smtClean="0">
                <a:solidFill>
                  <a:schemeClr val="tx1"/>
                </a:solidFill>
                <a:latin typeface="+mn-lt"/>
                <a:ea typeface="+mn-ea"/>
                <a:cs typeface="+mn-cs"/>
              </a:rPr>
              <a:t> 2016</a:t>
            </a:r>
          </a:p>
          <a:p>
            <a:r>
              <a:rPr lang="en-GB" sz="1200" i="1" kern="1200" noProof="0" dirty="0" smtClean="0">
                <a:solidFill>
                  <a:schemeClr val="tx1"/>
                </a:solidFill>
                <a:latin typeface="+mn-lt"/>
                <a:ea typeface="+mn-ea"/>
                <a:cs typeface="+mn-cs"/>
              </a:rPr>
              <a:t>https://www2.deloitte.com/content/dam/Deloitte/global/Documents/Manufacturing/gx-global-mfg-competitiveness-index-2016.pdf</a:t>
            </a:r>
          </a:p>
          <a:p>
            <a:endParaRPr lang="en-GB" sz="1200" i="1" kern="1200" noProof="0" dirty="0" smtClean="0">
              <a:solidFill>
                <a:schemeClr val="tx1"/>
              </a:solidFill>
              <a:latin typeface="+mn-lt"/>
              <a:ea typeface="+mn-ea"/>
              <a:cs typeface="+mn-cs"/>
            </a:endParaRPr>
          </a:p>
          <a:p>
            <a:r>
              <a:rPr lang="en-GB" sz="1200" i="1" kern="1200" noProof="0" dirty="0" smtClean="0">
                <a:solidFill>
                  <a:schemeClr val="tx1"/>
                </a:solidFill>
                <a:latin typeface="+mn-lt"/>
                <a:ea typeface="+mn-ea"/>
                <a:cs typeface="+mn-cs"/>
              </a:rPr>
              <a:t>Re-do graph, no text,</a:t>
            </a:r>
            <a:r>
              <a:rPr lang="en-GB" sz="1200" i="1" kern="1200" baseline="0" noProof="0" dirty="0" smtClean="0">
                <a:solidFill>
                  <a:schemeClr val="tx1"/>
                </a:solidFill>
                <a:latin typeface="+mn-lt"/>
                <a:ea typeface="+mn-ea"/>
                <a:cs typeface="+mn-cs"/>
              </a:rPr>
              <a:t> 2 first point are the most important, in a box on the graph , in the title, « hope for future » good</a:t>
            </a:r>
          </a:p>
          <a:p>
            <a:endParaRPr lang="en-GB" sz="1200" i="1" kern="1200" baseline="0" noProof="0" dirty="0" smtClean="0">
              <a:solidFill>
                <a:schemeClr val="tx1"/>
              </a:solidFill>
              <a:latin typeface="+mn-lt"/>
              <a:ea typeface="+mn-ea"/>
              <a:cs typeface="+mn-cs"/>
            </a:endParaRPr>
          </a:p>
          <a:p>
            <a:r>
              <a:rPr lang="en-GB" sz="1200" i="1" kern="1200" baseline="0" noProof="0" dirty="0" smtClean="0">
                <a:solidFill>
                  <a:schemeClr val="tx1"/>
                </a:solidFill>
                <a:latin typeface="+mn-lt"/>
                <a:ea typeface="+mn-ea"/>
                <a:cs typeface="+mn-cs"/>
              </a:rPr>
              <a:t>Blue and yellow ?</a:t>
            </a:r>
            <a:endParaRPr lang="en-GB"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11</a:t>
            </a:fld>
            <a:endParaRPr lang="en-US"/>
          </a:p>
        </p:txBody>
      </p:sp>
    </p:spTree>
    <p:extLst>
      <p:ext uri="{BB962C8B-B14F-4D97-AF65-F5344CB8AC3E}">
        <p14:creationId xmlns:p14="http://schemas.microsoft.com/office/powerpoint/2010/main" val="108962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So, as a conclusion, I want to insist on the fact that the French</a:t>
            </a:r>
            <a:r>
              <a:rPr lang="en-GB" b="1" baseline="0" noProof="0" dirty="0" smtClean="0"/>
              <a:t> Industry IS robust.</a:t>
            </a:r>
          </a:p>
          <a:p>
            <a:r>
              <a:rPr lang="en-GB" b="1" baseline="0" noProof="0" dirty="0" smtClean="0"/>
              <a:t>But some challenges remain, such as : fighting against the obsolescence of skills, the late investment in technologies, or the low rotation rate of companies.</a:t>
            </a:r>
          </a:p>
          <a:p>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In order to develop manufacturing, France is currently focusing on diversifying its technological offer, with popular techniques as 3D printing, augmented reality and many others. Within the framework </a:t>
            </a:r>
            <a:r>
              <a:rPr lang="en-GB" sz="1200" b="1" i="0" kern="1200" dirty="0" smtClean="0">
                <a:solidFill>
                  <a:schemeClr val="tx1"/>
                </a:solidFill>
                <a:effectLst/>
                <a:latin typeface="+mn-lt"/>
                <a:ea typeface="+mn-ea"/>
                <a:cs typeface="+mn-cs"/>
              </a:rPr>
              <a:t>of the project well</a:t>
            </a:r>
            <a:r>
              <a:rPr lang="en-GB" sz="1200" b="1" i="0" kern="1200" baseline="0" dirty="0" smtClean="0">
                <a:solidFill>
                  <a:schemeClr val="tx1"/>
                </a:solidFill>
                <a:effectLst/>
                <a:latin typeface="+mn-lt"/>
                <a:ea typeface="+mn-ea"/>
                <a:cs typeface="+mn-cs"/>
              </a:rPr>
              <a:t> known as </a:t>
            </a:r>
            <a:r>
              <a:rPr lang="en-GB" sz="1200" b="1" i="0" kern="1200" dirty="0" smtClean="0">
                <a:solidFill>
                  <a:schemeClr val="tx1"/>
                </a:solidFill>
                <a:effectLst/>
                <a:latin typeface="+mn-lt"/>
                <a:ea typeface="+mn-ea"/>
                <a:cs typeface="+mn-cs"/>
              </a:rPr>
              <a:t>“Industry of Future” launched in 2013, a</a:t>
            </a:r>
            <a:r>
              <a:rPr lang="en-GB" sz="1200" b="1" i="0" kern="1200" baseline="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call for projects has already been launched in 2015 and technological platforms have been set-up in 2016, the objective being still now to</a:t>
            </a:r>
            <a:r>
              <a:rPr lang="en-GB" sz="1200" b="1" i="0" kern="1200" baseline="0" dirty="0" smtClean="0">
                <a:solidFill>
                  <a:schemeClr val="tx1"/>
                </a:solidFill>
                <a:effectLst/>
                <a:latin typeface="+mn-lt"/>
                <a:ea typeface="+mn-ea"/>
                <a:cs typeface="+mn-cs"/>
              </a:rPr>
              <a:t> test new experimental technologies. And it is really necessary</a:t>
            </a:r>
            <a:r>
              <a:rPr lang="en-GB" sz="1200" b="1" i="0" kern="1200" baseline="0" noProof="0" dirty="0" smtClean="0">
                <a:solidFill>
                  <a:schemeClr val="tx1"/>
                </a:solidFill>
                <a:effectLst/>
                <a:latin typeface="+mn-lt"/>
                <a:ea typeface="+mn-ea"/>
                <a:cs typeface="+mn-cs"/>
              </a:rPr>
              <a:t> :</a:t>
            </a:r>
            <a:r>
              <a:rPr lang="en-GB" b="1" baseline="0" noProof="0" dirty="0" smtClean="0"/>
              <a:t> for example, according to a recent study based on 150 intermediate and big companies, </a:t>
            </a:r>
            <a:r>
              <a:rPr lang="en-GB" sz="1200" b="1" i="0" kern="1200" dirty="0" smtClean="0">
                <a:solidFill>
                  <a:schemeClr val="tx1"/>
                </a:solidFill>
                <a:effectLst/>
                <a:latin typeface="+mn-lt"/>
                <a:ea typeface="+mn-ea"/>
                <a:cs typeface="+mn-cs"/>
              </a:rPr>
              <a:t>only 10% of French industries had set up an </a:t>
            </a:r>
            <a:r>
              <a:rPr lang="en-GB" sz="1200" b="1" i="0" kern="1200" dirty="0" err="1" smtClean="0">
                <a:solidFill>
                  <a:schemeClr val="tx1"/>
                </a:solidFill>
                <a:effectLst/>
                <a:latin typeface="+mn-lt"/>
                <a:ea typeface="+mn-ea"/>
                <a:cs typeface="+mn-cs"/>
              </a:rPr>
              <a:t>IoT</a:t>
            </a:r>
            <a:r>
              <a:rPr lang="en-GB" sz="1200" b="1" i="0" kern="1200" dirty="0" smtClean="0">
                <a:solidFill>
                  <a:schemeClr val="tx1"/>
                </a:solidFill>
                <a:effectLst/>
                <a:latin typeface="+mn-lt"/>
                <a:ea typeface="+mn-ea"/>
                <a:cs typeface="+mn-cs"/>
              </a:rPr>
              <a:t> strategy in the end of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smtClean="0">
                <a:solidFill>
                  <a:schemeClr val="tx1"/>
                </a:solidFill>
                <a:effectLst/>
                <a:latin typeface="+mn-lt"/>
                <a:ea typeface="+mn-ea"/>
                <a:cs typeface="+mn-cs"/>
              </a:rPr>
              <a:t>Also, companies must more than ever be supported financially and humanely. At the end of 2016, 2000 middle sized and intermediate companies have received a personalised diagnosis already. Moreover, more than 5 billion euros have been put forward by the government to push industrial companies to take part in this movement, in the form of loan or tax advantage. Training is also essential, and it also goes through an essential improvement of the educative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smtClean="0">
                <a:solidFill>
                  <a:schemeClr val="tx1"/>
                </a:solidFill>
                <a:effectLst/>
                <a:latin typeface="+mn-lt"/>
                <a:ea typeface="+mn-ea"/>
                <a:cs typeface="+mn-cs"/>
              </a:rPr>
              <a:t>Finally, a last way of improvement consists in </a:t>
            </a:r>
            <a:r>
              <a:rPr lang="en-GB" b="1" baseline="0" noProof="0" dirty="0" smtClean="0"/>
              <a:t>encouraging innovation in private sectors. As we noticed during the presentation, there are many small companies in France that are very promising, but that face a strong lack of support from private investors to grow, on the contrary to countries as Germany or the UK. Yet, they are more than ready to invest in R&amp;D and to contribute to revitalise French Manufacturing. </a:t>
            </a:r>
          </a:p>
          <a:p>
            <a:endParaRPr lang="en-GB" baseline="0" noProof="0" dirty="0" smtClean="0"/>
          </a:p>
          <a:p>
            <a:r>
              <a:rPr lang="en-GB" noProof="0" dirty="0" smtClean="0"/>
              <a:t>https://</a:t>
            </a:r>
            <a:r>
              <a:rPr lang="en-GB" noProof="0" dirty="0" err="1" smtClean="0"/>
              <a:t>www.oecd.org</a:t>
            </a:r>
            <a:r>
              <a:rPr lang="en-GB" noProof="0" dirty="0" smtClean="0"/>
              <a:t>/</a:t>
            </a:r>
            <a:r>
              <a:rPr lang="en-GB" noProof="0" dirty="0" err="1" smtClean="0"/>
              <a:t>fr</a:t>
            </a:r>
            <a:r>
              <a:rPr lang="en-GB" noProof="0" dirty="0" smtClean="0"/>
              <a:t>/competences/</a:t>
            </a:r>
            <a:r>
              <a:rPr lang="en-GB" noProof="0" dirty="0" err="1" smtClean="0"/>
              <a:t>piaac</a:t>
            </a:r>
            <a:r>
              <a:rPr lang="en-GB" noProof="0" dirty="0" smtClean="0"/>
              <a:t>/SkillsOutlook_2013_French_eBook.pdf</a:t>
            </a:r>
          </a:p>
          <a:p>
            <a:r>
              <a:rPr lang="en-GB" noProof="0" dirty="0" smtClean="0"/>
              <a:t>http://</a:t>
            </a:r>
            <a:r>
              <a:rPr lang="en-GB" noProof="0" dirty="0" err="1" smtClean="0"/>
              <a:t>stats.oecd.org</a:t>
            </a:r>
            <a:r>
              <a:rPr lang="en-GB" noProof="0" dirty="0" smtClean="0"/>
              <a:t>/</a:t>
            </a:r>
            <a:r>
              <a:rPr lang="en-GB" noProof="0" dirty="0" err="1" smtClean="0"/>
              <a:t>Index.aspx?DataSetCode</a:t>
            </a:r>
            <a:r>
              <a:rPr lang="en-GB" noProof="0" dirty="0" smtClean="0"/>
              <a:t>=</a:t>
            </a:r>
            <a:r>
              <a:rPr lang="en-GB" noProof="0" dirty="0" err="1" smtClean="0"/>
              <a:t>TENURE_AVE&amp;Lang</a:t>
            </a:r>
            <a:r>
              <a:rPr lang="en-GB" noProof="0" dirty="0" smtClean="0"/>
              <a:t>=</a:t>
            </a:r>
            <a:r>
              <a:rPr lang="en-GB" noProof="0" dirty="0" err="1" smtClean="0"/>
              <a:t>fr</a:t>
            </a:r>
            <a:r>
              <a:rPr lang="en-GB" noProof="0" dirty="0" smtClean="0"/>
              <a:t>#</a:t>
            </a:r>
          </a:p>
          <a:p>
            <a:r>
              <a:rPr lang="en-GB" noProof="0" dirty="0" smtClean="0"/>
              <a:t>http://</a:t>
            </a:r>
            <a:r>
              <a:rPr lang="en-GB" noProof="0" dirty="0" err="1" smtClean="0"/>
              <a:t>www.oecd.org</a:t>
            </a:r>
            <a:r>
              <a:rPr lang="en-GB" noProof="0" dirty="0" smtClean="0"/>
              <a:t>/</a:t>
            </a:r>
            <a:r>
              <a:rPr lang="en-GB" noProof="0" dirty="0" err="1" smtClean="0"/>
              <a:t>fr</a:t>
            </a:r>
            <a:r>
              <a:rPr lang="en-GB" noProof="0" dirty="0" smtClean="0"/>
              <a:t>/</a:t>
            </a:r>
            <a:r>
              <a:rPr lang="en-GB" noProof="0" dirty="0" err="1" smtClean="0"/>
              <a:t>presse</a:t>
            </a:r>
            <a:r>
              <a:rPr lang="en-GB" noProof="0" dirty="0" smtClean="0"/>
              <a:t>/investir-dans-la-recherche-de-maniere-plus-judicieuse-stimulerait-l-innovation-en-france.htm</a:t>
            </a:r>
          </a:p>
          <a:p>
            <a:r>
              <a:rPr lang="en-GB" noProof="0" dirty="0" smtClean="0"/>
              <a:t>https://</a:t>
            </a:r>
            <a:r>
              <a:rPr lang="en-GB" noProof="0" dirty="0" err="1" smtClean="0"/>
              <a:t>www.pac-online.com</a:t>
            </a:r>
            <a:r>
              <a:rPr lang="en-GB" noProof="0" dirty="0" smtClean="0"/>
              <a:t>/</a:t>
            </a:r>
            <a:r>
              <a:rPr lang="en-GB" noProof="0" dirty="0" err="1" smtClean="0"/>
              <a:t>iot</a:t>
            </a:r>
            <a:r>
              <a:rPr lang="en-GB" noProof="0" dirty="0" smtClean="0"/>
              <a:t>-</a:t>
            </a:r>
            <a:r>
              <a:rPr lang="en-GB" noProof="0" dirty="0" err="1" smtClean="0"/>
              <a:t>quelle</a:t>
            </a:r>
            <a:r>
              <a:rPr lang="en-GB" noProof="0" dirty="0" smtClean="0"/>
              <a:t>-r-alit-pour-le-</a:t>
            </a:r>
            <a:r>
              <a:rPr lang="en-GB" noProof="0" dirty="0" err="1" smtClean="0"/>
              <a:t>secteur</a:t>
            </a:r>
            <a:r>
              <a:rPr lang="en-GB" noProof="0" dirty="0" smtClean="0"/>
              <a:t>-</a:t>
            </a:r>
            <a:r>
              <a:rPr lang="en-GB" noProof="0" dirty="0" err="1" smtClean="0"/>
              <a:t>industriel-en-france</a:t>
            </a:r>
            <a:endParaRPr lang="en-GB" noProof="0" dirty="0" smtClean="0"/>
          </a:p>
          <a:p>
            <a:r>
              <a:rPr lang="en-GB" noProof="0" dirty="0" smtClean="0"/>
              <a:t>http://</a:t>
            </a:r>
            <a:r>
              <a:rPr lang="en-GB" noProof="0" dirty="0" err="1" smtClean="0"/>
              <a:t>www.gouvernement.fr</a:t>
            </a:r>
            <a:r>
              <a:rPr lang="en-GB" noProof="0" dirty="0" smtClean="0"/>
              <a:t>/action/la-nouvelle-</a:t>
            </a:r>
            <a:r>
              <a:rPr lang="en-GB" noProof="0" dirty="0" err="1" smtClean="0"/>
              <a:t>france</a:t>
            </a:r>
            <a:r>
              <a:rPr lang="en-GB" noProof="0" dirty="0" smtClean="0"/>
              <a:t>-</a:t>
            </a:r>
            <a:r>
              <a:rPr lang="en-GB" noProof="0" dirty="0" err="1" smtClean="0"/>
              <a:t>industrielle</a:t>
            </a:r>
            <a:endParaRPr lang="en-GB" noProof="0" dirty="0" smtClean="0"/>
          </a:p>
          <a:p>
            <a:endParaRPr lang="en-GB" noProof="0" dirty="0" smtClean="0"/>
          </a:p>
          <a:p>
            <a:r>
              <a:rPr lang="en-GB" noProof="0" dirty="0" smtClean="0"/>
              <a:t>Chat are </a:t>
            </a:r>
            <a:r>
              <a:rPr lang="en-GB" noProof="0" dirty="0" err="1" smtClean="0"/>
              <a:t>th</a:t>
            </a:r>
            <a:endParaRPr lang="en-GB" noProof="0" dirty="0" smtClean="0"/>
          </a:p>
          <a:p>
            <a:endParaRPr lang="en-GB" noProof="0" dirty="0" smtClean="0"/>
          </a:p>
          <a:p>
            <a:r>
              <a:rPr lang="en-GB" noProof="0" dirty="0" smtClean="0"/>
              <a:t>Key</a:t>
            </a:r>
            <a:r>
              <a:rPr lang="en-GB" baseline="0" noProof="0" dirty="0" smtClean="0"/>
              <a:t> message = </a:t>
            </a:r>
            <a:r>
              <a:rPr lang="en-GB" baseline="0" noProof="0" dirty="0" err="1" smtClean="0"/>
              <a:t>Mnufacturing</a:t>
            </a:r>
            <a:r>
              <a:rPr lang="en-GB" baseline="0" noProof="0" dirty="0" smtClean="0"/>
              <a:t> is significant </a:t>
            </a:r>
            <a:r>
              <a:rPr lang="en-GB" baseline="0" noProof="0" dirty="0" err="1" smtClean="0"/>
              <a:t>bu</a:t>
            </a:r>
            <a:r>
              <a:rPr lang="en-GB" baseline="0" noProof="0" dirty="0" smtClean="0"/>
              <a:t> declining for years, disparity between regions, government slow, late investment in new technologies </a:t>
            </a:r>
          </a:p>
          <a:p>
            <a:r>
              <a:rPr lang="en-GB" baseline="0" noProof="0" dirty="0" smtClean="0"/>
              <a:t>How to rebalance industry between north and south ? </a:t>
            </a:r>
          </a:p>
          <a:p>
            <a:r>
              <a:rPr lang="en-GB" baseline="0" noProof="0" dirty="0" smtClean="0"/>
              <a:t>How can we build industry, </a:t>
            </a:r>
            <a:r>
              <a:rPr lang="en-GB" baseline="0" noProof="0" dirty="0" err="1" smtClean="0"/>
              <a:t>emplyment</a:t>
            </a:r>
            <a:r>
              <a:rPr lang="en-GB" baseline="0" noProof="0" dirty="0" smtClean="0"/>
              <a:t> ?</a:t>
            </a:r>
          </a:p>
          <a:p>
            <a:r>
              <a:rPr lang="en-GB" baseline="0" noProof="0" dirty="0" smtClean="0"/>
              <a:t>Public/Private sectors, link to slow investment in new technologies</a:t>
            </a:r>
          </a:p>
          <a:p>
            <a:endParaRPr lang="en-GB" baseline="0" noProof="0" dirty="0" smtClean="0"/>
          </a:p>
          <a:p>
            <a:r>
              <a:rPr lang="en-GB" baseline="0" noProof="0" dirty="0" smtClean="0"/>
              <a:t>But robust industry base across multiple sectors </a:t>
            </a:r>
          </a:p>
          <a:p>
            <a:endParaRPr lang="en-GB" baseline="0" noProof="0" dirty="0" smtClean="0"/>
          </a:p>
          <a:p>
            <a:r>
              <a:rPr lang="en-GB" baseline="0" noProof="0" dirty="0" smtClean="0"/>
              <a:t>Graph of </a:t>
            </a:r>
            <a:r>
              <a:rPr lang="en-GB" baseline="0" noProof="0" dirty="0" err="1" smtClean="0"/>
              <a:t>professionnal</a:t>
            </a:r>
            <a:r>
              <a:rPr lang="en-GB" baseline="0" noProof="0" dirty="0" smtClean="0"/>
              <a:t> mobility</a:t>
            </a:r>
          </a:p>
          <a:p>
            <a:endParaRPr lang="en-GB" baseline="0" noProof="0" dirty="0" smtClean="0"/>
          </a:p>
          <a:p>
            <a:r>
              <a:rPr lang="en-GB" baseline="0" noProof="0" dirty="0" smtClean="0"/>
              <a:t>Initiatives of government to improve manufacturing industry and research ? </a:t>
            </a:r>
          </a:p>
          <a:p>
            <a:endParaRPr lang="en-GB" baseline="0" noProof="0" dirty="0" smtClean="0"/>
          </a:p>
          <a:p>
            <a:r>
              <a:rPr lang="en-GB" baseline="0" noProof="0" dirty="0" smtClean="0"/>
              <a:t>What does it mean to me ? What is wrong, what is going down, own opinion </a:t>
            </a:r>
          </a:p>
          <a:p>
            <a:endParaRPr lang="en-GB" baseline="0" noProof="0" dirty="0" smtClean="0"/>
          </a:p>
          <a:p>
            <a:r>
              <a:rPr lang="en-GB" baseline="0" noProof="0" dirty="0" smtClean="0"/>
              <a:t>What are the insights in future ? What will happen next ? </a:t>
            </a:r>
          </a:p>
          <a:p>
            <a:endParaRPr lang="en-GB" baseline="0" noProof="0" dirty="0" smtClean="0"/>
          </a:p>
          <a:p>
            <a:r>
              <a:rPr lang="en-GB" baseline="0" noProof="0" dirty="0" smtClean="0"/>
              <a:t>Summary </a:t>
            </a:r>
          </a:p>
          <a:p>
            <a:endParaRPr lang="en-GB"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12</a:t>
            </a:fld>
            <a:endParaRPr lang="en-US"/>
          </a:p>
        </p:txBody>
      </p:sp>
    </p:spTree>
    <p:extLst>
      <p:ext uri="{BB962C8B-B14F-4D97-AF65-F5344CB8AC3E}">
        <p14:creationId xmlns:p14="http://schemas.microsoft.com/office/powerpoint/2010/main" val="16583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During</a:t>
            </a:r>
            <a:r>
              <a:rPr lang="en-GB" b="1" baseline="0" noProof="0" dirty="0" smtClean="0"/>
              <a:t> </a:t>
            </a:r>
            <a:r>
              <a:rPr lang="en-GB" b="1" noProof="0" dirty="0" smtClean="0"/>
              <a:t>10 years, the proportion of</a:t>
            </a:r>
            <a:r>
              <a:rPr lang="en-GB" b="1" baseline="0" noProof="0" dirty="0" smtClean="0"/>
              <a:t> Manufacturing industry in the French GDP has been declining by about 4%. </a:t>
            </a:r>
          </a:p>
          <a:p>
            <a:r>
              <a:rPr lang="en-GB" b="1" baseline="0" noProof="0" dirty="0" smtClean="0"/>
              <a:t>Since 2010, this proportion is not declining anymore, but is stagnating around 10% of GDP. </a:t>
            </a:r>
          </a:p>
          <a:p>
            <a:r>
              <a:rPr lang="en-GB" b="1" baseline="0" noProof="0" dirty="0" smtClean="0"/>
              <a:t>In the following presentation, I am going to highlight the reasons why the French manufacturing Industry remains strong, but I will also cover some important issues that are still currently faced. I will finally put forward some ways to improve. </a:t>
            </a:r>
            <a:endParaRPr lang="en-GB" b="1" noProof="0" dirty="0" smtClean="0"/>
          </a:p>
          <a:p>
            <a:endParaRPr lang="en-GB" noProof="0" dirty="0" smtClean="0"/>
          </a:p>
          <a:p>
            <a:r>
              <a:rPr lang="en-GB" noProof="0" dirty="0" smtClean="0"/>
              <a:t>http://</a:t>
            </a:r>
            <a:r>
              <a:rPr lang="en-GB" noProof="0" dirty="0" err="1" smtClean="0"/>
              <a:t>www.entreprises.gouv.fr</a:t>
            </a:r>
            <a:r>
              <a:rPr lang="en-GB" noProof="0" dirty="0" smtClean="0"/>
              <a:t>/files/files/</a:t>
            </a:r>
            <a:r>
              <a:rPr lang="en-GB" noProof="0" dirty="0" err="1" smtClean="0"/>
              <a:t>directions_services</a:t>
            </a:r>
            <a:r>
              <a:rPr lang="en-GB" noProof="0" dirty="0" smtClean="0"/>
              <a:t>/etudes-et-</a:t>
            </a:r>
            <a:r>
              <a:rPr lang="en-GB" noProof="0" dirty="0" err="1" smtClean="0"/>
              <a:t>statistiques</a:t>
            </a:r>
            <a:r>
              <a:rPr lang="en-GB" noProof="0" dirty="0" smtClean="0"/>
              <a:t>/</a:t>
            </a:r>
            <a:r>
              <a:rPr lang="en-GB" noProof="0" dirty="0" err="1" smtClean="0"/>
              <a:t>Chiffres_cles</a:t>
            </a:r>
            <a:r>
              <a:rPr lang="en-GB" noProof="0" dirty="0" smtClean="0"/>
              <a:t>/</a:t>
            </a:r>
            <a:r>
              <a:rPr lang="en-GB" noProof="0" dirty="0" err="1" smtClean="0"/>
              <a:t>Industrie</a:t>
            </a:r>
            <a:r>
              <a:rPr lang="en-GB" noProof="0" dirty="0" smtClean="0"/>
              <a:t>/2016-Chiffres-cles-industrie.pdf</a:t>
            </a:r>
          </a:p>
          <a:p>
            <a:endParaRPr lang="en-GB" noProof="0" dirty="0" smtClean="0"/>
          </a:p>
          <a:p>
            <a:r>
              <a:rPr lang="en-GB" noProof="0" dirty="0" smtClean="0"/>
              <a:t>Good</a:t>
            </a:r>
            <a:r>
              <a:rPr lang="en-GB" baseline="0" noProof="0" dirty="0" smtClean="0"/>
              <a:t> -</a:t>
            </a:r>
            <a:r>
              <a:rPr lang="en-GB" noProof="0" dirty="0" smtClean="0"/>
              <a:t> comparison with other sectors ?</a:t>
            </a:r>
          </a:p>
          <a:p>
            <a:r>
              <a:rPr lang="en-GB" noProof="0" dirty="0" smtClean="0"/>
              <a:t>But stable </a:t>
            </a:r>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2</a:t>
            </a:fld>
            <a:endParaRPr lang="en-US"/>
          </a:p>
        </p:txBody>
      </p:sp>
    </p:spTree>
    <p:extLst>
      <p:ext uri="{BB962C8B-B14F-4D97-AF65-F5344CB8AC3E}">
        <p14:creationId xmlns:p14="http://schemas.microsoft.com/office/powerpoint/2010/main" val="100832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First</a:t>
            </a:r>
            <a:r>
              <a:rPr lang="en-GB" b="1" baseline="0" noProof="0" dirty="0" smtClean="0"/>
              <a:t> of all, I </a:t>
            </a:r>
            <a:r>
              <a:rPr lang="en-GB" b="1" noProof="0" dirty="0" smtClean="0"/>
              <a:t>strongly noticed that today, when I ask</a:t>
            </a:r>
            <a:r>
              <a:rPr lang="en-GB" b="1" baseline="0" noProof="0" dirty="0" smtClean="0"/>
              <a:t> a non-French student about Manufacturing in France, I hear very often about Aeronautics, about Airbus. If Airbus’ head office is in France, this is basically a European company. In Aeronautics however, France is currently the 2</a:t>
            </a:r>
            <a:r>
              <a:rPr lang="en-GB" b="1" baseline="30000" noProof="0" dirty="0" smtClean="0"/>
              <a:t>nd</a:t>
            </a:r>
            <a:r>
              <a:rPr lang="en-GB" b="1" baseline="0" noProof="0" dirty="0" smtClean="0"/>
              <a:t> exporter at global scale. It ranks 2</a:t>
            </a:r>
            <a:r>
              <a:rPr lang="en-GB" b="1" baseline="30000" noProof="0" dirty="0" smtClean="0"/>
              <a:t>nd</a:t>
            </a:r>
            <a:r>
              <a:rPr lang="en-GB" b="1" baseline="0" noProof="0" dirty="0" smtClean="0"/>
              <a:t> after the USA, in 2015, with 16% of market share in aerospace products exports. Moreover, it also employs 180,000 workers, number that reaches 350,000 if we include all the sub-contractors and all the sectors of space, </a:t>
            </a:r>
            <a:r>
              <a:rPr lang="en-GB" b="1" baseline="0" noProof="0" dirty="0" err="1" smtClean="0"/>
              <a:t>defense</a:t>
            </a:r>
            <a:r>
              <a:rPr lang="en-GB" b="1" baseline="0" noProof="0" dirty="0" smtClean="0"/>
              <a:t> and security. So yes, consequently, it is fair to say that France is a major player of the global Aeronautics Industry. </a:t>
            </a:r>
            <a:endParaRPr lang="en-GB" b="1" noProof="0" dirty="0" smtClean="0"/>
          </a:p>
          <a:p>
            <a:endParaRPr lang="en-GB" noProof="0" dirty="0" smtClean="0"/>
          </a:p>
          <a:p>
            <a:r>
              <a:rPr lang="en-GB" noProof="0" dirty="0" smtClean="0"/>
              <a:t>http://</a:t>
            </a:r>
            <a:r>
              <a:rPr lang="en-GB" noProof="0" dirty="0" err="1" smtClean="0"/>
              <a:t>www.latribune.fr</a:t>
            </a:r>
            <a:r>
              <a:rPr lang="en-GB" noProof="0" dirty="0" smtClean="0"/>
              <a:t>/</a:t>
            </a:r>
            <a:r>
              <a:rPr lang="en-GB" noProof="0" dirty="0" err="1" smtClean="0"/>
              <a:t>entreprises</a:t>
            </a:r>
            <a:r>
              <a:rPr lang="en-GB" noProof="0" dirty="0" smtClean="0"/>
              <a:t>-finance/</a:t>
            </a:r>
            <a:r>
              <a:rPr lang="en-GB" noProof="0" dirty="0" err="1" smtClean="0"/>
              <a:t>industrie</a:t>
            </a:r>
            <a:r>
              <a:rPr lang="en-GB" noProof="0" dirty="0" smtClean="0"/>
              <a:t>/</a:t>
            </a:r>
            <a:r>
              <a:rPr lang="en-GB" noProof="0" dirty="0" err="1" smtClean="0"/>
              <a:t>aeronautique-defense</a:t>
            </a:r>
            <a:r>
              <a:rPr lang="en-GB" noProof="0" dirty="0" smtClean="0"/>
              <a:t>/l-aeronautique-le-principal-atout-de-la-france-a-l-exportation-478236.html</a:t>
            </a:r>
          </a:p>
          <a:p>
            <a:r>
              <a:rPr lang="en-GB" noProof="0" dirty="0" smtClean="0"/>
              <a:t>http://</a:t>
            </a:r>
            <a:r>
              <a:rPr lang="en-GB" noProof="0" dirty="0" err="1" smtClean="0"/>
              <a:t>lekiosque.finances.gouv.fr</a:t>
            </a:r>
            <a:r>
              <a:rPr lang="en-GB" noProof="0" dirty="0" smtClean="0"/>
              <a:t>/</a:t>
            </a:r>
            <a:r>
              <a:rPr lang="en-GB" noProof="0" dirty="0" err="1" smtClean="0"/>
              <a:t>fichiers</a:t>
            </a:r>
            <a:r>
              <a:rPr lang="en-GB" noProof="0" dirty="0" smtClean="0"/>
              <a:t>/Etudes/tableaux/EE_34.pdf</a:t>
            </a:r>
          </a:p>
          <a:p>
            <a:r>
              <a:rPr lang="en-GB" noProof="0" dirty="0" smtClean="0"/>
              <a:t>http://</a:t>
            </a:r>
            <a:r>
              <a:rPr lang="en-GB" noProof="0" dirty="0" err="1" smtClean="0"/>
              <a:t>www.blog-emploi.com</a:t>
            </a:r>
            <a:r>
              <a:rPr lang="en-GB" noProof="0" dirty="0" smtClean="0"/>
              <a:t>/</a:t>
            </a:r>
            <a:r>
              <a:rPr lang="en-GB" noProof="0" dirty="0" err="1" smtClean="0"/>
              <a:t>emploi-aeronautique</a:t>
            </a:r>
            <a:r>
              <a:rPr lang="en-GB" noProof="0" dirty="0" smtClean="0"/>
              <a:t>/</a:t>
            </a:r>
          </a:p>
          <a:p>
            <a:r>
              <a:rPr lang="en-GB" noProof="0" dirty="0" smtClean="0"/>
              <a:t>https://</a:t>
            </a:r>
            <a:r>
              <a:rPr lang="en-GB" noProof="0" dirty="0" err="1" smtClean="0"/>
              <a:t>www.gifas.asso.fr</a:t>
            </a:r>
            <a:endParaRPr lang="en-GB" noProof="0" dirty="0" smtClean="0"/>
          </a:p>
          <a:p>
            <a:r>
              <a:rPr lang="en-GB" noProof="0" dirty="0" smtClean="0"/>
              <a:t>http://</a:t>
            </a:r>
            <a:r>
              <a:rPr lang="en-GB" noProof="0" dirty="0" err="1" smtClean="0"/>
              <a:t>www.worldstopexports.com</a:t>
            </a:r>
            <a:r>
              <a:rPr lang="en-GB" noProof="0" dirty="0" smtClean="0"/>
              <a:t>/aerospace-exports-by-country/</a:t>
            </a:r>
          </a:p>
          <a:p>
            <a:r>
              <a:rPr lang="en-GB" noProof="0" dirty="0" smtClean="0"/>
              <a:t>http://</a:t>
            </a:r>
            <a:r>
              <a:rPr lang="en-GB" noProof="0" dirty="0" err="1" smtClean="0"/>
              <a:t>www.trademap.org</a:t>
            </a:r>
            <a:endParaRPr lang="en-GB"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3</a:t>
            </a:fld>
            <a:endParaRPr lang="en-US"/>
          </a:p>
        </p:txBody>
      </p:sp>
    </p:spTree>
    <p:extLst>
      <p:ext uri="{BB962C8B-B14F-4D97-AF65-F5344CB8AC3E}">
        <p14:creationId xmlns:p14="http://schemas.microsoft.com/office/powerpoint/2010/main" val="119991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However, if we consider the French</a:t>
            </a:r>
            <a:r>
              <a:rPr lang="en-GB" b="1" baseline="0" noProof="0" dirty="0" smtClean="0"/>
              <a:t> key manufacturing sectors, we can notice that M</a:t>
            </a:r>
            <a:r>
              <a:rPr lang="en-GB" b="1" noProof="0" dirty="0" smtClean="0"/>
              <a:t>aterials of Transport represent only 10% of them. The major sectors are rather Chemistry,</a:t>
            </a:r>
            <a:r>
              <a:rPr lang="en-GB" b="1" baseline="0" noProof="0" dirty="0" smtClean="0"/>
              <a:t> Pharmaceuticals, Food-processing industry, Repairs, or again Electronics. Moreover, all these sectors are characterised by French companies that are now famous worldwide. And if there is one thing to remember from all of this, it is that French Manufacturing does not only rely on one particular sector, but on many ones. Sectors are very well balanced, and THIS is what makes the French Manufacturing Industry strong. </a:t>
            </a:r>
            <a:endParaRPr lang="en-GB" b="1" noProof="0" dirty="0" smtClean="0"/>
          </a:p>
          <a:p>
            <a:endParaRPr lang="en-GB" noProof="0" dirty="0" smtClean="0"/>
          </a:p>
          <a:p>
            <a:r>
              <a:rPr lang="en-GB" noProof="0" dirty="0" smtClean="0"/>
              <a:t>http://</a:t>
            </a:r>
            <a:r>
              <a:rPr lang="en-GB" noProof="0" dirty="0" err="1" smtClean="0"/>
              <a:t>www.entreprises.gouv.fr</a:t>
            </a:r>
            <a:r>
              <a:rPr lang="en-GB" noProof="0" dirty="0" smtClean="0"/>
              <a:t>/files/files/</a:t>
            </a:r>
            <a:r>
              <a:rPr lang="en-GB" noProof="0" dirty="0" err="1" smtClean="0"/>
              <a:t>directions_services</a:t>
            </a:r>
            <a:r>
              <a:rPr lang="en-GB" noProof="0" dirty="0" smtClean="0"/>
              <a:t>/etudes-et-</a:t>
            </a:r>
            <a:r>
              <a:rPr lang="en-GB" noProof="0" dirty="0" err="1" smtClean="0"/>
              <a:t>statistiques</a:t>
            </a:r>
            <a:r>
              <a:rPr lang="en-GB" noProof="0" dirty="0" smtClean="0"/>
              <a:t>/</a:t>
            </a:r>
            <a:r>
              <a:rPr lang="en-GB" noProof="0" dirty="0" err="1" smtClean="0"/>
              <a:t>Chiffres_cles</a:t>
            </a:r>
            <a:r>
              <a:rPr lang="en-GB" noProof="0" dirty="0" smtClean="0"/>
              <a:t>/</a:t>
            </a:r>
            <a:r>
              <a:rPr lang="en-GB" noProof="0" dirty="0" err="1" smtClean="0"/>
              <a:t>Industrie</a:t>
            </a:r>
            <a:r>
              <a:rPr lang="en-GB" noProof="0" dirty="0" smtClean="0"/>
              <a:t>/2016-Chiffres-cles-industrie.pdf</a:t>
            </a:r>
          </a:p>
          <a:p>
            <a:endParaRPr lang="en-GB" noProof="0" dirty="0" smtClean="0"/>
          </a:p>
          <a:p>
            <a:r>
              <a:rPr lang="en-GB" noProof="0" dirty="0" smtClean="0"/>
              <a:t>Strong industry </a:t>
            </a:r>
            <a:r>
              <a:rPr lang="en-GB" noProof="0" dirty="0" err="1" smtClean="0"/>
              <a:t>becasue</a:t>
            </a:r>
            <a:r>
              <a:rPr lang="en-GB" noProof="0" dirty="0" smtClean="0"/>
              <a:t> sectors very well balance</a:t>
            </a:r>
          </a:p>
          <a:p>
            <a:endParaRPr lang="en-GB" noProof="0" dirty="0" smtClean="0"/>
          </a:p>
          <a:p>
            <a:r>
              <a:rPr lang="en-GB" noProof="0" dirty="0" smtClean="0"/>
              <a:t>Logo,</a:t>
            </a:r>
            <a:r>
              <a:rPr lang="en-GB" baseline="0" noProof="0" dirty="0" smtClean="0"/>
              <a:t> company </a:t>
            </a:r>
          </a:p>
          <a:p>
            <a:endParaRPr lang="en-GB" baseline="0" noProof="0" dirty="0" smtClean="0"/>
          </a:p>
          <a:p>
            <a:r>
              <a:rPr lang="en-GB" baseline="0" noProof="0" dirty="0" smtClean="0"/>
              <a:t>Some figures ? </a:t>
            </a:r>
            <a:endParaRPr lang="en-GB"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4</a:t>
            </a:fld>
            <a:endParaRPr lang="en-US"/>
          </a:p>
        </p:txBody>
      </p:sp>
    </p:spTree>
    <p:extLst>
      <p:ext uri="{BB962C8B-B14F-4D97-AF65-F5344CB8AC3E}">
        <p14:creationId xmlns:p14="http://schemas.microsoft.com/office/powerpoint/2010/main" val="201926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t>I have been talking</a:t>
            </a:r>
            <a:r>
              <a:rPr lang="en-GB" b="1" baseline="0" noProof="0" dirty="0" smtClean="0"/>
              <a:t> about famous companies, now let’s have a look </a:t>
            </a:r>
            <a:r>
              <a:rPr lang="en-GB" b="1" noProof="0" dirty="0" smtClean="0"/>
              <a:t>at</a:t>
            </a:r>
            <a:r>
              <a:rPr lang="en-GB" b="1" baseline="0" noProof="0" dirty="0" smtClean="0"/>
              <a:t> the range of manufacturing companies. It can be observed that 99% of Manufacturing companies are micro, small and medium-sized companies. These companies employ half of the industrial workers, contribute to 40% of the turnover, and realise 25% of exports. But what is even more important to me is that these companies are innovation champions.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On the one hand, it is true that, for now, most of the French Small and Medium-sized companies spend money for R&amp;D in services and not industrial activities, on the contrary to intermediate and big companies. But on the other hand, actually, it depends a lot on the manufacturing sectors considered. In 2010, in automotive and aerospace, big companies are contributing the most to R&amp;D spending, whereas in textile, wood or paper sectors, more than half spending of R&amp;D is the fact of the SME. The micro, small and medium-sized companies have a high potential of job creation and innovations, and THIS give them a strategic place within the French economy, as it is written : at the heart of the economic fabric. </a:t>
            </a:r>
            <a:endParaRPr lang="en-GB" b="1" noProof="0" dirty="0" smtClean="0"/>
          </a:p>
          <a:p>
            <a:endParaRPr lang="en-GB" noProof="0" dirty="0" smtClean="0"/>
          </a:p>
          <a:p>
            <a:r>
              <a:rPr lang="en-GB" noProof="0" dirty="0" smtClean="0"/>
              <a:t>https://</a:t>
            </a:r>
            <a:r>
              <a:rPr lang="en-GB" noProof="0" dirty="0" err="1" smtClean="0"/>
              <a:t>www.insee.fr</a:t>
            </a:r>
            <a:r>
              <a:rPr lang="en-GB" noProof="0" dirty="0" smtClean="0"/>
              <a:t>/</a:t>
            </a:r>
            <a:r>
              <a:rPr lang="en-GB" noProof="0" dirty="0" err="1" smtClean="0"/>
              <a:t>fr</a:t>
            </a:r>
            <a:r>
              <a:rPr lang="en-GB" noProof="0" dirty="0" smtClean="0"/>
              <a:t>/</a:t>
            </a:r>
            <a:r>
              <a:rPr lang="en-GB" noProof="0" dirty="0" err="1" smtClean="0"/>
              <a:t>statistiques</a:t>
            </a:r>
            <a:r>
              <a:rPr lang="en-GB" noProof="0" dirty="0" smtClean="0"/>
              <a:t>/2015835#tableau-tableau</a:t>
            </a:r>
          </a:p>
          <a:p>
            <a:r>
              <a:rPr lang="en-GB" noProof="0" dirty="0" smtClean="0"/>
              <a:t>https://</a:t>
            </a:r>
            <a:r>
              <a:rPr lang="en-GB" noProof="0" dirty="0" err="1" smtClean="0"/>
              <a:t>www.insee.fr</a:t>
            </a:r>
            <a:r>
              <a:rPr lang="en-GB" noProof="0" dirty="0" smtClean="0"/>
              <a:t>/</a:t>
            </a:r>
            <a:r>
              <a:rPr lang="en-GB" noProof="0" dirty="0" err="1" smtClean="0"/>
              <a:t>fr</a:t>
            </a:r>
            <a:r>
              <a:rPr lang="en-GB" noProof="0" dirty="0" smtClean="0"/>
              <a:t>/</a:t>
            </a:r>
            <a:r>
              <a:rPr lang="en-GB" noProof="0" dirty="0" err="1" smtClean="0"/>
              <a:t>statistiques</a:t>
            </a:r>
            <a:r>
              <a:rPr lang="en-GB" noProof="0" dirty="0" smtClean="0"/>
              <a:t>/2518228#graphique-Figure1</a:t>
            </a:r>
          </a:p>
          <a:p>
            <a:r>
              <a:rPr lang="en-GB" noProof="0" dirty="0" smtClean="0"/>
              <a:t>https://</a:t>
            </a:r>
            <a:r>
              <a:rPr lang="en-GB" noProof="0" dirty="0" err="1" smtClean="0"/>
              <a:t>cache.media.enseignementsup-recherche.gouv.fr</a:t>
            </a:r>
            <a:r>
              <a:rPr lang="en-GB" noProof="0" dirty="0" smtClean="0"/>
              <a:t>/file/2013/80/9/NI_13_01_PME_acteurs_meconnus_de_la_recherche_241809.pdf</a:t>
            </a:r>
          </a:p>
          <a:p>
            <a:endParaRPr lang="en-GB" noProof="0" dirty="0" smtClean="0"/>
          </a:p>
          <a:p>
            <a:r>
              <a:rPr lang="en-GB" noProof="0" dirty="0" smtClean="0"/>
              <a:t>Prove 88%....=&gt; turnover of small industries…+ employment </a:t>
            </a:r>
            <a:r>
              <a:rPr lang="en-GB" noProof="0" dirty="0" err="1" smtClean="0"/>
              <a:t>etc</a:t>
            </a:r>
            <a:r>
              <a:rPr lang="en-GB" noProof="0" dirty="0" smtClean="0"/>
              <a:t> </a:t>
            </a:r>
          </a:p>
          <a:p>
            <a:endParaRPr lang="en-GB" noProof="0" dirty="0" smtClean="0"/>
          </a:p>
          <a:p>
            <a:r>
              <a:rPr lang="en-GB" noProof="0" dirty="0" smtClean="0"/>
              <a:t>Manufacturing</a:t>
            </a:r>
            <a:r>
              <a:rPr lang="en-GB" baseline="0" noProof="0" dirty="0" smtClean="0"/>
              <a:t> = 85% of industry</a:t>
            </a:r>
          </a:p>
          <a:p>
            <a:r>
              <a:rPr lang="en-GB" baseline="0" noProof="0" dirty="0" smtClean="0"/>
              <a:t>870 Billion whose 37% at export</a:t>
            </a:r>
            <a:endParaRPr lang="en-GB"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5</a:t>
            </a:fld>
            <a:endParaRPr lang="en-US"/>
          </a:p>
        </p:txBody>
      </p:sp>
    </p:spTree>
    <p:extLst>
      <p:ext uri="{BB962C8B-B14F-4D97-AF65-F5344CB8AC3E}">
        <p14:creationId xmlns:p14="http://schemas.microsoft.com/office/powerpoint/2010/main" val="1452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I should also add that France is a leader exporter, ranking 8th in 2015 in world merchandise trade ranking, and also a leader importer, ranking 6th at</a:t>
            </a:r>
            <a:r>
              <a:rPr lang="en-GB" b="1" baseline="0" noProof="0" dirty="0" smtClean="0"/>
              <a:t> global scale in the same ranking. French trade partners are essentially European, Germany, Spain and Italy being the main ones. But China and the United States are also major partners. </a:t>
            </a:r>
            <a:endParaRPr lang="en-GB" b="1" noProof="0" dirty="0" smtClean="0"/>
          </a:p>
          <a:p>
            <a:endParaRPr lang="en-GB" noProof="0" dirty="0" smtClean="0"/>
          </a:p>
          <a:p>
            <a:endParaRPr lang="en-GB" noProof="0" dirty="0" smtClean="0"/>
          </a:p>
          <a:p>
            <a:endParaRPr lang="en-GB" noProof="0" dirty="0" smtClean="0"/>
          </a:p>
          <a:p>
            <a:r>
              <a:rPr lang="en-GB" noProof="0" dirty="0" smtClean="0"/>
              <a:t>http://</a:t>
            </a:r>
            <a:r>
              <a:rPr lang="en-GB" noProof="0" dirty="0" err="1" smtClean="0"/>
              <a:t>lekiosque.finances.gouv.fr</a:t>
            </a:r>
            <a:r>
              <a:rPr lang="en-GB" noProof="0" dirty="0" smtClean="0"/>
              <a:t>/</a:t>
            </a:r>
            <a:r>
              <a:rPr lang="en-GB" noProof="0" dirty="0" err="1" smtClean="0"/>
              <a:t>fichiers</a:t>
            </a:r>
            <a:r>
              <a:rPr lang="en-GB" noProof="0" dirty="0" smtClean="0"/>
              <a:t>/Etudes/tableaux/</a:t>
            </a:r>
            <a:r>
              <a:rPr lang="en-GB" noProof="0" dirty="0" err="1" smtClean="0"/>
              <a:t>apercu.pdf</a:t>
            </a:r>
            <a:endParaRPr lang="en-GB" noProof="0" dirty="0" smtClean="0"/>
          </a:p>
          <a:p>
            <a:r>
              <a:rPr lang="en-GB" noProof="0" dirty="0" smtClean="0"/>
              <a:t>https://</a:t>
            </a:r>
            <a:r>
              <a:rPr lang="en-GB" noProof="0" dirty="0" err="1" smtClean="0"/>
              <a:t>www.wto.org</a:t>
            </a:r>
            <a:r>
              <a:rPr lang="en-GB" noProof="0" dirty="0" smtClean="0"/>
              <a:t>/</a:t>
            </a:r>
            <a:r>
              <a:rPr lang="en-GB" noProof="0" dirty="0" err="1" smtClean="0"/>
              <a:t>english</a:t>
            </a:r>
            <a:r>
              <a:rPr lang="en-GB" noProof="0" dirty="0" smtClean="0"/>
              <a:t>/</a:t>
            </a:r>
            <a:r>
              <a:rPr lang="en-GB" noProof="0" dirty="0" err="1" smtClean="0"/>
              <a:t>res_e</a:t>
            </a:r>
            <a:r>
              <a:rPr lang="en-GB" noProof="0" dirty="0" smtClean="0"/>
              <a:t>/</a:t>
            </a:r>
            <a:r>
              <a:rPr lang="en-GB" noProof="0" dirty="0" err="1" smtClean="0"/>
              <a:t>statis_e</a:t>
            </a:r>
            <a:r>
              <a:rPr lang="en-GB" noProof="0" dirty="0" smtClean="0"/>
              <a:t>/wts2016_e/wts2016_e.pdf</a:t>
            </a:r>
          </a:p>
          <a:p>
            <a:endParaRPr lang="en-GB" noProof="0" dirty="0" smtClean="0"/>
          </a:p>
          <a:p>
            <a:r>
              <a:rPr lang="en-GB" noProof="0" dirty="0" smtClean="0"/>
              <a:t>Trade contract / alliance ?</a:t>
            </a:r>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6</a:t>
            </a:fld>
            <a:endParaRPr lang="en-US"/>
          </a:p>
        </p:txBody>
      </p:sp>
    </p:spTree>
    <p:extLst>
      <p:ext uri="{BB962C8B-B14F-4D97-AF65-F5344CB8AC3E}">
        <p14:creationId xmlns:p14="http://schemas.microsoft.com/office/powerpoint/2010/main" val="113584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So,</a:t>
            </a:r>
            <a:r>
              <a:rPr lang="en-GB" b="1" baseline="0" noProof="0" dirty="0" smtClean="0"/>
              <a:t> n</a:t>
            </a:r>
            <a:r>
              <a:rPr lang="en-GB" b="1" noProof="0" dirty="0" smtClean="0"/>
              <a:t>o</a:t>
            </a:r>
            <a:r>
              <a:rPr lang="en-GB" b="1" baseline="0" noProof="0" dirty="0" smtClean="0"/>
              <a:t>w that we got an overview of Manufacturing key strengths in France, let’s compare a bit France’s contribution to the EU’s Manufacturing with other EU countries. First, it is clear that Germany positions itself as a leader regarding European Manufacturing, while the French contribution is quite similar to Italy, Spain and the UK. But, it is also clear that the 10% proportion of Manufacturing of the French GDP stated previously, is under the European Union’s mean, around 14%.  </a:t>
            </a:r>
            <a:endParaRPr lang="en-GB" b="1" noProof="0" dirty="0" smtClean="0"/>
          </a:p>
          <a:p>
            <a:endParaRPr lang="en-GB" noProof="0" dirty="0" smtClean="0"/>
          </a:p>
          <a:p>
            <a:r>
              <a:rPr lang="en-GB" noProof="0" dirty="0" smtClean="0"/>
              <a:t>http://</a:t>
            </a:r>
            <a:r>
              <a:rPr lang="en-GB" noProof="0" dirty="0" err="1" smtClean="0"/>
              <a:t>www.entreprises.gouv.fr</a:t>
            </a:r>
            <a:r>
              <a:rPr lang="en-GB" noProof="0" dirty="0" smtClean="0"/>
              <a:t>/files/files/</a:t>
            </a:r>
            <a:r>
              <a:rPr lang="en-GB" noProof="0" dirty="0" err="1" smtClean="0"/>
              <a:t>directions_services</a:t>
            </a:r>
            <a:r>
              <a:rPr lang="en-GB" noProof="0" dirty="0" smtClean="0"/>
              <a:t>/etudes-et-</a:t>
            </a:r>
            <a:r>
              <a:rPr lang="en-GB" noProof="0" dirty="0" err="1" smtClean="0"/>
              <a:t>statistiques</a:t>
            </a:r>
            <a:r>
              <a:rPr lang="en-GB" noProof="0" dirty="0" smtClean="0"/>
              <a:t>/</a:t>
            </a:r>
            <a:r>
              <a:rPr lang="en-GB" noProof="0" dirty="0" err="1" smtClean="0"/>
              <a:t>Chiffres_cles</a:t>
            </a:r>
            <a:r>
              <a:rPr lang="en-GB" noProof="0" dirty="0" smtClean="0"/>
              <a:t>/</a:t>
            </a:r>
            <a:r>
              <a:rPr lang="en-GB" noProof="0" dirty="0" err="1" smtClean="0"/>
              <a:t>Industrie</a:t>
            </a:r>
            <a:r>
              <a:rPr lang="en-GB" noProof="0" dirty="0" smtClean="0"/>
              <a:t>/2016-Chiffres-cles-industrie.pdf</a:t>
            </a:r>
          </a:p>
          <a:p>
            <a:endParaRPr lang="en-GB" noProof="0" dirty="0" smtClean="0"/>
          </a:p>
          <a:p>
            <a:r>
              <a:rPr lang="en-GB" noProof="0" dirty="0" smtClean="0"/>
              <a:t>Recheck figures on OECD : https://</a:t>
            </a:r>
            <a:r>
              <a:rPr lang="en-GB" noProof="0" dirty="0" err="1" smtClean="0"/>
              <a:t>stats.oecd.org</a:t>
            </a:r>
            <a:r>
              <a:rPr lang="en-GB" noProof="0" dirty="0" smtClean="0"/>
              <a:t>/</a:t>
            </a:r>
            <a:r>
              <a:rPr lang="en-GB" noProof="0" dirty="0" err="1" smtClean="0"/>
              <a:t>index.aspx?queryid</a:t>
            </a:r>
            <a:r>
              <a:rPr lang="en-GB" noProof="0" dirty="0" smtClean="0"/>
              <a:t>=60702</a:t>
            </a:r>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7</a:t>
            </a:fld>
            <a:endParaRPr lang="en-US"/>
          </a:p>
        </p:txBody>
      </p:sp>
    </p:spTree>
    <p:extLst>
      <p:ext uri="{BB962C8B-B14F-4D97-AF65-F5344CB8AC3E}">
        <p14:creationId xmlns:p14="http://schemas.microsoft.com/office/powerpoint/2010/main" val="180349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0" noProof="0" dirty="0" smtClean="0"/>
              <a:t>Now let’s have a look at the global scale. Since 2013, France moved up by 3 places in the Deloitte Global</a:t>
            </a:r>
            <a:r>
              <a:rPr lang="en-GB" b="1" i="0" baseline="0" noProof="0" dirty="0" smtClean="0"/>
              <a:t> Manufacturing Competitiveness Index, rising from 25th to 22nd. But, a downward trend is appearing by 5 years, when France would rank 26th. </a:t>
            </a:r>
            <a:endParaRPr lang="en-GB" i="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i="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noProof="0" dirty="0" smtClean="0"/>
              <a:t>Deloitte</a:t>
            </a:r>
            <a:r>
              <a:rPr lang="en-GB" i="1" baseline="0" noProof="0" dirty="0" smtClean="0"/>
              <a:t> </a:t>
            </a:r>
            <a:r>
              <a:rPr lang="en-GB" sz="1200" i="1" kern="1200" noProof="0" dirty="0" smtClean="0">
                <a:solidFill>
                  <a:schemeClr val="tx1"/>
                </a:solidFill>
                <a:latin typeface="+mn-lt"/>
                <a:ea typeface="+mn-ea"/>
                <a:cs typeface="+mn-cs"/>
              </a:rPr>
              <a:t>Global Manufacturing Competitiveness Index, </a:t>
            </a:r>
            <a:r>
              <a:rPr lang="en-GB" sz="1200" i="1" kern="1200" noProof="0" dirty="0" err="1" smtClean="0">
                <a:solidFill>
                  <a:schemeClr val="tx1"/>
                </a:solidFill>
                <a:latin typeface="+mn-lt"/>
                <a:ea typeface="+mn-ea"/>
                <a:cs typeface="+mn-cs"/>
              </a:rPr>
              <a:t>édition</a:t>
            </a:r>
            <a:r>
              <a:rPr lang="en-GB" sz="1200" i="1" kern="1200" noProof="0" dirty="0" smtClean="0">
                <a:solidFill>
                  <a:schemeClr val="tx1"/>
                </a:solidFill>
                <a:latin typeface="+mn-lt"/>
                <a:ea typeface="+mn-ea"/>
                <a:cs typeface="+mn-cs"/>
              </a:rPr>
              <a:t> 2016</a:t>
            </a:r>
            <a:endParaRPr lang="en-GB" noProof="0" dirty="0" smtClean="0"/>
          </a:p>
          <a:p>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Why France is competitive in industry ? </a:t>
            </a:r>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8</a:t>
            </a:fld>
            <a:endParaRPr lang="en-US"/>
          </a:p>
        </p:txBody>
      </p:sp>
    </p:spTree>
    <p:extLst>
      <p:ext uri="{BB962C8B-B14F-4D97-AF65-F5344CB8AC3E}">
        <p14:creationId xmlns:p14="http://schemas.microsoft.com/office/powerpoint/2010/main" val="172615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smtClean="0"/>
              <a:t>Moreover, to this forecasted decline in Manufacturing</a:t>
            </a:r>
            <a:r>
              <a:rPr lang="en-GB" b="1" baseline="0" noProof="0" dirty="0" smtClean="0"/>
              <a:t> </a:t>
            </a:r>
            <a:r>
              <a:rPr lang="en-GB" b="1" noProof="0" dirty="0" smtClean="0"/>
              <a:t>competitiveness, </a:t>
            </a:r>
            <a:r>
              <a:rPr lang="en-GB" b="1" baseline="0" noProof="0" dirty="0" smtClean="0"/>
              <a:t>can be added that industrial activities in France are quite uneven and also in decline. </a:t>
            </a:r>
          </a:p>
          <a:p>
            <a:endParaRPr lang="en-GB" b="1" baseline="0" noProof="0" dirty="0" smtClean="0"/>
          </a:p>
          <a:p>
            <a:r>
              <a:rPr lang="en-GB" b="1" baseline="0" noProof="0" dirty="0" smtClean="0"/>
              <a:t>-First, the employment in industry is overall declining everywhere in France, and especially in Northern France because of a lower growth of population. </a:t>
            </a:r>
          </a:p>
          <a:p>
            <a:r>
              <a:rPr lang="en-GB" b="1" baseline="0" noProof="0" dirty="0" smtClean="0"/>
              <a:t>-Then, the distribution of employees working in industry is also uneven, some areas being much more active than others. </a:t>
            </a:r>
          </a:p>
          <a:p>
            <a:r>
              <a:rPr lang="en-GB" sz="1200" b="1" i="0" kern="1200" baseline="0" noProof="0" dirty="0" smtClean="0">
                <a:solidFill>
                  <a:schemeClr val="tx1"/>
                </a:solidFill>
                <a:effectLst/>
                <a:latin typeface="+mn-lt"/>
                <a:ea typeface="+mn-ea"/>
                <a:cs typeface="+mn-cs"/>
              </a:rPr>
              <a:t>-</a:t>
            </a:r>
            <a:r>
              <a:rPr lang="en-GB" sz="1200" b="1" i="0" kern="1200" dirty="0" smtClean="0">
                <a:solidFill>
                  <a:schemeClr val="tx1"/>
                </a:solidFill>
                <a:effectLst/>
                <a:latin typeface="+mn-lt"/>
                <a:ea typeface="+mn-ea"/>
                <a:cs typeface="+mn-cs"/>
              </a:rPr>
              <a:t>Finally, if large companies have an overall great weight in all regions, it is particularly the case within big cities, and in some historical</a:t>
            </a:r>
            <a:r>
              <a:rPr lang="en-GB" sz="1200" b="1" i="0" kern="1200" baseline="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industrial areas. The medium-sized companies weigh more strongly in the northern regions. Micro-companies weigh more in the South and in the French overseas departments.</a:t>
            </a:r>
            <a:endParaRPr lang="en-GB" b="1" noProof="0" dirty="0" smtClean="0"/>
          </a:p>
          <a:p>
            <a:endParaRPr lang="en-GB" noProof="0" dirty="0" smtClean="0"/>
          </a:p>
          <a:p>
            <a:endParaRPr lang="en-GB" noProof="0" dirty="0" smtClean="0"/>
          </a:p>
          <a:p>
            <a:r>
              <a:rPr lang="en-GB" noProof="0" dirty="0" smtClean="0"/>
              <a:t>http://</a:t>
            </a:r>
            <a:r>
              <a:rPr lang="en-GB" noProof="0" dirty="0" err="1" smtClean="0"/>
              <a:t>www.entreprises.gouv.fr</a:t>
            </a:r>
            <a:r>
              <a:rPr lang="en-GB" noProof="0" dirty="0" smtClean="0"/>
              <a:t>/files/files/</a:t>
            </a:r>
            <a:r>
              <a:rPr lang="en-GB" noProof="0" dirty="0" err="1" smtClean="0"/>
              <a:t>directions_services</a:t>
            </a:r>
            <a:r>
              <a:rPr lang="en-GB" noProof="0" dirty="0" smtClean="0"/>
              <a:t>/etudes-et-</a:t>
            </a:r>
            <a:r>
              <a:rPr lang="en-GB" noProof="0" dirty="0" err="1" smtClean="0"/>
              <a:t>statistiques</a:t>
            </a:r>
            <a:r>
              <a:rPr lang="en-GB" noProof="0" dirty="0" smtClean="0"/>
              <a:t>/</a:t>
            </a:r>
            <a:r>
              <a:rPr lang="en-GB" noProof="0" dirty="0" err="1" smtClean="0"/>
              <a:t>Chiffres_cles</a:t>
            </a:r>
            <a:r>
              <a:rPr lang="en-GB" noProof="0" dirty="0" smtClean="0"/>
              <a:t>/</a:t>
            </a:r>
            <a:r>
              <a:rPr lang="en-GB" noProof="0" dirty="0" err="1" smtClean="0"/>
              <a:t>Industrie</a:t>
            </a:r>
            <a:r>
              <a:rPr lang="en-GB" noProof="0" dirty="0" smtClean="0"/>
              <a:t>/2016-Chiffres-cles-industrie.pdf</a:t>
            </a:r>
          </a:p>
          <a:p>
            <a:r>
              <a:rPr lang="en-GB" noProof="0" dirty="0" smtClean="0"/>
              <a:t>http://</a:t>
            </a:r>
            <a:r>
              <a:rPr lang="en-GB" noProof="0" dirty="0" err="1" smtClean="0"/>
              <a:t>www.acoss.fr</a:t>
            </a:r>
            <a:r>
              <a:rPr lang="en-GB" noProof="0" dirty="0" smtClean="0"/>
              <a:t>/files/Publications/</a:t>
            </a:r>
            <a:r>
              <a:rPr lang="en-GB" noProof="0" dirty="0" err="1" smtClean="0"/>
              <a:t>Acoss_Stat</a:t>
            </a:r>
            <a:r>
              <a:rPr lang="en-GB" noProof="0" dirty="0" smtClean="0"/>
              <a:t>/Acoss_Stat_237.pdf</a:t>
            </a:r>
          </a:p>
          <a:p>
            <a:r>
              <a:rPr lang="en-GB" noProof="0" dirty="0" smtClean="0"/>
              <a:t>https://</a:t>
            </a:r>
            <a:r>
              <a:rPr lang="en-GB" noProof="0" dirty="0" err="1" smtClean="0"/>
              <a:t>www.insee.fr</a:t>
            </a:r>
            <a:r>
              <a:rPr lang="en-GB" noProof="0" dirty="0" smtClean="0"/>
              <a:t>/</a:t>
            </a:r>
            <a:r>
              <a:rPr lang="en-GB" noProof="0" dirty="0" err="1" smtClean="0"/>
              <a:t>fr</a:t>
            </a:r>
            <a:r>
              <a:rPr lang="en-GB" noProof="0" dirty="0" smtClean="0"/>
              <a:t>/</a:t>
            </a:r>
            <a:r>
              <a:rPr lang="en-GB" noProof="0" dirty="0" err="1" smtClean="0"/>
              <a:t>statistiques</a:t>
            </a:r>
            <a:r>
              <a:rPr lang="en-GB" noProof="0" dirty="0" smtClean="0"/>
              <a:t>/1281379</a:t>
            </a:r>
          </a:p>
          <a:p>
            <a:endParaRPr lang="en-GB" noProof="0" dirty="0" smtClean="0"/>
          </a:p>
          <a:p>
            <a:r>
              <a:rPr lang="en-GB" noProof="0" dirty="0" smtClean="0"/>
              <a:t>Reasons of</a:t>
            </a:r>
            <a:r>
              <a:rPr lang="en-GB" baseline="0" noProof="0" dirty="0" smtClean="0"/>
              <a:t> differences between north and south ? Unemployment, growth rate, industries, what happened, maybe % and not numbers </a:t>
            </a:r>
            <a:endParaRPr lang="en-GB" noProof="0" dirty="0" smtClean="0"/>
          </a:p>
          <a:p>
            <a:endParaRPr lang="en-GB" noProof="0" dirty="0"/>
          </a:p>
        </p:txBody>
      </p:sp>
      <p:sp>
        <p:nvSpPr>
          <p:cNvPr id="4" name="Espace réservé du numéro de diapositive 3"/>
          <p:cNvSpPr>
            <a:spLocks noGrp="1"/>
          </p:cNvSpPr>
          <p:nvPr>
            <p:ph type="sldNum" sz="quarter" idx="10"/>
          </p:nvPr>
        </p:nvSpPr>
        <p:spPr/>
        <p:txBody>
          <a:bodyPr/>
          <a:lstStyle/>
          <a:p>
            <a:fld id="{3B11FC8D-FEAC-3A4D-B17B-284E661AD230}" type="slidenum">
              <a:rPr lang="en-US" smtClean="0"/>
              <a:t>9</a:t>
            </a:fld>
            <a:endParaRPr lang="en-US"/>
          </a:p>
        </p:txBody>
      </p:sp>
    </p:spTree>
    <p:extLst>
      <p:ext uri="{BB962C8B-B14F-4D97-AF65-F5344CB8AC3E}">
        <p14:creationId xmlns:p14="http://schemas.microsoft.com/office/powerpoint/2010/main" val="185524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1" name="Text Placeholder 8"/>
          <p:cNvSpPr>
            <a:spLocks noGrp="1"/>
          </p:cNvSpPr>
          <p:nvPr>
            <p:ph type="body" sz="quarter" idx="11" hasCustomPrompt="1"/>
          </p:nvPr>
        </p:nvSpPr>
        <p:spPr>
          <a:xfrm>
            <a:off x="4871864" y="4149080"/>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3" name="Text Placeholder 8"/>
          <p:cNvSpPr>
            <a:spLocks noGrp="1"/>
          </p:cNvSpPr>
          <p:nvPr>
            <p:ph type="body" sz="quarter" idx="12" hasCustomPrompt="1"/>
          </p:nvPr>
        </p:nvSpPr>
        <p:spPr>
          <a:xfrm>
            <a:off x="4873469" y="5229200"/>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smtClean="0"/>
              <a:t>Date, Arial 20pt</a:t>
            </a:r>
            <a:endParaRPr lang="en-US" dirty="0"/>
          </a:p>
        </p:txBody>
      </p:sp>
      <p:sp>
        <p:nvSpPr>
          <p:cNvPr id="5" name="Text Placeholder 17"/>
          <p:cNvSpPr txBox="1">
            <a:spLocks/>
          </p:cNvSpPr>
          <p:nvPr userDrawn="1"/>
        </p:nvSpPr>
        <p:spPr>
          <a:xfrm>
            <a:off x="4871864" y="602128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smtClean="0"/>
              <a:t>www.cranfield.ac.uk</a:t>
            </a:r>
            <a:endParaRPr lang="en-GB" sz="2400" b="0"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Tree>
    <p:extLst>
      <p:ext uri="{BB962C8B-B14F-4D97-AF65-F5344CB8AC3E}">
        <p14:creationId xmlns:p14="http://schemas.microsoft.com/office/powerpoint/2010/main" val="41460356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nk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smtClean="0"/>
              <a:t>Body copy, Arial 20pt minimum</a:t>
            </a:r>
          </a:p>
          <a:p>
            <a:pPr lvl="0"/>
            <a:r>
              <a:rPr lang="en-US" dirty="0" smtClean="0"/>
              <a:t>Bullet points should always be round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985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rple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smtClean="0"/>
              <a:t>Body copy, Arial 20pt minimum</a:t>
            </a:r>
          </a:p>
          <a:p>
            <a:pPr lvl="0"/>
            <a:r>
              <a:rPr lang="en-US" dirty="0" smtClean="0"/>
              <a:t>Bullet points should always be round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644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ed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smtClean="0"/>
              <a:t>Body copy, Arial 20pt minimum</a:t>
            </a:r>
          </a:p>
          <a:p>
            <a:pPr lvl="0"/>
            <a:r>
              <a:rPr lang="en-US" dirty="0" smtClean="0"/>
              <a:t>Bullet points should always be round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2274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Yellow impact slide">
    <p:spTree>
      <p:nvGrpSpPr>
        <p:cNvPr id="1" name=""/>
        <p:cNvGrpSpPr/>
        <p:nvPr/>
      </p:nvGrpSpPr>
      <p:grpSpPr>
        <a:xfrm>
          <a:off x="0" y="0"/>
          <a:ext cx="0" cy="0"/>
          <a:chOff x="0" y="0"/>
          <a:chExt cx="0" cy="0"/>
        </a:xfrm>
      </p:grpSpPr>
      <p:sp>
        <p:nvSpPr>
          <p:cNvPr id="6" name="Rectangle 5"/>
          <p:cNvSpPr/>
          <p:nvPr userDrawn="1"/>
        </p:nvSpPr>
        <p:spPr>
          <a:xfrm>
            <a:off x="0" y="1"/>
            <a:ext cx="5231904" cy="6857999"/>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smtClean="0"/>
              <a:t>Body copy, Arial 20pt minimum</a:t>
            </a:r>
          </a:p>
          <a:p>
            <a:pPr lvl="0"/>
            <a:r>
              <a:rPr lang="en-US" dirty="0" smtClean="0"/>
              <a:t>Bullet points should always be round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982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8" name="TextBox 7"/>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err="1" smtClean="0">
                <a:solidFill>
                  <a:srgbClr val="0C406D"/>
                </a:solidFill>
                <a:latin typeface="Arial" charset="0"/>
                <a:ea typeface="Arial" charset="0"/>
                <a:cs typeface="Arial" charset="0"/>
              </a:rPr>
              <a:t>www.cranfield.ac.uk</a:t>
            </a:r>
            <a:endParaRPr lang="en-GB" sz="4400" b="1" dirty="0" smtClean="0">
              <a:solidFill>
                <a:srgbClr val="0C406D"/>
              </a:solidFill>
              <a:latin typeface="Arial" charset="0"/>
              <a:ea typeface="Arial" charset="0"/>
              <a:cs typeface="Arial" charset="0"/>
            </a:endParaRPr>
          </a:p>
        </p:txBody>
      </p:sp>
      <p:sp>
        <p:nvSpPr>
          <p:cNvPr id="10" name="TextBox 9"/>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smtClean="0">
                <a:solidFill>
                  <a:srgbClr val="0099C4"/>
                </a:solidFill>
                <a:latin typeface="Arial" charset="0"/>
                <a:ea typeface="Arial" charset="0"/>
                <a:cs typeface="Arial" charset="0"/>
              </a:rPr>
              <a:t>T: +44 (0)1234 750111</a:t>
            </a:r>
            <a:endParaRPr lang="en-US" sz="4000" b="1" dirty="0" smtClean="0">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42376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1" name="Text Placeholder 8"/>
          <p:cNvSpPr>
            <a:spLocks noGrp="1"/>
          </p:cNvSpPr>
          <p:nvPr>
            <p:ph type="body" sz="quarter" idx="11" hasCustomPrompt="1"/>
          </p:nvPr>
        </p:nvSpPr>
        <p:spPr>
          <a:xfrm>
            <a:off x="4871864" y="4005064"/>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3" name="Text Placeholder 8"/>
          <p:cNvSpPr>
            <a:spLocks noGrp="1"/>
          </p:cNvSpPr>
          <p:nvPr>
            <p:ph type="body" sz="quarter" idx="12" hasCustomPrompt="1"/>
          </p:nvPr>
        </p:nvSpPr>
        <p:spPr>
          <a:xfrm>
            <a:off x="4873469" y="4941168"/>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smtClean="0"/>
              <a:t>Date, Arial 20pt</a:t>
            </a:r>
            <a:endParaRPr lang="en-US" dirty="0"/>
          </a:p>
        </p:txBody>
      </p:sp>
      <p:sp>
        <p:nvSpPr>
          <p:cNvPr id="5" name="Text Placeholder 17"/>
          <p:cNvSpPr txBox="1">
            <a:spLocks/>
          </p:cNvSpPr>
          <p:nvPr userDrawn="1"/>
        </p:nvSpPr>
        <p:spPr>
          <a:xfrm>
            <a:off x="4871864" y="566124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smtClean="0"/>
              <a:t>www.cranfield.ac.uk</a:t>
            </a:r>
            <a:endParaRPr lang="en-GB" sz="2400" b="0"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8" name="Rectangle 7"/>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Tree>
    <p:extLst>
      <p:ext uri="{BB962C8B-B14F-4D97-AF65-F5344CB8AC3E}">
        <p14:creationId xmlns:p14="http://schemas.microsoft.com/office/powerpoint/2010/main" val="7548937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19" name="TextBox 18"/>
          <p:cNvSpPr txBox="1"/>
          <p:nvPr userDrawn="1"/>
        </p:nvSpPr>
        <p:spPr>
          <a:xfrm>
            <a:off x="8904312" y="6414383"/>
            <a:ext cx="2880320" cy="338554"/>
          </a:xfrm>
          <a:prstGeom prst="rect">
            <a:avLst/>
          </a:prstGeom>
          <a:noFill/>
        </p:spPr>
        <p:txBody>
          <a:bodyPr wrap="square" rtlCol="0">
            <a:spAutoFit/>
          </a:bodyPr>
          <a:lstStyle/>
          <a:p>
            <a:pPr algn="r"/>
            <a:r>
              <a:rPr lang="en-US" sz="1600" dirty="0" smtClean="0">
                <a:solidFill>
                  <a:schemeClr val="bg1"/>
                </a:solidFill>
                <a:latin typeface="Arial" charset="0"/>
                <a:ea typeface="Arial" charset="0"/>
                <a:cs typeface="Arial" charset="0"/>
              </a:rPr>
              <a:t>© </a:t>
            </a:r>
            <a:r>
              <a:rPr lang="en-US" sz="1600" dirty="0" err="1" smtClean="0">
                <a:solidFill>
                  <a:schemeClr val="bg1"/>
                </a:solidFill>
                <a:latin typeface="Arial" charset="0"/>
                <a:ea typeface="Arial" charset="0"/>
                <a:cs typeface="Arial" charset="0"/>
              </a:rPr>
              <a:t>Cranfield</a:t>
            </a:r>
            <a:r>
              <a:rPr lang="en-US" sz="1600" dirty="0" smtClean="0">
                <a:solidFill>
                  <a:schemeClr val="bg1"/>
                </a:solidFill>
                <a:latin typeface="Arial" charset="0"/>
                <a:ea typeface="Arial" charset="0"/>
                <a:cs typeface="Arial" charset="0"/>
              </a:rPr>
              <a:t> University</a:t>
            </a:r>
            <a:endParaRPr lang="en-US" sz="1600" dirty="0">
              <a:solidFill>
                <a:schemeClr val="bg1"/>
              </a:solidFill>
              <a:latin typeface="Arial" charset="0"/>
              <a:ea typeface="Arial" charset="0"/>
              <a:cs typeface="Arial" charset="0"/>
            </a:endParaRPr>
          </a:p>
        </p:txBody>
      </p:sp>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6"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smtClean="0"/>
              <a:t>Sub-header, Arial Bold 22pt</a:t>
            </a:r>
            <a:endParaRPr lang="en-GB" dirty="0"/>
          </a:p>
        </p:txBody>
      </p:sp>
      <p:sp>
        <p:nvSpPr>
          <p:cNvPr id="7" name="Content Placeholder 7"/>
          <p:cNvSpPr>
            <a:spLocks noGrp="1"/>
          </p:cNvSpPr>
          <p:nvPr>
            <p:ph sz="quarter" idx="16"/>
          </p:nvPr>
        </p:nvSpPr>
        <p:spPr>
          <a:xfrm>
            <a:off x="407988" y="2349501"/>
            <a:ext cx="11376025"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9094355"/>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10"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2"/>
          <p:cNvSpPr>
            <a:spLocks noGrp="1"/>
          </p:cNvSpPr>
          <p:nvPr>
            <p:ph type="body" sz="quarter" idx="15"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smtClean="0"/>
              <a:t>Sub-header, Arial Bold 22pt</a:t>
            </a:r>
            <a:endParaRPr lang="en-GB" dirty="0"/>
          </a:p>
        </p:txBody>
      </p:sp>
      <p:sp>
        <p:nvSpPr>
          <p:cNvPr id="11" name="Content Placeholder 7"/>
          <p:cNvSpPr>
            <a:spLocks noGrp="1"/>
          </p:cNvSpPr>
          <p:nvPr>
            <p:ph sz="quarter" idx="16"/>
          </p:nvPr>
        </p:nvSpPr>
        <p:spPr>
          <a:xfrm>
            <a:off x="407989" y="2349501"/>
            <a:ext cx="6696124"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6667026"/>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8"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5" name="Content Placeholder 7"/>
          <p:cNvSpPr>
            <a:spLocks noGrp="1"/>
          </p:cNvSpPr>
          <p:nvPr>
            <p:ph sz="quarter" idx="16"/>
          </p:nvPr>
        </p:nvSpPr>
        <p:spPr>
          <a:xfrm>
            <a:off x="407989" y="1412776"/>
            <a:ext cx="6696124"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229860"/>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11"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5" name="Content Placeholder 7"/>
          <p:cNvSpPr>
            <a:spLocks noGrp="1"/>
          </p:cNvSpPr>
          <p:nvPr>
            <p:ph sz="quarter" idx="16" hasCustomPrompt="1"/>
          </p:nvPr>
        </p:nvSpPr>
        <p:spPr>
          <a:xfrm>
            <a:off x="407988" y="1412776"/>
            <a:ext cx="11376643"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Image/media area</a:t>
            </a:r>
            <a:endParaRPr lang="en-GB" dirty="0"/>
          </a:p>
        </p:txBody>
      </p:sp>
    </p:spTree>
    <p:extLst>
      <p:ext uri="{BB962C8B-B14F-4D97-AF65-F5344CB8AC3E}">
        <p14:creationId xmlns:p14="http://schemas.microsoft.com/office/powerpoint/2010/main" val="8145800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7"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smtClean="0"/>
              <a:t>Sub-header, Arial Bold 22pt</a:t>
            </a:r>
            <a:endParaRPr lang="en-GB" dirty="0"/>
          </a:p>
        </p:txBody>
      </p:sp>
      <p:sp>
        <p:nvSpPr>
          <p:cNvPr id="11" name="Content Placeholder 7"/>
          <p:cNvSpPr>
            <a:spLocks noGrp="1"/>
          </p:cNvSpPr>
          <p:nvPr>
            <p:ph sz="quarter" idx="16"/>
          </p:nvPr>
        </p:nvSpPr>
        <p:spPr>
          <a:xfrm>
            <a:off x="407988" y="2349500"/>
            <a:ext cx="11376025"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3829525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copy, Image">
    <p:spTree>
      <p:nvGrpSpPr>
        <p:cNvPr id="1" name=""/>
        <p:cNvGrpSpPr/>
        <p:nvPr/>
      </p:nvGrpSpPr>
      <p:grpSpPr>
        <a:xfrm>
          <a:off x="0" y="0"/>
          <a:ext cx="0" cy="0"/>
          <a:chOff x="0" y="0"/>
          <a:chExt cx="0" cy="0"/>
        </a:xfrm>
      </p:grpSpPr>
      <p:sp>
        <p:nvSpPr>
          <p:cNvPr id="12" name="Content Placeholder 2"/>
          <p:cNvSpPr>
            <a:spLocks noGrp="1"/>
          </p:cNvSpPr>
          <p:nvPr>
            <p:ph sz="quarter" idx="17" hasCustomPrompt="1"/>
          </p:nvPr>
        </p:nvSpPr>
        <p:spPr>
          <a:xfrm>
            <a:off x="7248525" y="404664"/>
            <a:ext cx="4535488" cy="576064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5" name="Content Placeholder 7"/>
          <p:cNvSpPr>
            <a:spLocks noGrp="1"/>
          </p:cNvSpPr>
          <p:nvPr>
            <p:ph sz="quarter" idx="16"/>
          </p:nvPr>
        </p:nvSpPr>
        <p:spPr>
          <a:xfrm>
            <a:off x="407989" y="404664"/>
            <a:ext cx="6552108" cy="576064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3221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area">
    <p:spTree>
      <p:nvGrpSpPr>
        <p:cNvPr id="1" name=""/>
        <p:cNvGrpSpPr/>
        <p:nvPr/>
      </p:nvGrpSpPr>
      <p:grpSpPr>
        <a:xfrm>
          <a:off x="0" y="0"/>
          <a:ext cx="0" cy="0"/>
          <a:chOff x="0" y="0"/>
          <a:chExt cx="0" cy="0"/>
        </a:xfrm>
      </p:grpSpPr>
      <p:sp>
        <p:nvSpPr>
          <p:cNvPr id="3" name="Content Placeholder 7"/>
          <p:cNvSpPr>
            <a:spLocks noGrp="1"/>
          </p:cNvSpPr>
          <p:nvPr>
            <p:ph sz="quarter" idx="17" hasCustomPrompt="1"/>
          </p:nvPr>
        </p:nvSpPr>
        <p:spPr>
          <a:xfrm>
            <a:off x="407988" y="404664"/>
            <a:ext cx="1137664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Image/media area</a:t>
            </a:r>
            <a:endParaRPr lang="en-GB" dirty="0"/>
          </a:p>
        </p:txBody>
      </p:sp>
    </p:spTree>
    <p:extLst>
      <p:ext uri="{BB962C8B-B14F-4D97-AF65-F5344CB8AC3E}">
        <p14:creationId xmlns:p14="http://schemas.microsoft.com/office/powerpoint/2010/main" val="17382991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6" name="Content Placeholder 7"/>
          <p:cNvSpPr>
            <a:spLocks noGrp="1"/>
          </p:cNvSpPr>
          <p:nvPr>
            <p:ph sz="quarter" idx="17" hasCustomPrompt="1"/>
          </p:nvPr>
        </p:nvSpPr>
        <p:spPr>
          <a:xfrm>
            <a:off x="40798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Image/media area</a:t>
            </a:r>
            <a:endParaRPr lang="en-GB" dirty="0"/>
          </a:p>
        </p:txBody>
      </p:sp>
      <p:sp>
        <p:nvSpPr>
          <p:cNvPr id="9" name="Content Placeholder 7"/>
          <p:cNvSpPr>
            <a:spLocks noGrp="1"/>
          </p:cNvSpPr>
          <p:nvPr>
            <p:ph sz="quarter" idx="20" hasCustomPrompt="1"/>
          </p:nvPr>
        </p:nvSpPr>
        <p:spPr>
          <a:xfrm>
            <a:off x="616800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Image/media area</a:t>
            </a:r>
            <a:endParaRPr lang="en-GB" dirty="0"/>
          </a:p>
        </p:txBody>
      </p:sp>
    </p:spTree>
    <p:extLst>
      <p:ext uri="{BB962C8B-B14F-4D97-AF65-F5344CB8AC3E}">
        <p14:creationId xmlns:p14="http://schemas.microsoft.com/office/powerpoint/2010/main" val="18060342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0587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13" name="TextBox 12"/>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err="1" smtClean="0">
                <a:solidFill>
                  <a:srgbClr val="0C406D"/>
                </a:solidFill>
                <a:latin typeface="Arial" charset="0"/>
                <a:ea typeface="Arial" charset="0"/>
                <a:cs typeface="Arial" charset="0"/>
              </a:rPr>
              <a:t>www.cranfield.ac.uk</a:t>
            </a:r>
            <a:endParaRPr lang="en-GB" sz="4400" b="1" dirty="0" smtClean="0">
              <a:solidFill>
                <a:srgbClr val="0C406D"/>
              </a:solidFill>
              <a:latin typeface="Arial" charset="0"/>
              <a:ea typeface="Arial" charset="0"/>
              <a:cs typeface="Arial" charset="0"/>
            </a:endParaRPr>
          </a:p>
        </p:txBody>
      </p:sp>
      <p:sp>
        <p:nvSpPr>
          <p:cNvPr id="15" name="TextBox 14"/>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smtClean="0">
                <a:solidFill>
                  <a:srgbClr val="0099C4"/>
                </a:solidFill>
                <a:latin typeface="Arial" charset="0"/>
                <a:ea typeface="Arial" charset="0"/>
                <a:cs typeface="Arial" charset="0"/>
              </a:rPr>
              <a:t>T: +44 (0)1234 750111</a:t>
            </a:r>
            <a:endParaRPr lang="en-US" sz="4000" b="1" dirty="0" smtClean="0">
              <a:solidFill>
                <a:srgbClr val="0099C4"/>
              </a:solidFill>
              <a:latin typeface="Arial" charset="0"/>
              <a:ea typeface="Arial" charset="0"/>
              <a:cs typeface="Arial" charset="0"/>
            </a:endParaRPr>
          </a:p>
        </p:txBody>
      </p:sp>
      <p:sp>
        <p:nvSpPr>
          <p:cNvPr id="11" name="Rectangle 10"/>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Tree>
    <p:extLst>
      <p:ext uri="{BB962C8B-B14F-4D97-AF65-F5344CB8AC3E}">
        <p14:creationId xmlns:p14="http://schemas.microsoft.com/office/powerpoint/2010/main" val="14970317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p:bg>
      <p:bgPr>
        <a:solidFill>
          <a:srgbClr val="27376F"/>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82"/>
            <a:ext cx="12204000" cy="6865885"/>
          </a:xfrm>
          <a:prstGeom prst="rect">
            <a:avLst/>
          </a:prstGeom>
        </p:spPr>
      </p:pic>
      <p:sp>
        <p:nvSpPr>
          <p:cNvPr id="7"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smtClean="0">
                <a:solidFill>
                  <a:prstClr val="white"/>
                </a:solidFill>
                <a:latin typeface="Arial" charset="0"/>
                <a:ea typeface="Arial" charset="0"/>
                <a:cs typeface="Arial" charset="0"/>
              </a:rPr>
              <a:t>www.cranfield.ac.uk</a:t>
            </a:r>
            <a:endParaRPr lang="en-GB" sz="1800" b="0" dirty="0" smtClean="0">
              <a:solidFill>
                <a:prstClr val="white"/>
              </a:solidFill>
              <a:latin typeface="Arial" charset="0"/>
              <a:ea typeface="Arial" charset="0"/>
              <a:cs typeface="Arial" charset="0"/>
            </a:endParaRPr>
          </a:p>
        </p:txBody>
      </p:sp>
      <p:sp>
        <p:nvSpPr>
          <p:cNvPr id="9"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0"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4"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smtClean="0"/>
              <a:t>Date, Arial 20pt</a:t>
            </a:r>
            <a:endParaRPr lang="en-US" dirty="0"/>
          </a:p>
        </p:txBody>
      </p:sp>
    </p:spTree>
    <p:extLst>
      <p:ext uri="{BB962C8B-B14F-4D97-AF65-F5344CB8AC3E}">
        <p14:creationId xmlns:p14="http://schemas.microsoft.com/office/powerpoint/2010/main" val="859479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p:bg>
      <p:bgPr>
        <a:solidFill>
          <a:srgbClr val="5B781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0"/>
            <a:ext cx="12204000" cy="6865885"/>
          </a:xfrm>
          <a:prstGeom prst="rect">
            <a:avLst/>
          </a:prstGeom>
        </p:spPr>
      </p:pic>
      <p:sp>
        <p:nvSpPr>
          <p:cNvPr id="4"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smtClean="0">
                <a:solidFill>
                  <a:prstClr val="white"/>
                </a:solidFill>
                <a:latin typeface="Arial" charset="0"/>
                <a:ea typeface="Arial" charset="0"/>
                <a:cs typeface="Arial" charset="0"/>
              </a:rPr>
              <a:t>www.cranfield.ac.uk</a:t>
            </a:r>
            <a:endParaRPr lang="en-GB" sz="1800" b="0" dirty="0" smtClean="0">
              <a:solidFill>
                <a:prstClr val="white"/>
              </a:solidFill>
              <a:latin typeface="Arial" charset="0"/>
              <a:ea typeface="Arial" charset="0"/>
              <a:cs typeface="Arial" charset="0"/>
            </a:endParaRPr>
          </a:p>
        </p:txBody>
      </p:sp>
      <p:sp>
        <p:nvSpPr>
          <p:cNvPr id="11"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2"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3"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smtClean="0"/>
              <a:t>Date, Arial 20pt</a:t>
            </a:r>
            <a:endParaRPr lang="en-US" dirty="0"/>
          </a:p>
        </p:txBody>
      </p:sp>
    </p:spTree>
    <p:extLst>
      <p:ext uri="{BB962C8B-B14F-4D97-AF65-F5344CB8AC3E}">
        <p14:creationId xmlns:p14="http://schemas.microsoft.com/office/powerpoint/2010/main" val="2617834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nk">
    <p:bg>
      <p:bgPr>
        <a:solidFill>
          <a:srgbClr val="81214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4000" cy="6865885"/>
          </a:xfrm>
          <a:prstGeom prst="rect">
            <a:avLst/>
          </a:prstGeom>
        </p:spPr>
      </p:pic>
      <p:sp>
        <p:nvSpPr>
          <p:cNvPr id="4"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smtClean="0">
                <a:solidFill>
                  <a:prstClr val="white"/>
                </a:solidFill>
                <a:latin typeface="Arial" charset="0"/>
                <a:ea typeface="Arial" charset="0"/>
                <a:cs typeface="Arial" charset="0"/>
              </a:rPr>
              <a:t>www.cranfield.ac.uk</a:t>
            </a:r>
            <a:endParaRPr lang="en-GB" sz="1800" b="0" dirty="0" smtClean="0">
              <a:solidFill>
                <a:prstClr val="white"/>
              </a:solidFill>
              <a:latin typeface="Arial" charset="0"/>
              <a:ea typeface="Arial" charset="0"/>
              <a:cs typeface="Arial" charset="0"/>
            </a:endParaRPr>
          </a:p>
        </p:txBody>
      </p:sp>
      <p:sp>
        <p:nvSpPr>
          <p:cNvPr id="10"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1"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2"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smtClean="0"/>
              <a:t>Date, Arial 20pt</a:t>
            </a:r>
            <a:endParaRPr lang="en-US" dirty="0"/>
          </a:p>
        </p:txBody>
      </p:sp>
    </p:spTree>
    <p:extLst>
      <p:ext uri="{BB962C8B-B14F-4D97-AF65-F5344CB8AC3E}">
        <p14:creationId xmlns:p14="http://schemas.microsoft.com/office/powerpoint/2010/main" val="1369764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442B5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3902"/>
            <a:ext cx="12204000" cy="6865885"/>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smtClean="0">
                <a:solidFill>
                  <a:prstClr val="white"/>
                </a:solidFill>
                <a:latin typeface="Arial" charset="0"/>
                <a:ea typeface="Arial" charset="0"/>
                <a:cs typeface="Arial" charset="0"/>
              </a:rPr>
              <a:t>www.cranfield.ac.uk</a:t>
            </a:r>
            <a:endParaRPr lang="en-GB" sz="1800" b="0" dirty="0" smtClean="0">
              <a:solidFill>
                <a:prstClr val="white"/>
              </a:solidFill>
              <a:latin typeface="Arial" charset="0"/>
              <a:ea typeface="Arial" charset="0"/>
              <a:cs typeface="Arial" charset="0"/>
            </a:endParaRPr>
          </a:p>
        </p:txBody>
      </p:sp>
      <p:sp>
        <p:nvSpPr>
          <p:cNvPr id="8"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9"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0"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smtClean="0"/>
              <a:t>Date, Arial 20pt</a:t>
            </a:r>
            <a:endParaRPr lang="en-US" dirty="0"/>
          </a:p>
        </p:txBody>
      </p:sp>
    </p:spTree>
    <p:extLst>
      <p:ext uri="{BB962C8B-B14F-4D97-AF65-F5344CB8AC3E}">
        <p14:creationId xmlns:p14="http://schemas.microsoft.com/office/powerpoint/2010/main" val="229103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p:bg>
      <p:bgPr>
        <a:solidFill>
          <a:srgbClr val="820E2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85"/>
            <a:ext cx="12204000" cy="6865885"/>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smtClean="0">
                <a:solidFill>
                  <a:prstClr val="white"/>
                </a:solidFill>
                <a:latin typeface="Arial" charset="0"/>
                <a:ea typeface="Arial" charset="0"/>
                <a:cs typeface="Arial" charset="0"/>
              </a:rPr>
              <a:t>www.cranfield.ac.uk</a:t>
            </a:r>
            <a:endParaRPr lang="en-GB" sz="1800" b="0" dirty="0" smtClean="0">
              <a:solidFill>
                <a:prstClr val="white"/>
              </a:solidFill>
              <a:latin typeface="Arial" charset="0"/>
              <a:ea typeface="Arial" charset="0"/>
              <a:cs typeface="Arial" charset="0"/>
            </a:endParaRPr>
          </a:p>
        </p:txBody>
      </p:sp>
      <p:sp>
        <p:nvSpPr>
          <p:cNvPr id="9"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0"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1"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smtClean="0"/>
              <a:t>Date, Arial 20pt</a:t>
            </a:r>
            <a:endParaRPr lang="en-US" dirty="0"/>
          </a:p>
        </p:txBody>
      </p:sp>
    </p:spTree>
    <p:extLst>
      <p:ext uri="{BB962C8B-B14F-4D97-AF65-F5344CB8AC3E}">
        <p14:creationId xmlns:p14="http://schemas.microsoft.com/office/powerpoint/2010/main" val="300535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6" name="Text Placeholder 8"/>
          <p:cNvSpPr>
            <a:spLocks noGrp="1"/>
          </p:cNvSpPr>
          <p:nvPr>
            <p:ph type="body" sz="quarter" idx="15"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11" name="Content Placeholder 2"/>
          <p:cNvSpPr>
            <a:spLocks noGrp="1"/>
          </p:cNvSpPr>
          <p:nvPr>
            <p:ph sz="quarter" idx="17"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14" name="Text Placeholder 2"/>
          <p:cNvSpPr>
            <a:spLocks noGrp="1"/>
          </p:cNvSpPr>
          <p:nvPr>
            <p:ph type="body" sz="quarter" idx="18"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smtClean="0"/>
              <a:t>Sub-header, Arial Bold 22pt</a:t>
            </a:r>
            <a:endParaRPr lang="en-GB" dirty="0"/>
          </a:p>
        </p:txBody>
      </p:sp>
      <p:sp>
        <p:nvSpPr>
          <p:cNvPr id="15" name="Content Placeholder 7"/>
          <p:cNvSpPr>
            <a:spLocks noGrp="1"/>
          </p:cNvSpPr>
          <p:nvPr>
            <p:ph sz="quarter" idx="16"/>
          </p:nvPr>
        </p:nvSpPr>
        <p:spPr>
          <a:xfrm>
            <a:off x="407989" y="2349500"/>
            <a:ext cx="6696124"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38912262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ed">
    <p:bg>
      <p:bgPr>
        <a:solidFill>
          <a:srgbClr val="DD7A0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85"/>
            <a:ext cx="12203999" cy="6865885"/>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smtClean="0">
                <a:solidFill>
                  <a:srgbClr val="0C406D"/>
                </a:solidFill>
                <a:latin typeface="Arial" charset="0"/>
                <a:ea typeface="Arial" charset="0"/>
                <a:cs typeface="Arial" charset="0"/>
              </a:rPr>
              <a:t>www.cranfield.ac.uk</a:t>
            </a:r>
            <a:endParaRPr lang="en-GB" sz="1800" b="0" dirty="0" smtClean="0">
              <a:solidFill>
                <a:srgbClr val="0C406D"/>
              </a:solidFill>
              <a:latin typeface="Arial" charset="0"/>
              <a:ea typeface="Arial" charset="0"/>
              <a:cs typeface="Arial" charset="0"/>
            </a:endParaRPr>
          </a:p>
        </p:txBody>
      </p:sp>
      <p:sp>
        <p:nvSpPr>
          <p:cNvPr id="7" name="Text Placeholder 8"/>
          <p:cNvSpPr>
            <a:spLocks noGrp="1"/>
          </p:cNvSpPr>
          <p:nvPr>
            <p:ph type="body" sz="quarter" idx="10" hasCustomPrompt="1"/>
          </p:nvPr>
        </p:nvSpPr>
        <p:spPr>
          <a:xfrm>
            <a:off x="5303912" y="2492895"/>
            <a:ext cx="6264696" cy="1951571"/>
          </a:xfrm>
          <a:prstGeom prst="rect">
            <a:avLst/>
          </a:prstGeom>
        </p:spPr>
        <p:txBody>
          <a:bodyPr anchor="ctr"/>
          <a:lstStyle>
            <a:lvl1pPr marL="0" indent="0">
              <a:buNone/>
              <a:defRPr sz="3200" b="1" i="0">
                <a:solidFill>
                  <a:schemeClr val="bg1"/>
                </a:solidFill>
                <a:latin typeface="Arial" charset="0"/>
                <a:ea typeface="Arial" charset="0"/>
                <a:cs typeface="Arial" charset="0"/>
              </a:defRPr>
            </a:lvl1pPr>
          </a:lstStyle>
          <a:p>
            <a:pPr lvl="0"/>
            <a:r>
              <a:rPr lang="en-GB" dirty="0" smtClean="0"/>
              <a:t>Presentation or Chapter Title, Arial Bold 32pt</a:t>
            </a:r>
            <a:endParaRPr lang="en-US" dirty="0"/>
          </a:p>
        </p:txBody>
      </p:sp>
      <p:sp>
        <p:nvSpPr>
          <p:cNvPr id="10" name="Text Placeholder 8"/>
          <p:cNvSpPr>
            <a:spLocks noGrp="1"/>
          </p:cNvSpPr>
          <p:nvPr>
            <p:ph type="body" sz="quarter" idx="11" hasCustomPrompt="1"/>
          </p:nvPr>
        </p:nvSpPr>
        <p:spPr>
          <a:xfrm>
            <a:off x="5303912" y="4732500"/>
            <a:ext cx="6264696" cy="528873"/>
          </a:xfrm>
          <a:prstGeom prst="rect">
            <a:avLst/>
          </a:prstGeom>
        </p:spPr>
        <p:txBody>
          <a:bodyPr anchor="ctr"/>
          <a:lstStyle>
            <a:lvl1pPr marL="0" indent="0">
              <a:buNone/>
              <a:defRPr sz="2200" b="1" i="0">
                <a:solidFill>
                  <a:schemeClr val="bg1"/>
                </a:solidFill>
                <a:latin typeface="Arial" charset="0"/>
                <a:ea typeface="Arial" charset="0"/>
                <a:cs typeface="Arial" charset="0"/>
              </a:defRPr>
            </a:lvl1pPr>
          </a:lstStyle>
          <a:p>
            <a:pPr lvl="0"/>
            <a:r>
              <a:rPr lang="en-GB" dirty="0" smtClean="0"/>
              <a:t>Presenter’s Name and Title, Arial Bold 22pt</a:t>
            </a:r>
            <a:endParaRPr lang="en-US" dirty="0"/>
          </a:p>
        </p:txBody>
      </p:sp>
      <p:sp>
        <p:nvSpPr>
          <p:cNvPr id="11" name="Text Placeholder 8"/>
          <p:cNvSpPr>
            <a:spLocks noGrp="1"/>
          </p:cNvSpPr>
          <p:nvPr>
            <p:ph type="body" sz="quarter" idx="12" hasCustomPrompt="1"/>
          </p:nvPr>
        </p:nvSpPr>
        <p:spPr>
          <a:xfrm>
            <a:off x="5305517" y="5549406"/>
            <a:ext cx="6264696" cy="504056"/>
          </a:xfrm>
          <a:prstGeom prst="rect">
            <a:avLst/>
          </a:prstGeom>
        </p:spPr>
        <p:txBody>
          <a:bodyPr anchor="ctr"/>
          <a:lstStyle>
            <a:lvl1pPr marL="0" indent="0">
              <a:buNone/>
              <a:defRPr sz="2000" b="1" i="0">
                <a:solidFill>
                  <a:schemeClr val="bg1"/>
                </a:solidFill>
                <a:latin typeface="Arial" charset="0"/>
                <a:ea typeface="Arial" charset="0"/>
                <a:cs typeface="Arial" charset="0"/>
              </a:defRPr>
            </a:lvl1pPr>
          </a:lstStyle>
          <a:p>
            <a:pPr lvl="0"/>
            <a:r>
              <a:rPr lang="en-GB" dirty="0" smtClean="0"/>
              <a:t>Date, Arial 20pt</a:t>
            </a:r>
            <a:endParaRPr lang="en-US" dirty="0"/>
          </a:p>
        </p:txBody>
      </p:sp>
    </p:spTree>
    <p:extLst>
      <p:ext uri="{BB962C8B-B14F-4D97-AF65-F5344CB8AC3E}">
        <p14:creationId xmlns:p14="http://schemas.microsoft.com/office/powerpoint/2010/main" val="253329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5" name="Text Placeholder 8"/>
          <p:cNvSpPr>
            <a:spLocks noGrp="1"/>
          </p:cNvSpPr>
          <p:nvPr>
            <p:ph type="body" sz="quarter" idx="16"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7" name="Content Placeholder 2"/>
          <p:cNvSpPr>
            <a:spLocks noGrp="1"/>
          </p:cNvSpPr>
          <p:nvPr>
            <p:ph sz="quarter" idx="18"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9" name="Content Placeholder 7"/>
          <p:cNvSpPr>
            <a:spLocks noGrp="1"/>
          </p:cNvSpPr>
          <p:nvPr>
            <p:ph sz="quarter" idx="20"/>
          </p:nvPr>
        </p:nvSpPr>
        <p:spPr>
          <a:xfrm>
            <a:off x="407989" y="1412776"/>
            <a:ext cx="6696124" cy="48959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39769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3" name="Text Placeholder 8"/>
          <p:cNvSpPr>
            <a:spLocks noGrp="1"/>
          </p:cNvSpPr>
          <p:nvPr>
            <p:ph type="body" sz="quarter" idx="17"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6" name="Content Placeholder 7"/>
          <p:cNvSpPr>
            <a:spLocks noGrp="1"/>
          </p:cNvSpPr>
          <p:nvPr>
            <p:ph sz="quarter" idx="16" hasCustomPrompt="1"/>
          </p:nvPr>
        </p:nvSpPr>
        <p:spPr>
          <a:xfrm>
            <a:off x="407988" y="1412776"/>
            <a:ext cx="11376643" cy="4895949"/>
          </a:xfrm>
          <a:prstGeom prst="rect">
            <a:avLst/>
          </a:prstGeom>
        </p:spPr>
        <p:txBody>
          <a:bodyPr/>
          <a:lstStyle>
            <a:lvl1pPr>
              <a:lnSpc>
                <a:spcPct val="100000"/>
              </a:lnSpc>
              <a:defRPr/>
            </a:lvl1pPr>
          </a:lstStyle>
          <a:p>
            <a:pPr lvl="0"/>
            <a:r>
              <a:rPr lang="en-US" dirty="0" smtClean="0"/>
              <a:t>Image/media area</a:t>
            </a:r>
            <a:endParaRPr lang="en-GB" dirty="0"/>
          </a:p>
        </p:txBody>
      </p:sp>
    </p:spTree>
    <p:extLst>
      <p:ext uri="{BB962C8B-B14F-4D97-AF65-F5344CB8AC3E}">
        <p14:creationId xmlns:p14="http://schemas.microsoft.com/office/powerpoint/2010/main" val="129790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8" name="Text Placeholder 8"/>
          <p:cNvSpPr>
            <a:spLocks noGrp="1"/>
          </p:cNvSpPr>
          <p:nvPr>
            <p:ph type="body" sz="quarter" idx="2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smtClean="0"/>
              <a:t>Slide Title, Arial Bold 28pt</a:t>
            </a:r>
            <a:endParaRPr lang="en-GB" dirty="0" smtClean="0"/>
          </a:p>
        </p:txBody>
      </p:sp>
      <p:sp>
        <p:nvSpPr>
          <p:cNvPr id="7" name="Content Placeholder 7"/>
          <p:cNvSpPr>
            <a:spLocks noGrp="1"/>
          </p:cNvSpPr>
          <p:nvPr>
            <p:ph sz="quarter" idx="16" hasCustomPrompt="1"/>
          </p:nvPr>
        </p:nvSpPr>
        <p:spPr>
          <a:xfrm>
            <a:off x="407989" y="1412776"/>
            <a:ext cx="5616004" cy="4895949"/>
          </a:xfrm>
          <a:prstGeom prst="rect">
            <a:avLst/>
          </a:prstGeom>
        </p:spPr>
        <p:txBody>
          <a:bodyPr/>
          <a:lstStyle>
            <a:lvl1pPr>
              <a:lnSpc>
                <a:spcPct val="100000"/>
              </a:lnSpc>
              <a:defRPr/>
            </a:lvl1pPr>
          </a:lstStyle>
          <a:p>
            <a:pPr lvl="0"/>
            <a:r>
              <a:rPr lang="en-US" dirty="0" smtClean="0"/>
              <a:t>Image/media area</a:t>
            </a:r>
            <a:endParaRPr lang="en-GB" dirty="0"/>
          </a:p>
        </p:txBody>
      </p:sp>
      <p:sp>
        <p:nvSpPr>
          <p:cNvPr id="10" name="Content Placeholder 7"/>
          <p:cNvSpPr>
            <a:spLocks noGrp="1"/>
          </p:cNvSpPr>
          <p:nvPr>
            <p:ph sz="quarter" idx="22" hasCustomPrompt="1"/>
          </p:nvPr>
        </p:nvSpPr>
        <p:spPr>
          <a:xfrm>
            <a:off x="6168008" y="1412776"/>
            <a:ext cx="5616004" cy="4895949"/>
          </a:xfrm>
          <a:prstGeom prst="rect">
            <a:avLst/>
          </a:prstGeom>
        </p:spPr>
        <p:txBody>
          <a:bodyPr/>
          <a:lstStyle>
            <a:lvl1pPr>
              <a:lnSpc>
                <a:spcPct val="100000"/>
              </a:lnSpc>
              <a:defRPr/>
            </a:lvl1pPr>
          </a:lstStyle>
          <a:p>
            <a:pPr lvl="0"/>
            <a:r>
              <a:rPr lang="en-US" dirty="0" smtClean="0"/>
              <a:t>Image/media area</a:t>
            </a:r>
            <a:endParaRPr lang="en-GB" dirty="0"/>
          </a:p>
        </p:txBody>
      </p:sp>
    </p:spTree>
    <p:extLst>
      <p:ext uri="{BB962C8B-B14F-4D97-AF65-F5344CB8AC3E}">
        <p14:creationId xmlns:p14="http://schemas.microsoft.com/office/powerpoint/2010/main" val="16859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9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ue impact slide">
    <p:spTree>
      <p:nvGrpSpPr>
        <p:cNvPr id="1" name=""/>
        <p:cNvGrpSpPr/>
        <p:nvPr/>
      </p:nvGrpSpPr>
      <p:grpSpPr>
        <a:xfrm>
          <a:off x="0" y="0"/>
          <a:ext cx="0" cy="0"/>
          <a:chOff x="0" y="0"/>
          <a:chExt cx="0" cy="0"/>
        </a:xfrm>
      </p:grpSpPr>
      <p:sp>
        <p:nvSpPr>
          <p:cNvPr id="6" name="Rectangle 5"/>
          <p:cNvSpPr/>
          <p:nvPr userDrawn="1"/>
        </p:nvSpPr>
        <p:spPr>
          <a:xfrm>
            <a:off x="0" y="1"/>
            <a:ext cx="5231904" cy="6857999"/>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smtClean="0"/>
              <a:t>Body copy, Arial 20pt minimum</a:t>
            </a:r>
          </a:p>
          <a:p>
            <a:pPr lvl="0"/>
            <a:r>
              <a:rPr lang="en-US" dirty="0" smtClean="0"/>
              <a:t>Bullet points should always be round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5435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impact slide">
    <p:spTree>
      <p:nvGrpSpPr>
        <p:cNvPr id="1" name=""/>
        <p:cNvGrpSpPr/>
        <p:nvPr/>
      </p:nvGrpSpPr>
      <p:grpSpPr>
        <a:xfrm>
          <a:off x="0" y="0"/>
          <a:ext cx="0" cy="0"/>
          <a:chOff x="0" y="0"/>
          <a:chExt cx="0" cy="0"/>
        </a:xfrm>
      </p:grpSpPr>
      <p:sp>
        <p:nvSpPr>
          <p:cNvPr id="5" name="Rectangle 4"/>
          <p:cNvSpPr/>
          <p:nvPr userDrawn="1"/>
        </p:nvSpPr>
        <p:spPr>
          <a:xfrm>
            <a:off x="0" y="1"/>
            <a:ext cx="5231904" cy="6857999"/>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5B7813"/>
              </a:solidFill>
            </a:endParaRPr>
          </a:p>
        </p:txBody>
      </p:sp>
      <p:sp>
        <p:nvSpPr>
          <p:cNvPr id="6" name="Content Placeholder 2"/>
          <p:cNvSpPr>
            <a:spLocks noGrp="1"/>
          </p:cNvSpPr>
          <p:nvPr>
            <p:ph sz="quarter" idx="18" hasCustomPrompt="1"/>
          </p:nvPr>
        </p:nvSpPr>
        <p:spPr>
          <a:xfrm>
            <a:off x="5231904" y="0"/>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8" name="Text Placeholder 8"/>
          <p:cNvSpPr>
            <a:spLocks noGrp="1"/>
          </p:cNvSpPr>
          <p:nvPr>
            <p:ph type="body" sz="quarter" idx="14" hasCustomPrompt="1"/>
          </p:nvPr>
        </p:nvSpPr>
        <p:spPr>
          <a:xfrm>
            <a:off x="305526" y="404665"/>
            <a:ext cx="4566338"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smtClean="0"/>
              <a:t>Body copy, Arial 20pt minimum</a:t>
            </a:r>
          </a:p>
          <a:p>
            <a:pPr lvl="0"/>
            <a:r>
              <a:rPr lang="en-US" dirty="0" smtClean="0"/>
              <a:t>Bullet points should always be round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23231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8800" y="403200"/>
            <a:ext cx="10224000" cy="864000"/>
          </a:xfrm>
          <a:prstGeom prst="rect">
            <a:avLst/>
          </a:prstGeom>
        </p:spPr>
        <p:txBody>
          <a:bodyPr vert="horz" lIns="91440" tIns="45720" rIns="91440" bIns="45720" rtlCol="0" anchor="ctr">
            <a:normAutofit/>
          </a:bodyPr>
          <a:lstStyle/>
          <a:p>
            <a:r>
              <a:rPr lang="en-US" dirty="0" smtClean="0"/>
              <a:t>Slide Title, Arial Bold 28pt</a:t>
            </a:r>
            <a:endParaRPr lang="en-GB" dirty="0"/>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00" y="324000"/>
            <a:ext cx="972000" cy="972000"/>
          </a:xfrm>
          <a:prstGeom prst="rect">
            <a:avLst/>
          </a:prstGeom>
        </p:spPr>
      </p:pic>
      <p:sp>
        <p:nvSpPr>
          <p:cNvPr id="8" name="Footer Placeholder 4"/>
          <p:cNvSpPr txBox="1">
            <a:spLocks/>
          </p:cNvSpPr>
          <p:nvPr/>
        </p:nvSpPr>
        <p:spPr>
          <a:xfrm>
            <a:off x="5843972" y="6414382"/>
            <a:ext cx="504056" cy="32698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C406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pPr algn="ctr"/>
              <a:t>‹#›</a:t>
            </a:fld>
            <a:endParaRPr lang="en-US" dirty="0"/>
          </a:p>
        </p:txBody>
      </p:sp>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2" r:id="rId6"/>
    <p:sldLayoutId id="2147483743" r:id="rId7"/>
    <p:sldLayoutId id="2147483746" r:id="rId8"/>
    <p:sldLayoutId id="2147483747" r:id="rId9"/>
    <p:sldLayoutId id="2147483748" r:id="rId10"/>
    <p:sldLayoutId id="2147483749" r:id="rId11"/>
    <p:sldLayoutId id="2147483750" r:id="rId12"/>
    <p:sldLayoutId id="2147483751" r:id="rId13"/>
    <p:sldLayoutId id="2147483744"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800" y="403200"/>
            <a:ext cx="11376000" cy="864000"/>
          </a:xfrm>
          <a:prstGeom prst="rect">
            <a:avLst/>
          </a:prstGeom>
        </p:spPr>
        <p:txBody>
          <a:bodyPr vert="horz" lIns="91440" tIns="45720" rIns="91440" bIns="45720" rtlCol="0" anchor="ctr">
            <a:normAutofit/>
          </a:bodyPr>
          <a:lstStyle/>
          <a:p>
            <a:r>
              <a:rPr lang="en-US" dirty="0" smtClean="0"/>
              <a:t>Slide Title, Arial Bold 28pt</a:t>
            </a:r>
            <a:endParaRPr lang="en-GB" dirty="0"/>
          </a:p>
        </p:txBody>
      </p:sp>
      <p:sp>
        <p:nvSpPr>
          <p:cNvPr id="13" name="Rectangle 12"/>
          <p:cNvSpPr/>
          <p:nvPr/>
        </p:nvSpPr>
        <p:spPr>
          <a:xfrm>
            <a:off x="0" y="6309320"/>
            <a:ext cx="1219200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4" name="TextBox 13"/>
          <p:cNvSpPr txBox="1"/>
          <p:nvPr/>
        </p:nvSpPr>
        <p:spPr>
          <a:xfrm>
            <a:off x="8904312" y="6414383"/>
            <a:ext cx="2880320" cy="338554"/>
          </a:xfrm>
          <a:prstGeom prst="rect">
            <a:avLst/>
          </a:prstGeom>
          <a:noFill/>
        </p:spPr>
        <p:txBody>
          <a:bodyPr wrap="square" rtlCol="0">
            <a:spAutoFit/>
          </a:bodyPr>
          <a:lstStyle/>
          <a:p>
            <a:pPr algn="r"/>
            <a:r>
              <a:rPr lang="en-US" sz="1600" dirty="0" smtClean="0">
                <a:solidFill>
                  <a:prstClr val="white"/>
                </a:solidFill>
                <a:latin typeface="Arial" charset="0"/>
                <a:ea typeface="Arial" charset="0"/>
                <a:cs typeface="Arial" charset="0"/>
              </a:rPr>
              <a:t>© </a:t>
            </a:r>
            <a:r>
              <a:rPr lang="en-US" sz="1600" dirty="0" err="1" smtClean="0">
                <a:solidFill>
                  <a:prstClr val="white"/>
                </a:solidFill>
                <a:latin typeface="Arial" charset="0"/>
                <a:ea typeface="Arial" charset="0"/>
                <a:cs typeface="Arial" charset="0"/>
              </a:rPr>
              <a:t>Cranfield</a:t>
            </a:r>
            <a:r>
              <a:rPr lang="en-US" sz="1600" dirty="0" smtClean="0">
                <a:solidFill>
                  <a:prstClr val="white"/>
                </a:solidFill>
                <a:latin typeface="Arial" charset="0"/>
                <a:ea typeface="Arial" charset="0"/>
                <a:cs typeface="Arial" charset="0"/>
              </a:rPr>
              <a:t> University</a:t>
            </a:r>
            <a:endParaRPr lang="en-US" sz="1600" dirty="0">
              <a:solidFill>
                <a:prstClr val="white"/>
              </a:solidFill>
              <a:latin typeface="Arial" charset="0"/>
              <a:ea typeface="Arial" charset="0"/>
              <a:cs typeface="Arial" charset="0"/>
            </a:endParaRPr>
          </a:p>
        </p:txBody>
      </p:sp>
      <p:sp>
        <p:nvSpPr>
          <p:cNvPr id="15" name="Footer Placeholder 16"/>
          <p:cNvSpPr txBox="1">
            <a:spLocks/>
          </p:cNvSpPr>
          <p:nvPr/>
        </p:nvSpPr>
        <p:spPr>
          <a:xfrm>
            <a:off x="4038600" y="6414383"/>
            <a:ext cx="4114800" cy="307092"/>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940673710"/>
      </p:ext>
    </p:extLst>
  </p:cSld>
  <p:clrMap bg1="lt1" tx1="dk1" bg2="lt2" tx2="dk2" accent1="accent1" accent2="accent2" accent3="accent3" accent4="accent4" accent5="accent5" accent6="accent6" hlink="hlink" folHlink="folHlink"/>
  <p:sldLayoutIdLst>
    <p:sldLayoutId id="2147483730" r:id="rId1"/>
    <p:sldLayoutId id="2147483708" r:id="rId2"/>
    <p:sldLayoutId id="2147483729" r:id="rId3"/>
    <p:sldLayoutId id="2147483709" r:id="rId4"/>
    <p:sldLayoutId id="2147483712" r:id="rId5"/>
    <p:sldLayoutId id="2147483717" r:id="rId6"/>
    <p:sldLayoutId id="2147483714" r:id="rId7"/>
    <p:sldLayoutId id="2147483727" r:id="rId8"/>
    <p:sldLayoutId id="2147483711" r:id="rId9"/>
    <p:sldLayoutId id="2147483733" r:id="rId10"/>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4399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26.jpg"/><Relationship Id="rId5" Type="http://schemas.openxmlformats.org/officeDocument/2006/relationships/image" Target="../media/image19.gif"/><Relationship Id="rId6" Type="http://schemas.openxmlformats.org/officeDocument/2006/relationships/image" Target="../media/image20.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 Id="rId11"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png"/><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g"/><Relationship Id="rId9" Type="http://schemas.openxmlformats.org/officeDocument/2006/relationships/chart" Target="../charts/chart2.xml"/><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gif"/><Relationship Id="rId5" Type="http://schemas.openxmlformats.org/officeDocument/2006/relationships/image" Target="../media/image20.png"/><Relationship Id="rId6" Type="http://schemas.openxmlformats.org/officeDocument/2006/relationships/image" Target="../media/image21.jp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Manufacturing in France</a:t>
            </a:r>
          </a:p>
          <a:p>
            <a:endParaRPr lang="en-GB" dirty="0"/>
          </a:p>
        </p:txBody>
      </p:sp>
      <p:sp>
        <p:nvSpPr>
          <p:cNvPr id="3" name="Text Placeholder 2"/>
          <p:cNvSpPr>
            <a:spLocks noGrp="1"/>
          </p:cNvSpPr>
          <p:nvPr>
            <p:ph type="body" sz="quarter" idx="11"/>
          </p:nvPr>
        </p:nvSpPr>
        <p:spPr>
          <a:xfrm>
            <a:off x="4871864" y="4149080"/>
            <a:ext cx="7320136" cy="792088"/>
          </a:xfrm>
        </p:spPr>
        <p:txBody>
          <a:bodyPr/>
          <a:lstStyle/>
          <a:p>
            <a:r>
              <a:rPr lang="en-GB" dirty="0" err="1"/>
              <a:t>Eloïse</a:t>
            </a:r>
            <a:r>
              <a:rPr lang="en-GB" dirty="0"/>
              <a:t> </a:t>
            </a:r>
            <a:r>
              <a:rPr lang="en-GB" dirty="0" smtClean="0"/>
              <a:t>Martin</a:t>
            </a:r>
          </a:p>
          <a:p>
            <a:r>
              <a:rPr lang="en-GB" dirty="0" smtClean="0"/>
              <a:t>MSc </a:t>
            </a:r>
            <a:r>
              <a:rPr lang="en-GB" dirty="0" smtClean="0"/>
              <a:t>in Engineering </a:t>
            </a:r>
            <a:r>
              <a:rPr lang="en-GB" dirty="0" smtClean="0"/>
              <a:t>and Management of Manufacturing Systems</a:t>
            </a:r>
            <a:endParaRPr lang="en-GB" dirty="0"/>
          </a:p>
        </p:txBody>
      </p:sp>
      <p:sp>
        <p:nvSpPr>
          <p:cNvPr id="4" name="Text Placeholder 3"/>
          <p:cNvSpPr>
            <a:spLocks noGrp="1"/>
          </p:cNvSpPr>
          <p:nvPr>
            <p:ph type="body" sz="quarter" idx="12"/>
          </p:nvPr>
        </p:nvSpPr>
        <p:spPr/>
        <p:txBody>
          <a:bodyPr/>
          <a:lstStyle/>
          <a:p>
            <a:endParaRPr lang="en-GB" dirty="0" smtClean="0"/>
          </a:p>
          <a:p>
            <a:r>
              <a:rPr lang="en-GB" dirty="0" smtClean="0"/>
              <a:t>March </a:t>
            </a:r>
            <a:r>
              <a:rPr lang="en-GB" dirty="0"/>
              <a:t>7</a:t>
            </a:r>
            <a:r>
              <a:rPr lang="en-GB" baseline="30000" dirty="0"/>
              <a:t>th</a:t>
            </a:r>
            <a:r>
              <a:rPr lang="en-GB" dirty="0"/>
              <a:t>, 2017</a:t>
            </a:r>
          </a:p>
          <a:p>
            <a:endParaRPr lang="en-GB" dirty="0"/>
          </a:p>
        </p:txBody>
      </p:sp>
    </p:spTree>
    <p:extLst>
      <p:ext uri="{BB962C8B-B14F-4D97-AF65-F5344CB8AC3E}">
        <p14:creationId xmlns:p14="http://schemas.microsoft.com/office/powerpoint/2010/main" val="3892451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92500" lnSpcReduction="20000"/>
          </a:bodyPr>
          <a:lstStyle/>
          <a:p>
            <a:endParaRPr lang="fr-FR" dirty="0" smtClean="0"/>
          </a:p>
          <a:p>
            <a:r>
              <a:rPr lang="fr-FR" sz="3200" dirty="0" smtClean="0"/>
              <a:t>Challenges for French </a:t>
            </a:r>
            <a:r>
              <a:rPr lang="fr-FR" sz="3200" dirty="0" err="1" smtClean="0"/>
              <a:t>productivity</a:t>
            </a:r>
            <a:endParaRPr lang="fr-FR" sz="3200" dirty="0"/>
          </a:p>
          <a:p>
            <a:endParaRPr lang="fr-FR" dirty="0"/>
          </a:p>
          <a:p>
            <a:endParaRPr lang="fr-FR" dirty="0"/>
          </a:p>
        </p:txBody>
      </p:sp>
      <p:sp>
        <p:nvSpPr>
          <p:cNvPr id="3" name="Espace réservé du texte 2"/>
          <p:cNvSpPr>
            <a:spLocks noGrp="1"/>
          </p:cNvSpPr>
          <p:nvPr>
            <p:ph type="body" sz="quarter" idx="15"/>
          </p:nvPr>
        </p:nvSpPr>
        <p:spPr>
          <a:xfrm>
            <a:off x="407988" y="908720"/>
            <a:ext cx="11784012" cy="792163"/>
          </a:xfrm>
        </p:spPr>
        <p:txBody>
          <a:bodyPr/>
          <a:lstStyle/>
          <a:p>
            <a:r>
              <a:rPr lang="fr-FR" dirty="0" err="1"/>
              <a:t>Economists</a:t>
            </a:r>
            <a:r>
              <a:rPr lang="fr-FR" dirty="0"/>
              <a:t> notice a labour </a:t>
            </a:r>
            <a:r>
              <a:rPr lang="fr-FR" dirty="0" err="1"/>
              <a:t>productivity</a:t>
            </a:r>
            <a:r>
              <a:rPr lang="fr-FR" dirty="0"/>
              <a:t> </a:t>
            </a:r>
            <a:r>
              <a:rPr lang="fr-FR" dirty="0" err="1"/>
              <a:t>growth</a:t>
            </a:r>
            <a:r>
              <a:rPr lang="fr-FR" dirty="0"/>
              <a:t> rate </a:t>
            </a:r>
            <a:r>
              <a:rPr lang="fr-FR" dirty="0" err="1" smtClean="0"/>
              <a:t>slowdown</a:t>
            </a:r>
            <a:endParaRPr lang="fr-FR" dirty="0"/>
          </a:p>
        </p:txBody>
      </p:sp>
      <p:graphicFrame>
        <p:nvGraphicFramePr>
          <p:cNvPr id="10" name="Chart 4"/>
          <p:cNvGraphicFramePr>
            <a:graphicFrameLocks/>
          </p:cNvGraphicFramePr>
          <p:nvPr>
            <p:extLst>
              <p:ext uri="{D42A27DB-BD31-4B8C-83A1-F6EECF244321}">
                <p14:modId xmlns:p14="http://schemas.microsoft.com/office/powerpoint/2010/main" val="1767717128"/>
              </p:ext>
            </p:extLst>
          </p:nvPr>
        </p:nvGraphicFramePr>
        <p:xfrm>
          <a:off x="242827" y="1706156"/>
          <a:ext cx="6174906" cy="4217159"/>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p:cNvSpPr txBox="1"/>
          <p:nvPr/>
        </p:nvSpPr>
        <p:spPr>
          <a:xfrm>
            <a:off x="-3001" y="6036568"/>
            <a:ext cx="6240016" cy="276999"/>
          </a:xfrm>
          <a:prstGeom prst="rect">
            <a:avLst/>
          </a:prstGeom>
          <a:noFill/>
        </p:spPr>
        <p:txBody>
          <a:bodyPr wrap="square" rtlCol="0">
            <a:spAutoFit/>
          </a:bodyPr>
          <a:lstStyle/>
          <a:p>
            <a:r>
              <a:rPr lang="fr-FR" sz="1200" dirty="0" smtClean="0"/>
              <a:t>Sources: http</a:t>
            </a:r>
            <a:r>
              <a:rPr lang="fr-FR" sz="1200" dirty="0"/>
              <a:t>://</a:t>
            </a:r>
            <a:r>
              <a:rPr lang="fr-FR" sz="1200" dirty="0" err="1" smtClean="0"/>
              <a:t>www.oecd.org</a:t>
            </a:r>
            <a:r>
              <a:rPr lang="fr-FR" sz="1200" dirty="0" smtClean="0"/>
              <a:t>; https</a:t>
            </a:r>
            <a:r>
              <a:rPr lang="fr-FR" sz="1200" dirty="0"/>
              <a:t>://</a:t>
            </a:r>
            <a:r>
              <a:rPr lang="fr-FR" sz="1200" dirty="0" err="1" smtClean="0"/>
              <a:t>www.conference-board.org</a:t>
            </a:r>
            <a:r>
              <a:rPr lang="fr-FR" sz="1200" dirty="0" smtClean="0"/>
              <a:t>; http</a:t>
            </a:r>
            <a:r>
              <a:rPr lang="fr-FR" sz="1200" dirty="0"/>
              <a:t>://</a:t>
            </a:r>
            <a:r>
              <a:rPr lang="fr-FR" sz="1200" dirty="0" err="1"/>
              <a:t>www.ifr.org</a:t>
            </a:r>
            <a:endParaRPr lang="fr-FR" sz="1200" dirty="0"/>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17288" b="18440"/>
          <a:stretch/>
        </p:blipFill>
        <p:spPr>
          <a:xfrm>
            <a:off x="9383356" y="2329913"/>
            <a:ext cx="712330" cy="457828"/>
          </a:xfrm>
          <a:prstGeom prst="rect">
            <a:avLst/>
          </a:prstGeom>
        </p:spPr>
      </p:pic>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l="2708" t="4036" r="1338" b="4653"/>
          <a:stretch/>
        </p:blipFill>
        <p:spPr>
          <a:xfrm>
            <a:off x="10988900" y="2332437"/>
            <a:ext cx="752912" cy="486847"/>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8900" y="3742270"/>
            <a:ext cx="763046" cy="457828"/>
          </a:xfrm>
          <a:prstGeom prst="rect">
            <a:avLst/>
          </a:prstGeom>
        </p:spPr>
      </p:pic>
      <p:sp>
        <p:nvSpPr>
          <p:cNvPr id="15" name="ZoneTexte 14"/>
          <p:cNvSpPr txBox="1"/>
          <p:nvPr/>
        </p:nvSpPr>
        <p:spPr>
          <a:xfrm>
            <a:off x="9505496" y="2947876"/>
            <a:ext cx="878149" cy="369332"/>
          </a:xfrm>
          <a:prstGeom prst="rect">
            <a:avLst/>
          </a:prstGeom>
          <a:noFill/>
        </p:spPr>
        <p:txBody>
          <a:bodyPr wrap="square" rtlCol="0">
            <a:spAutoFit/>
          </a:bodyPr>
          <a:lstStyle/>
          <a:p>
            <a:r>
              <a:rPr lang="fr-FR" dirty="0" smtClean="0"/>
              <a:t>16% </a:t>
            </a:r>
            <a:endParaRPr lang="fr-FR" dirty="0"/>
          </a:p>
        </p:txBody>
      </p:sp>
      <p:sp>
        <p:nvSpPr>
          <p:cNvPr id="17" name="ZoneTexte 16"/>
          <p:cNvSpPr txBox="1"/>
          <p:nvPr/>
        </p:nvSpPr>
        <p:spPr>
          <a:xfrm>
            <a:off x="11113189" y="2947876"/>
            <a:ext cx="864059" cy="369332"/>
          </a:xfrm>
          <a:prstGeom prst="rect">
            <a:avLst/>
          </a:prstGeom>
          <a:noFill/>
        </p:spPr>
        <p:txBody>
          <a:bodyPr wrap="square" rtlCol="0">
            <a:spAutoFit/>
          </a:bodyPr>
          <a:lstStyle/>
          <a:p>
            <a:r>
              <a:rPr lang="fr-FR" dirty="0" smtClean="0"/>
              <a:t>31%  </a:t>
            </a:r>
            <a:endParaRPr lang="fr-FR" dirty="0"/>
          </a:p>
        </p:txBody>
      </p:sp>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t="17288" b="18440"/>
          <a:stretch/>
        </p:blipFill>
        <p:spPr>
          <a:xfrm>
            <a:off x="9383356" y="3742270"/>
            <a:ext cx="712330" cy="457828"/>
          </a:xfrm>
          <a:prstGeom prst="rect">
            <a:avLst/>
          </a:prstGeom>
        </p:spPr>
      </p:pic>
      <p:sp>
        <p:nvSpPr>
          <p:cNvPr id="20" name="ZoneTexte 19"/>
          <p:cNvSpPr txBox="1"/>
          <p:nvPr/>
        </p:nvSpPr>
        <p:spPr>
          <a:xfrm>
            <a:off x="9225592" y="4343187"/>
            <a:ext cx="1504113" cy="369332"/>
          </a:xfrm>
          <a:prstGeom prst="rect">
            <a:avLst/>
          </a:prstGeom>
          <a:noFill/>
        </p:spPr>
        <p:txBody>
          <a:bodyPr wrap="square" rtlCol="0">
            <a:spAutoFit/>
          </a:bodyPr>
          <a:lstStyle/>
          <a:p>
            <a:r>
              <a:rPr lang="fr-FR" dirty="0" smtClean="0"/>
              <a:t>125 </a:t>
            </a:r>
            <a:r>
              <a:rPr lang="fr-FR" dirty="0" err="1" smtClean="0"/>
              <a:t>units</a:t>
            </a:r>
            <a:endParaRPr lang="fr-FR" dirty="0"/>
          </a:p>
        </p:txBody>
      </p:sp>
      <p:sp>
        <p:nvSpPr>
          <p:cNvPr id="21" name="ZoneTexte 20"/>
          <p:cNvSpPr txBox="1"/>
          <p:nvPr/>
        </p:nvSpPr>
        <p:spPr>
          <a:xfrm>
            <a:off x="10952415" y="4343187"/>
            <a:ext cx="1455277" cy="369332"/>
          </a:xfrm>
          <a:prstGeom prst="rect">
            <a:avLst/>
          </a:prstGeom>
          <a:noFill/>
        </p:spPr>
        <p:txBody>
          <a:bodyPr wrap="square" rtlCol="0">
            <a:spAutoFit/>
          </a:bodyPr>
          <a:lstStyle/>
          <a:p>
            <a:r>
              <a:rPr lang="fr-FR" dirty="0" smtClean="0"/>
              <a:t>290 </a:t>
            </a:r>
            <a:r>
              <a:rPr lang="fr-FR" dirty="0" err="1" smtClean="0"/>
              <a:t>units</a:t>
            </a:r>
            <a:endParaRPr lang="fr-FR" dirty="0"/>
          </a:p>
        </p:txBody>
      </p:sp>
      <p:sp>
        <p:nvSpPr>
          <p:cNvPr id="22" name="ZoneTexte 21"/>
          <p:cNvSpPr txBox="1"/>
          <p:nvPr/>
        </p:nvSpPr>
        <p:spPr>
          <a:xfrm>
            <a:off x="8728075" y="5226077"/>
            <a:ext cx="3341615" cy="646331"/>
          </a:xfrm>
          <a:prstGeom prst="rect">
            <a:avLst/>
          </a:prstGeom>
          <a:noFill/>
        </p:spPr>
        <p:txBody>
          <a:bodyPr wrap="square" rtlCol="0">
            <a:spAutoFit/>
          </a:bodyPr>
          <a:lstStyle/>
          <a:p>
            <a:pPr algn="ctr"/>
            <a:r>
              <a:rPr lang="fr-FR" dirty="0" err="1" smtClean="0"/>
              <a:t>Ranked</a:t>
            </a:r>
            <a:r>
              <a:rPr lang="fr-FR" dirty="0" smtClean="0"/>
              <a:t> 21</a:t>
            </a:r>
            <a:r>
              <a:rPr lang="fr-FR" baseline="30000" dirty="0" smtClean="0"/>
              <a:t>st</a:t>
            </a:r>
            <a:r>
              <a:rPr lang="fr-FR" dirty="0" smtClean="0"/>
              <a:t> out of 24 </a:t>
            </a:r>
          </a:p>
          <a:p>
            <a:pPr algn="ctr"/>
            <a:r>
              <a:rPr lang="fr-FR" dirty="0"/>
              <a:t>c</a:t>
            </a:r>
            <a:r>
              <a:rPr lang="fr-FR" dirty="0" smtClean="0"/>
              <a:t>ountries in </a:t>
            </a:r>
            <a:r>
              <a:rPr lang="fr-FR" dirty="0" err="1" smtClean="0"/>
              <a:t>literacy</a:t>
            </a:r>
            <a:endParaRPr lang="fr-FR" dirty="0"/>
          </a:p>
        </p:txBody>
      </p:sp>
      <p:graphicFrame>
        <p:nvGraphicFramePr>
          <p:cNvPr id="23" name="Diagramme 22"/>
          <p:cNvGraphicFramePr/>
          <p:nvPr>
            <p:extLst>
              <p:ext uri="{D42A27DB-BD31-4B8C-83A1-F6EECF244321}">
                <p14:modId xmlns:p14="http://schemas.microsoft.com/office/powerpoint/2010/main" val="116537426"/>
              </p:ext>
            </p:extLst>
          </p:nvPr>
        </p:nvGraphicFramePr>
        <p:xfrm>
          <a:off x="5141042" y="1628800"/>
          <a:ext cx="4896544" cy="4684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angle 15"/>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1409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endParaRPr lang="fr-FR" dirty="0" smtClean="0"/>
          </a:p>
          <a:p>
            <a:r>
              <a:rPr lang="en-GB" dirty="0"/>
              <a:t>Investment in innovation and R&amp;D : hope for future ? </a:t>
            </a:r>
          </a:p>
          <a:p>
            <a:endParaRPr lang="fr-FR" dirty="0"/>
          </a:p>
          <a:p>
            <a:endParaRPr lang="fr-FR" dirty="0"/>
          </a:p>
        </p:txBody>
      </p:sp>
      <p:sp>
        <p:nvSpPr>
          <p:cNvPr id="24" name="Espace réservé du contenu 3"/>
          <p:cNvSpPr>
            <a:spLocks noGrp="1"/>
          </p:cNvSpPr>
          <p:nvPr>
            <p:ph sz="quarter" idx="16"/>
          </p:nvPr>
        </p:nvSpPr>
        <p:spPr>
          <a:xfrm>
            <a:off x="7918257" y="2049852"/>
            <a:ext cx="3663790" cy="2876232"/>
          </a:xfrm>
          <a:ln>
            <a:solidFill>
              <a:schemeClr val="tx1"/>
            </a:solidFill>
          </a:ln>
        </p:spPr>
        <p:txBody>
          <a:bodyPr/>
          <a:lstStyle/>
          <a:p>
            <a:pPr>
              <a:spcBef>
                <a:spcPts val="0"/>
              </a:spcBef>
            </a:pPr>
            <a:r>
              <a:rPr lang="en-GB" b="1" dirty="0" smtClean="0"/>
              <a:t>4,250 </a:t>
            </a:r>
            <a:r>
              <a:rPr lang="en-GB" dirty="0" smtClean="0"/>
              <a:t>researchers per million inhabitants</a:t>
            </a:r>
            <a:endParaRPr lang="en-GB" baseline="30000" dirty="0" smtClean="0"/>
          </a:p>
          <a:p>
            <a:pPr>
              <a:spcBef>
                <a:spcPts val="0"/>
              </a:spcBef>
            </a:pPr>
            <a:endParaRPr lang="en-GB" dirty="0" smtClean="0"/>
          </a:p>
          <a:p>
            <a:pPr>
              <a:spcBef>
                <a:spcPts val="0"/>
              </a:spcBef>
            </a:pPr>
            <a:endParaRPr lang="en-GB" dirty="0" smtClean="0"/>
          </a:p>
          <a:p>
            <a:pPr>
              <a:spcBef>
                <a:spcPts val="0"/>
              </a:spcBef>
            </a:pPr>
            <a:endParaRPr lang="en-GB" dirty="0" smtClean="0"/>
          </a:p>
          <a:p>
            <a:pPr>
              <a:spcBef>
                <a:spcPts val="0"/>
              </a:spcBef>
            </a:pPr>
            <a:r>
              <a:rPr lang="en-GB" b="1" dirty="0" smtClean="0"/>
              <a:t>2.3% </a:t>
            </a:r>
            <a:r>
              <a:rPr lang="en-GB" dirty="0" smtClean="0"/>
              <a:t>R&amp;D </a:t>
            </a:r>
            <a:r>
              <a:rPr lang="en-GB" dirty="0" smtClean="0"/>
              <a:t>(% of GDP</a:t>
            </a:r>
            <a:r>
              <a:rPr lang="en-GB" dirty="0" smtClean="0"/>
              <a:t>)</a:t>
            </a:r>
            <a:endParaRPr lang="en-GB" dirty="0"/>
          </a:p>
        </p:txBody>
      </p:sp>
      <p:sp>
        <p:nvSpPr>
          <p:cNvPr id="25" name="ZoneTexte 24"/>
          <p:cNvSpPr txBox="1"/>
          <p:nvPr/>
        </p:nvSpPr>
        <p:spPr>
          <a:xfrm>
            <a:off x="6901800" y="6006206"/>
            <a:ext cx="5368843" cy="276999"/>
          </a:xfrm>
          <a:prstGeom prst="rect">
            <a:avLst/>
          </a:prstGeom>
          <a:noFill/>
        </p:spPr>
        <p:txBody>
          <a:bodyPr wrap="square" rtlCol="0">
            <a:spAutoFit/>
          </a:bodyPr>
          <a:lstStyle/>
          <a:p>
            <a:pPr>
              <a:defRPr/>
            </a:pPr>
            <a:r>
              <a:rPr lang="fr-FR" sz="1200" smtClean="0"/>
              <a:t>Source: Deloitte </a:t>
            </a:r>
            <a:r>
              <a:rPr lang="fr-FR" sz="1200" dirty="0"/>
              <a:t>Global </a:t>
            </a:r>
            <a:r>
              <a:rPr lang="fr-FR" sz="1200" dirty="0" err="1"/>
              <a:t>Manufacturing</a:t>
            </a:r>
            <a:r>
              <a:rPr lang="fr-FR" sz="1200" dirty="0"/>
              <a:t> </a:t>
            </a:r>
            <a:r>
              <a:rPr lang="fr-FR" sz="1200" dirty="0" err="1"/>
              <a:t>Competitiveness</a:t>
            </a:r>
            <a:r>
              <a:rPr lang="fr-FR" sz="1200" dirty="0"/>
              <a:t> Index, </a:t>
            </a:r>
            <a:r>
              <a:rPr lang="fr-FR" sz="1200" dirty="0" smtClean="0"/>
              <a:t>2016 </a:t>
            </a:r>
            <a:r>
              <a:rPr lang="fr-FR" sz="1200" dirty="0" err="1" smtClean="0"/>
              <a:t>edition</a:t>
            </a:r>
            <a:endParaRPr lang="fr-FR" sz="1200" dirty="0"/>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75" y="764704"/>
            <a:ext cx="6624736" cy="5529369"/>
          </a:xfrm>
          <a:prstGeom prst="rect">
            <a:avLst/>
          </a:prstGeom>
        </p:spPr>
      </p:pic>
      <p:sp>
        <p:nvSpPr>
          <p:cNvPr id="27" name="Rectangle 26"/>
          <p:cNvSpPr/>
          <p:nvPr/>
        </p:nvSpPr>
        <p:spPr>
          <a:xfrm>
            <a:off x="55693" y="994591"/>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smtClean="0">
                <a:solidFill>
                  <a:schemeClr val="tx1"/>
                </a:solidFill>
              </a:rPr>
              <a:t>4.0</a:t>
            </a:r>
            <a:endParaRPr lang="fr-FR" sz="1500">
              <a:solidFill>
                <a:schemeClr val="tx1"/>
              </a:solidFill>
            </a:endParaRPr>
          </a:p>
        </p:txBody>
      </p:sp>
      <p:sp>
        <p:nvSpPr>
          <p:cNvPr id="28" name="Rectangle 27"/>
          <p:cNvSpPr/>
          <p:nvPr/>
        </p:nvSpPr>
        <p:spPr>
          <a:xfrm>
            <a:off x="55693" y="2005546"/>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3%</a:t>
            </a:r>
            <a:endParaRPr lang="fr-FR" sz="1500" dirty="0">
              <a:solidFill>
                <a:schemeClr val="tx1"/>
              </a:solidFill>
            </a:endParaRPr>
          </a:p>
        </p:txBody>
      </p:sp>
      <p:sp>
        <p:nvSpPr>
          <p:cNvPr id="29" name="Rectangle 28"/>
          <p:cNvSpPr/>
          <p:nvPr/>
        </p:nvSpPr>
        <p:spPr>
          <a:xfrm>
            <a:off x="46208" y="1497764"/>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30" name="Rectangle 29"/>
          <p:cNvSpPr/>
          <p:nvPr/>
        </p:nvSpPr>
        <p:spPr>
          <a:xfrm>
            <a:off x="55693" y="2599774"/>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31" name="Rectangle 30"/>
          <p:cNvSpPr/>
          <p:nvPr/>
        </p:nvSpPr>
        <p:spPr>
          <a:xfrm>
            <a:off x="55693" y="3248038"/>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2%</a:t>
            </a:r>
            <a:endParaRPr lang="fr-FR" sz="1500" dirty="0">
              <a:solidFill>
                <a:schemeClr val="tx1"/>
              </a:solidFill>
            </a:endParaRPr>
          </a:p>
        </p:txBody>
      </p:sp>
      <p:sp>
        <p:nvSpPr>
          <p:cNvPr id="32" name="Rectangle 31"/>
          <p:cNvSpPr/>
          <p:nvPr/>
        </p:nvSpPr>
        <p:spPr>
          <a:xfrm>
            <a:off x="46208" y="2459097"/>
            <a:ext cx="509130" cy="788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33" name="Rectangle 32"/>
          <p:cNvSpPr/>
          <p:nvPr/>
        </p:nvSpPr>
        <p:spPr>
          <a:xfrm>
            <a:off x="65178" y="3502670"/>
            <a:ext cx="509130" cy="100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34" name="Rectangle 33"/>
          <p:cNvSpPr/>
          <p:nvPr/>
        </p:nvSpPr>
        <p:spPr>
          <a:xfrm>
            <a:off x="55693" y="4425193"/>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1%</a:t>
            </a:r>
            <a:endParaRPr lang="fr-FR" sz="1500" dirty="0">
              <a:solidFill>
                <a:schemeClr val="tx1"/>
              </a:solidFill>
            </a:endParaRPr>
          </a:p>
        </p:txBody>
      </p:sp>
      <p:sp>
        <p:nvSpPr>
          <p:cNvPr id="35" name="Rectangle 34"/>
          <p:cNvSpPr/>
          <p:nvPr/>
        </p:nvSpPr>
        <p:spPr>
          <a:xfrm>
            <a:off x="65178" y="4926084"/>
            <a:ext cx="509130" cy="100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cxnSp>
        <p:nvCxnSpPr>
          <p:cNvPr id="36" name="Connecteur droit avec flèche 35"/>
          <p:cNvCxnSpPr/>
          <p:nvPr/>
        </p:nvCxnSpPr>
        <p:spPr>
          <a:xfrm flipV="1">
            <a:off x="583793" y="1220297"/>
            <a:ext cx="11040" cy="4677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583793" y="5897507"/>
            <a:ext cx="6241315" cy="350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961411" y="5629119"/>
            <a:ext cx="4202468" cy="32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GB" sz="1500" b="1" dirty="0" smtClean="0">
                <a:solidFill>
                  <a:schemeClr val="tx1"/>
                </a:solidFill>
              </a:rPr>
              <a:t>Researchers per million inhabitants</a:t>
            </a:r>
            <a:endParaRPr lang="en-GB" sz="1500" b="1" dirty="0">
              <a:solidFill>
                <a:schemeClr val="tx1"/>
              </a:solidFill>
            </a:endParaRPr>
          </a:p>
        </p:txBody>
      </p:sp>
      <p:sp>
        <p:nvSpPr>
          <p:cNvPr id="39" name="Rectangle 38"/>
          <p:cNvSpPr/>
          <p:nvPr/>
        </p:nvSpPr>
        <p:spPr>
          <a:xfrm>
            <a:off x="46208" y="5953638"/>
            <a:ext cx="6680104" cy="345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40" name="Rectangle 39"/>
          <p:cNvSpPr/>
          <p:nvPr/>
        </p:nvSpPr>
        <p:spPr>
          <a:xfrm>
            <a:off x="1026372" y="5937519"/>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smtClean="0">
                <a:solidFill>
                  <a:schemeClr val="tx1"/>
                </a:solidFill>
              </a:rPr>
              <a:t>1000</a:t>
            </a:r>
            <a:endParaRPr lang="fr-FR" sz="1500" dirty="0">
              <a:solidFill>
                <a:schemeClr val="tx1"/>
              </a:solidFill>
            </a:endParaRPr>
          </a:p>
        </p:txBody>
      </p:sp>
      <p:sp>
        <p:nvSpPr>
          <p:cNvPr id="41" name="Rectangle 40"/>
          <p:cNvSpPr/>
          <p:nvPr/>
        </p:nvSpPr>
        <p:spPr>
          <a:xfrm>
            <a:off x="1881219" y="5937519"/>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2000</a:t>
            </a:r>
            <a:endParaRPr lang="fr-FR" sz="1500" dirty="0">
              <a:solidFill>
                <a:schemeClr val="tx1"/>
              </a:solidFill>
            </a:endParaRPr>
          </a:p>
        </p:txBody>
      </p:sp>
      <p:sp>
        <p:nvSpPr>
          <p:cNvPr id="42" name="Rectangle 41"/>
          <p:cNvSpPr/>
          <p:nvPr/>
        </p:nvSpPr>
        <p:spPr>
          <a:xfrm>
            <a:off x="2780738" y="5937519"/>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smtClean="0">
                <a:solidFill>
                  <a:schemeClr val="tx1"/>
                </a:solidFill>
              </a:rPr>
              <a:t>3000</a:t>
            </a:r>
            <a:endParaRPr lang="fr-FR" sz="1500" dirty="0">
              <a:solidFill>
                <a:schemeClr val="tx1"/>
              </a:solidFill>
            </a:endParaRPr>
          </a:p>
        </p:txBody>
      </p:sp>
      <p:sp>
        <p:nvSpPr>
          <p:cNvPr id="43" name="Rectangle 42"/>
          <p:cNvSpPr/>
          <p:nvPr/>
        </p:nvSpPr>
        <p:spPr>
          <a:xfrm>
            <a:off x="3754856" y="5937519"/>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4000</a:t>
            </a:r>
            <a:endParaRPr lang="fr-FR" sz="1500" dirty="0">
              <a:solidFill>
                <a:schemeClr val="tx1"/>
              </a:solidFill>
            </a:endParaRPr>
          </a:p>
        </p:txBody>
      </p:sp>
      <p:sp>
        <p:nvSpPr>
          <p:cNvPr id="44" name="Rectangle 43"/>
          <p:cNvSpPr/>
          <p:nvPr/>
        </p:nvSpPr>
        <p:spPr>
          <a:xfrm>
            <a:off x="4664786" y="5951330"/>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smtClean="0">
                <a:solidFill>
                  <a:schemeClr val="tx1"/>
                </a:solidFill>
              </a:rPr>
              <a:t>5000</a:t>
            </a:r>
            <a:endParaRPr lang="fr-FR" sz="1500" dirty="0">
              <a:solidFill>
                <a:schemeClr val="tx1"/>
              </a:solidFill>
            </a:endParaRPr>
          </a:p>
        </p:txBody>
      </p:sp>
      <p:sp>
        <p:nvSpPr>
          <p:cNvPr id="45" name="Rectangle 44"/>
          <p:cNvSpPr/>
          <p:nvPr/>
        </p:nvSpPr>
        <p:spPr>
          <a:xfrm>
            <a:off x="5655019" y="5957334"/>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6000</a:t>
            </a:r>
            <a:endParaRPr lang="fr-FR" sz="1500" dirty="0">
              <a:solidFill>
                <a:schemeClr val="tx1"/>
              </a:solidFill>
            </a:endParaRPr>
          </a:p>
        </p:txBody>
      </p:sp>
      <p:sp>
        <p:nvSpPr>
          <p:cNvPr id="46" name="Rectangle 45"/>
          <p:cNvSpPr/>
          <p:nvPr/>
        </p:nvSpPr>
        <p:spPr>
          <a:xfrm>
            <a:off x="40865" y="5586726"/>
            <a:ext cx="509130" cy="2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solidFill>
                  <a:schemeClr val="tx1"/>
                </a:solidFill>
              </a:rPr>
              <a:t>0%</a:t>
            </a:r>
            <a:endParaRPr lang="fr-FR" sz="1500" dirty="0">
              <a:solidFill>
                <a:schemeClr val="tx1"/>
              </a:solidFill>
            </a:endParaRPr>
          </a:p>
        </p:txBody>
      </p:sp>
      <p:sp>
        <p:nvSpPr>
          <p:cNvPr id="47" name="Rectangle 46"/>
          <p:cNvSpPr/>
          <p:nvPr/>
        </p:nvSpPr>
        <p:spPr>
          <a:xfrm>
            <a:off x="234284" y="5948654"/>
            <a:ext cx="720080" cy="29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smtClean="0">
                <a:solidFill>
                  <a:schemeClr val="tx1"/>
                </a:solidFill>
              </a:rPr>
              <a:t>0</a:t>
            </a:r>
            <a:endParaRPr lang="fr-FR" sz="1500" dirty="0">
              <a:solidFill>
                <a:schemeClr val="tx1"/>
              </a:solidFill>
            </a:endParaRPr>
          </a:p>
        </p:txBody>
      </p:sp>
      <p:sp>
        <p:nvSpPr>
          <p:cNvPr id="48" name="Rectangle 47"/>
          <p:cNvSpPr/>
          <p:nvPr/>
        </p:nvSpPr>
        <p:spPr>
          <a:xfrm>
            <a:off x="950851" y="1443660"/>
            <a:ext cx="2350275" cy="76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49" name="Rectangle 48"/>
          <p:cNvSpPr/>
          <p:nvPr/>
        </p:nvSpPr>
        <p:spPr>
          <a:xfrm>
            <a:off x="651390" y="2398965"/>
            <a:ext cx="1229829" cy="76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0" name="Rectangle 49"/>
          <p:cNvSpPr/>
          <p:nvPr/>
        </p:nvSpPr>
        <p:spPr>
          <a:xfrm>
            <a:off x="1571008" y="2092989"/>
            <a:ext cx="1229829" cy="76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pic>
        <p:nvPicPr>
          <p:cNvPr id="51" name="Imag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431" y="4257386"/>
            <a:ext cx="2485551" cy="1599895"/>
          </a:xfrm>
          <a:prstGeom prst="rect">
            <a:avLst/>
          </a:prstGeom>
        </p:spPr>
      </p:pic>
      <p:sp>
        <p:nvSpPr>
          <p:cNvPr id="52" name="Rectangle 51"/>
          <p:cNvSpPr/>
          <p:nvPr/>
        </p:nvSpPr>
        <p:spPr>
          <a:xfrm>
            <a:off x="2211122" y="4441497"/>
            <a:ext cx="2350275" cy="76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3" name="Rectangle 52"/>
          <p:cNvSpPr/>
          <p:nvPr/>
        </p:nvSpPr>
        <p:spPr>
          <a:xfrm>
            <a:off x="2464155" y="2874668"/>
            <a:ext cx="107148" cy="31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4" name="Rectangle 53"/>
          <p:cNvSpPr/>
          <p:nvPr/>
        </p:nvSpPr>
        <p:spPr>
          <a:xfrm>
            <a:off x="5566841" y="1790562"/>
            <a:ext cx="808258"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5" name="Rectangle 54"/>
          <p:cNvSpPr/>
          <p:nvPr/>
        </p:nvSpPr>
        <p:spPr>
          <a:xfrm>
            <a:off x="5304471" y="2697877"/>
            <a:ext cx="447547" cy="49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6" name="Rectangle 55"/>
          <p:cNvSpPr/>
          <p:nvPr/>
        </p:nvSpPr>
        <p:spPr>
          <a:xfrm>
            <a:off x="3301126" y="3529388"/>
            <a:ext cx="1512169" cy="1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7" name="Rectangle 56"/>
          <p:cNvSpPr/>
          <p:nvPr/>
        </p:nvSpPr>
        <p:spPr>
          <a:xfrm>
            <a:off x="4813296" y="3411471"/>
            <a:ext cx="268386" cy="1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8" name="Rectangle 57"/>
          <p:cNvSpPr/>
          <p:nvPr/>
        </p:nvSpPr>
        <p:spPr>
          <a:xfrm>
            <a:off x="4584102" y="3480039"/>
            <a:ext cx="584148" cy="93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59" name="Rectangle 58"/>
          <p:cNvSpPr/>
          <p:nvPr/>
        </p:nvSpPr>
        <p:spPr>
          <a:xfrm>
            <a:off x="4924691" y="3328714"/>
            <a:ext cx="268386" cy="1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0" name="Rectangle 59"/>
          <p:cNvSpPr/>
          <p:nvPr/>
        </p:nvSpPr>
        <p:spPr>
          <a:xfrm>
            <a:off x="5084411" y="3275688"/>
            <a:ext cx="268386" cy="1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1" name="Rectangle 60"/>
          <p:cNvSpPr/>
          <p:nvPr/>
        </p:nvSpPr>
        <p:spPr>
          <a:xfrm>
            <a:off x="5125399" y="3212929"/>
            <a:ext cx="98909" cy="69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2" name="Rectangle 61"/>
          <p:cNvSpPr/>
          <p:nvPr/>
        </p:nvSpPr>
        <p:spPr>
          <a:xfrm>
            <a:off x="5178138" y="3212929"/>
            <a:ext cx="98909" cy="69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3" name="Rectangle 62"/>
          <p:cNvSpPr/>
          <p:nvPr/>
        </p:nvSpPr>
        <p:spPr>
          <a:xfrm>
            <a:off x="5255016" y="3111908"/>
            <a:ext cx="98909" cy="69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4" name="Rectangle 63"/>
          <p:cNvSpPr/>
          <p:nvPr/>
        </p:nvSpPr>
        <p:spPr>
          <a:xfrm>
            <a:off x="4374509" y="3088483"/>
            <a:ext cx="550182" cy="149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5" name="Rectangle 64"/>
          <p:cNvSpPr/>
          <p:nvPr/>
        </p:nvSpPr>
        <p:spPr>
          <a:xfrm>
            <a:off x="1870600" y="3495430"/>
            <a:ext cx="1512169" cy="16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6" name="Rectangle 65"/>
          <p:cNvSpPr/>
          <p:nvPr/>
        </p:nvSpPr>
        <p:spPr>
          <a:xfrm>
            <a:off x="2108344" y="3325599"/>
            <a:ext cx="912615" cy="17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7" name="Rectangle 66"/>
          <p:cNvSpPr/>
          <p:nvPr/>
        </p:nvSpPr>
        <p:spPr>
          <a:xfrm>
            <a:off x="2601859" y="3696699"/>
            <a:ext cx="440247" cy="14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8" name="Rectangle 67"/>
          <p:cNvSpPr/>
          <p:nvPr/>
        </p:nvSpPr>
        <p:spPr>
          <a:xfrm>
            <a:off x="4254812" y="3844165"/>
            <a:ext cx="440247" cy="14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69" name="Rectangle 68"/>
          <p:cNvSpPr/>
          <p:nvPr/>
        </p:nvSpPr>
        <p:spPr>
          <a:xfrm>
            <a:off x="2081743" y="2536464"/>
            <a:ext cx="394032" cy="76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0" name="Rectangle 69"/>
          <p:cNvSpPr/>
          <p:nvPr/>
        </p:nvSpPr>
        <p:spPr>
          <a:xfrm>
            <a:off x="4906874" y="2423739"/>
            <a:ext cx="592370" cy="136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1" name="Rectangle 70"/>
          <p:cNvSpPr/>
          <p:nvPr/>
        </p:nvSpPr>
        <p:spPr>
          <a:xfrm>
            <a:off x="5059274" y="2576139"/>
            <a:ext cx="592370" cy="136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2" name="Rectangle 71"/>
          <p:cNvSpPr/>
          <p:nvPr/>
        </p:nvSpPr>
        <p:spPr>
          <a:xfrm>
            <a:off x="4798818" y="1439660"/>
            <a:ext cx="592370" cy="136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3" name="Rectangle 72"/>
          <p:cNvSpPr/>
          <p:nvPr/>
        </p:nvSpPr>
        <p:spPr>
          <a:xfrm>
            <a:off x="4415626" y="2396427"/>
            <a:ext cx="592370" cy="22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4" name="Rectangle 73"/>
          <p:cNvSpPr/>
          <p:nvPr/>
        </p:nvSpPr>
        <p:spPr>
          <a:xfrm>
            <a:off x="3044372" y="3082440"/>
            <a:ext cx="592370" cy="22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5" name="Rectangle 74"/>
          <p:cNvSpPr/>
          <p:nvPr/>
        </p:nvSpPr>
        <p:spPr>
          <a:xfrm>
            <a:off x="4340881" y="2666656"/>
            <a:ext cx="107544" cy="11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6" name="Rectangle 75"/>
          <p:cNvSpPr/>
          <p:nvPr/>
        </p:nvSpPr>
        <p:spPr>
          <a:xfrm>
            <a:off x="4312217" y="2755634"/>
            <a:ext cx="178516" cy="11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7" name="Rectangle 76"/>
          <p:cNvSpPr/>
          <p:nvPr/>
        </p:nvSpPr>
        <p:spPr>
          <a:xfrm>
            <a:off x="4389299" y="2739564"/>
            <a:ext cx="188001" cy="130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8" name="Rectangle 77"/>
          <p:cNvSpPr/>
          <p:nvPr/>
        </p:nvSpPr>
        <p:spPr>
          <a:xfrm>
            <a:off x="3847494" y="2785247"/>
            <a:ext cx="188001" cy="130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79" name="Rectangle 78"/>
          <p:cNvSpPr/>
          <p:nvPr/>
        </p:nvSpPr>
        <p:spPr>
          <a:xfrm>
            <a:off x="3762932" y="2908139"/>
            <a:ext cx="274964" cy="130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80" name="Rectangle 79"/>
          <p:cNvSpPr/>
          <p:nvPr/>
        </p:nvSpPr>
        <p:spPr>
          <a:xfrm>
            <a:off x="1031502" y="2926887"/>
            <a:ext cx="828499" cy="292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rgbClr val="00B0F0"/>
                </a:solidFill>
              </a:rPr>
              <a:t>China</a:t>
            </a:r>
            <a:endParaRPr lang="fr-FR" sz="1500" b="1" dirty="0">
              <a:solidFill>
                <a:srgbClr val="00B0F0"/>
              </a:solidFill>
            </a:endParaRPr>
          </a:p>
        </p:txBody>
      </p:sp>
      <p:sp>
        <p:nvSpPr>
          <p:cNvPr id="81" name="Rectangle 80"/>
          <p:cNvSpPr/>
          <p:nvPr/>
        </p:nvSpPr>
        <p:spPr>
          <a:xfrm>
            <a:off x="1074714" y="3663024"/>
            <a:ext cx="912615"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82" name="Rectangle 81"/>
          <p:cNvSpPr/>
          <p:nvPr/>
        </p:nvSpPr>
        <p:spPr>
          <a:xfrm>
            <a:off x="1176142" y="4658770"/>
            <a:ext cx="912615"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83" name="Rectangle 82"/>
          <p:cNvSpPr/>
          <p:nvPr/>
        </p:nvSpPr>
        <p:spPr>
          <a:xfrm>
            <a:off x="959377" y="4876748"/>
            <a:ext cx="828499" cy="292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err="1" smtClean="0">
                <a:solidFill>
                  <a:schemeClr val="tx1"/>
                </a:solidFill>
              </a:rPr>
              <a:t>India</a:t>
            </a:r>
            <a:r>
              <a:rPr lang="fr-FR" sz="1500" b="1" dirty="0" smtClean="0">
                <a:solidFill>
                  <a:schemeClr val="tx1"/>
                </a:solidFill>
              </a:rPr>
              <a:t> </a:t>
            </a:r>
            <a:r>
              <a:rPr lang="fr-FR" sz="700" b="1" dirty="0" smtClean="0">
                <a:solidFill>
                  <a:schemeClr val="tx1"/>
                </a:solidFill>
              </a:rPr>
              <a:t>(2011)</a:t>
            </a:r>
            <a:endParaRPr lang="fr-FR" sz="700" b="1" dirty="0">
              <a:solidFill>
                <a:schemeClr val="tx1"/>
              </a:solidFill>
            </a:endParaRPr>
          </a:p>
        </p:txBody>
      </p:sp>
      <p:sp>
        <p:nvSpPr>
          <p:cNvPr id="84" name="Rectangle 83"/>
          <p:cNvSpPr/>
          <p:nvPr/>
        </p:nvSpPr>
        <p:spPr>
          <a:xfrm>
            <a:off x="639798" y="5081082"/>
            <a:ext cx="368743"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85" name="Rectangle 84"/>
          <p:cNvSpPr/>
          <p:nvPr/>
        </p:nvSpPr>
        <p:spPr>
          <a:xfrm>
            <a:off x="638747" y="4586679"/>
            <a:ext cx="302197" cy="25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86" name="Rectangle 85"/>
          <p:cNvSpPr/>
          <p:nvPr/>
        </p:nvSpPr>
        <p:spPr>
          <a:xfrm>
            <a:off x="809997" y="3759120"/>
            <a:ext cx="893430" cy="91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cxnSp>
        <p:nvCxnSpPr>
          <p:cNvPr id="87" name="Connecteur droit avec flèche 86"/>
          <p:cNvCxnSpPr>
            <a:endCxn id="120" idx="4"/>
          </p:cNvCxnSpPr>
          <p:nvPr/>
        </p:nvCxnSpPr>
        <p:spPr>
          <a:xfrm flipV="1">
            <a:off x="1074714" y="3645025"/>
            <a:ext cx="360408" cy="1036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2633045" y="2254304"/>
            <a:ext cx="318625"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89" name="Rectangle 88"/>
          <p:cNvSpPr/>
          <p:nvPr/>
        </p:nvSpPr>
        <p:spPr>
          <a:xfrm>
            <a:off x="2807710" y="1854668"/>
            <a:ext cx="318625"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0" name="Rectangle 89"/>
          <p:cNvSpPr/>
          <p:nvPr/>
        </p:nvSpPr>
        <p:spPr>
          <a:xfrm>
            <a:off x="2952360" y="1931858"/>
            <a:ext cx="318625"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1" name="Rectangle 90"/>
          <p:cNvSpPr/>
          <p:nvPr/>
        </p:nvSpPr>
        <p:spPr>
          <a:xfrm>
            <a:off x="2960950" y="1553619"/>
            <a:ext cx="318625"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2" name="Rectangle 91"/>
          <p:cNvSpPr/>
          <p:nvPr/>
        </p:nvSpPr>
        <p:spPr>
          <a:xfrm>
            <a:off x="3113870" y="1541680"/>
            <a:ext cx="318625"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3" name="Rectangle 92"/>
          <p:cNvSpPr/>
          <p:nvPr/>
        </p:nvSpPr>
        <p:spPr>
          <a:xfrm>
            <a:off x="3119422" y="1393703"/>
            <a:ext cx="318625"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4" name="Rectangle 93"/>
          <p:cNvSpPr/>
          <p:nvPr/>
        </p:nvSpPr>
        <p:spPr>
          <a:xfrm>
            <a:off x="3295550" y="1303535"/>
            <a:ext cx="407483"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5" name="Rectangle 94"/>
          <p:cNvSpPr/>
          <p:nvPr/>
        </p:nvSpPr>
        <p:spPr>
          <a:xfrm>
            <a:off x="3542840" y="1091968"/>
            <a:ext cx="443634"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6" name="Rectangle 95"/>
          <p:cNvSpPr/>
          <p:nvPr/>
        </p:nvSpPr>
        <p:spPr>
          <a:xfrm>
            <a:off x="3858165" y="879241"/>
            <a:ext cx="1112219" cy="9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7" name="Rectangle 96"/>
          <p:cNvSpPr/>
          <p:nvPr/>
        </p:nvSpPr>
        <p:spPr>
          <a:xfrm>
            <a:off x="5003442" y="797219"/>
            <a:ext cx="1206479" cy="413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8" name="Rectangle 97"/>
          <p:cNvSpPr/>
          <p:nvPr/>
        </p:nvSpPr>
        <p:spPr>
          <a:xfrm>
            <a:off x="3304147" y="2390693"/>
            <a:ext cx="97542" cy="47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99" name="Rectangle 98"/>
          <p:cNvSpPr/>
          <p:nvPr/>
        </p:nvSpPr>
        <p:spPr>
          <a:xfrm>
            <a:off x="3351670" y="2134426"/>
            <a:ext cx="97542" cy="47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0" name="Rectangle 99"/>
          <p:cNvSpPr/>
          <p:nvPr/>
        </p:nvSpPr>
        <p:spPr>
          <a:xfrm>
            <a:off x="3402258" y="2077971"/>
            <a:ext cx="87730" cy="47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1" name="Rectangle 100"/>
          <p:cNvSpPr/>
          <p:nvPr/>
        </p:nvSpPr>
        <p:spPr>
          <a:xfrm>
            <a:off x="3664658" y="1991138"/>
            <a:ext cx="207069" cy="47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2" name="Rectangle 101"/>
          <p:cNvSpPr/>
          <p:nvPr/>
        </p:nvSpPr>
        <p:spPr>
          <a:xfrm>
            <a:off x="3461586" y="2143538"/>
            <a:ext cx="429941" cy="36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3" name="Rectangle 102"/>
          <p:cNvSpPr/>
          <p:nvPr/>
        </p:nvSpPr>
        <p:spPr>
          <a:xfrm>
            <a:off x="3199074" y="3278135"/>
            <a:ext cx="1027193" cy="36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4" name="Rectangle 103"/>
          <p:cNvSpPr/>
          <p:nvPr/>
        </p:nvSpPr>
        <p:spPr>
          <a:xfrm>
            <a:off x="3301127" y="2377198"/>
            <a:ext cx="125514" cy="36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5" name="Rectangle 104"/>
          <p:cNvSpPr/>
          <p:nvPr/>
        </p:nvSpPr>
        <p:spPr>
          <a:xfrm>
            <a:off x="3791399" y="2114673"/>
            <a:ext cx="637227" cy="16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6" name="Rectangle 105"/>
          <p:cNvSpPr/>
          <p:nvPr/>
        </p:nvSpPr>
        <p:spPr>
          <a:xfrm>
            <a:off x="3972551" y="3241232"/>
            <a:ext cx="246271" cy="36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7" name="Rectangle 106"/>
          <p:cNvSpPr/>
          <p:nvPr/>
        </p:nvSpPr>
        <p:spPr>
          <a:xfrm>
            <a:off x="835269" y="4930175"/>
            <a:ext cx="138131"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8" name="Rectangle 107"/>
          <p:cNvSpPr/>
          <p:nvPr/>
        </p:nvSpPr>
        <p:spPr>
          <a:xfrm>
            <a:off x="736717" y="5038702"/>
            <a:ext cx="177564"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09" name="Rectangle 108"/>
          <p:cNvSpPr/>
          <p:nvPr/>
        </p:nvSpPr>
        <p:spPr>
          <a:xfrm>
            <a:off x="889117" y="5191102"/>
            <a:ext cx="177564"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10" name="Rectangle 109"/>
          <p:cNvSpPr/>
          <p:nvPr/>
        </p:nvSpPr>
        <p:spPr>
          <a:xfrm>
            <a:off x="832054" y="4954221"/>
            <a:ext cx="177564" cy="13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11" name="Rectangle 110"/>
          <p:cNvSpPr/>
          <p:nvPr/>
        </p:nvSpPr>
        <p:spPr>
          <a:xfrm>
            <a:off x="1090758" y="3183156"/>
            <a:ext cx="912615" cy="473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12" name="Ellipse 111"/>
          <p:cNvSpPr/>
          <p:nvPr/>
        </p:nvSpPr>
        <p:spPr>
          <a:xfrm>
            <a:off x="1231984" y="3238199"/>
            <a:ext cx="406275" cy="406826"/>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p:cNvSpPr/>
          <p:nvPr/>
        </p:nvSpPr>
        <p:spPr>
          <a:xfrm>
            <a:off x="864663" y="4670555"/>
            <a:ext cx="466240" cy="195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14" name="Ellipse 113"/>
          <p:cNvSpPr/>
          <p:nvPr/>
        </p:nvSpPr>
        <p:spPr>
          <a:xfrm>
            <a:off x="1008541" y="4681443"/>
            <a:ext cx="132346" cy="11570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p:cNvSpPr/>
          <p:nvPr/>
        </p:nvSpPr>
        <p:spPr>
          <a:xfrm>
            <a:off x="626452" y="4809051"/>
            <a:ext cx="419268" cy="360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solidFill>
                <a:schemeClr val="tx1"/>
              </a:solidFill>
            </a:endParaRPr>
          </a:p>
        </p:txBody>
      </p:sp>
      <p:sp>
        <p:nvSpPr>
          <p:cNvPr id="116" name="Ellipse 115"/>
          <p:cNvSpPr/>
          <p:nvPr/>
        </p:nvSpPr>
        <p:spPr>
          <a:xfrm>
            <a:off x="671784" y="4952813"/>
            <a:ext cx="76918" cy="6036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722398" y="4859166"/>
            <a:ext cx="103385" cy="8866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Forme libre 117"/>
          <p:cNvSpPr/>
          <p:nvPr/>
        </p:nvSpPr>
        <p:spPr>
          <a:xfrm>
            <a:off x="743201" y="4942780"/>
            <a:ext cx="96122" cy="126403"/>
          </a:xfrm>
          <a:custGeom>
            <a:avLst/>
            <a:gdLst>
              <a:gd name="connsiteX0" fmla="*/ 0 w 96122"/>
              <a:gd name="connsiteY0" fmla="*/ 79130 h 126403"/>
              <a:gd name="connsiteX1" fmla="*/ 87923 w 96122"/>
              <a:gd name="connsiteY1" fmla="*/ 123092 h 126403"/>
              <a:gd name="connsiteX2" fmla="*/ 92319 w 96122"/>
              <a:gd name="connsiteY2" fmla="*/ 0 h 126403"/>
            </a:gdLst>
            <a:ahLst/>
            <a:cxnLst>
              <a:cxn ang="0">
                <a:pos x="connsiteX0" y="connsiteY0"/>
              </a:cxn>
              <a:cxn ang="0">
                <a:pos x="connsiteX1" y="connsiteY1"/>
              </a:cxn>
              <a:cxn ang="0">
                <a:pos x="connsiteX2" y="connsiteY2"/>
              </a:cxn>
            </a:cxnLst>
            <a:rect l="l" t="t" r="r" b="b"/>
            <a:pathLst>
              <a:path w="96122" h="126403">
                <a:moveTo>
                  <a:pt x="0" y="79130"/>
                </a:moveTo>
                <a:cubicBezTo>
                  <a:pt x="36268" y="107705"/>
                  <a:pt x="72537" y="136280"/>
                  <a:pt x="87923" y="123092"/>
                </a:cubicBezTo>
                <a:cubicBezTo>
                  <a:pt x="103310" y="109904"/>
                  <a:pt x="92319" y="0"/>
                  <a:pt x="92319"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Ellipse 118"/>
          <p:cNvSpPr/>
          <p:nvPr/>
        </p:nvSpPr>
        <p:spPr>
          <a:xfrm>
            <a:off x="6290667" y="791377"/>
            <a:ext cx="178812" cy="188962"/>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Forme libre 119"/>
          <p:cNvSpPr/>
          <p:nvPr/>
        </p:nvSpPr>
        <p:spPr>
          <a:xfrm>
            <a:off x="2638900" y="923274"/>
            <a:ext cx="3605560" cy="2289717"/>
          </a:xfrm>
          <a:custGeom>
            <a:avLst/>
            <a:gdLst>
              <a:gd name="connsiteX0" fmla="*/ 0 w 3605560"/>
              <a:gd name="connsiteY0" fmla="*/ 2289717 h 2289717"/>
              <a:gd name="connsiteX1" fmla="*/ 1085385 w 3605560"/>
              <a:gd name="connsiteY1" fmla="*/ 825190 h 2289717"/>
              <a:gd name="connsiteX2" fmla="*/ 3605560 w 3605560"/>
              <a:gd name="connsiteY2" fmla="*/ 0 h 2289717"/>
            </a:gdLst>
            <a:ahLst/>
            <a:cxnLst>
              <a:cxn ang="0">
                <a:pos x="connsiteX0" y="connsiteY0"/>
              </a:cxn>
              <a:cxn ang="0">
                <a:pos x="connsiteX1" y="connsiteY1"/>
              </a:cxn>
              <a:cxn ang="0">
                <a:pos x="connsiteX2" y="connsiteY2"/>
              </a:cxn>
            </a:cxnLst>
            <a:rect l="l" t="t" r="r" b="b"/>
            <a:pathLst>
              <a:path w="3605560" h="2289717">
                <a:moveTo>
                  <a:pt x="0" y="2289717"/>
                </a:moveTo>
                <a:cubicBezTo>
                  <a:pt x="242229" y="1748263"/>
                  <a:pt x="484458" y="1206809"/>
                  <a:pt x="1085385" y="825190"/>
                </a:cubicBezTo>
                <a:cubicBezTo>
                  <a:pt x="1686312" y="443570"/>
                  <a:pt x="3605560" y="0"/>
                  <a:pt x="3605560"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p:cNvSpPr/>
          <p:nvPr/>
        </p:nvSpPr>
        <p:spPr>
          <a:xfrm>
            <a:off x="2522015" y="3198544"/>
            <a:ext cx="102080" cy="98984"/>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p:cNvSpPr/>
          <p:nvPr/>
        </p:nvSpPr>
        <p:spPr>
          <a:xfrm>
            <a:off x="3227193" y="2906695"/>
            <a:ext cx="149260" cy="137805"/>
          </a:xfrm>
          <a:prstGeom prst="ellipse">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Forme libre 122"/>
          <p:cNvSpPr/>
          <p:nvPr/>
        </p:nvSpPr>
        <p:spPr>
          <a:xfrm>
            <a:off x="3301847" y="2229701"/>
            <a:ext cx="1138958" cy="657648"/>
          </a:xfrm>
          <a:custGeom>
            <a:avLst/>
            <a:gdLst>
              <a:gd name="connsiteX0" fmla="*/ 3841 w 1138958"/>
              <a:gd name="connsiteY0" fmla="*/ 657648 h 657648"/>
              <a:gd name="connsiteX1" fmla="*/ 175009 w 1138958"/>
              <a:gd name="connsiteY1" fmla="*/ 198195 h 657648"/>
              <a:gd name="connsiteX2" fmla="*/ 1138958 w 1138958"/>
              <a:gd name="connsiteY2" fmla="*/ 0 h 657648"/>
            </a:gdLst>
            <a:ahLst/>
            <a:cxnLst>
              <a:cxn ang="0">
                <a:pos x="connsiteX0" y="connsiteY0"/>
              </a:cxn>
              <a:cxn ang="0">
                <a:pos x="connsiteX1" y="connsiteY1"/>
              </a:cxn>
              <a:cxn ang="0">
                <a:pos x="connsiteX2" y="connsiteY2"/>
              </a:cxn>
            </a:cxnLst>
            <a:rect l="l" t="t" r="r" b="b"/>
            <a:pathLst>
              <a:path w="1138958" h="657648">
                <a:moveTo>
                  <a:pt x="3841" y="657648"/>
                </a:moveTo>
                <a:cubicBezTo>
                  <a:pt x="-5168" y="482725"/>
                  <a:pt x="-14177" y="307803"/>
                  <a:pt x="175009" y="198195"/>
                </a:cubicBezTo>
                <a:cubicBezTo>
                  <a:pt x="364195" y="88587"/>
                  <a:pt x="1138958" y="0"/>
                  <a:pt x="1138958"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a:off x="4448426" y="2173054"/>
            <a:ext cx="188175" cy="188962"/>
          </a:xfrm>
          <a:prstGeom prst="ellipse">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p:cNvSpPr/>
          <p:nvPr/>
        </p:nvSpPr>
        <p:spPr>
          <a:xfrm>
            <a:off x="5068650" y="2173054"/>
            <a:ext cx="178812" cy="18896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p:cNvSpPr/>
          <p:nvPr/>
        </p:nvSpPr>
        <p:spPr>
          <a:xfrm>
            <a:off x="5081682" y="1636810"/>
            <a:ext cx="217158" cy="18896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7" name="Connecteur droit avec flèche 126"/>
          <p:cNvCxnSpPr/>
          <p:nvPr/>
        </p:nvCxnSpPr>
        <p:spPr>
          <a:xfrm flipV="1">
            <a:off x="5157849" y="1869036"/>
            <a:ext cx="32412" cy="2564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5352797" y="1449982"/>
            <a:ext cx="844543" cy="39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smtClean="0">
                <a:solidFill>
                  <a:schemeClr val="accent2"/>
                </a:solidFill>
              </a:rPr>
              <a:t>Japan</a:t>
            </a:r>
            <a:endParaRPr lang="fr-FR" sz="1500" b="1" dirty="0">
              <a:solidFill>
                <a:schemeClr val="accent2"/>
              </a:solidFill>
            </a:endParaRPr>
          </a:p>
        </p:txBody>
      </p:sp>
      <p:sp>
        <p:nvSpPr>
          <p:cNvPr id="129" name="Rectangle 128"/>
          <p:cNvSpPr/>
          <p:nvPr/>
        </p:nvSpPr>
        <p:spPr>
          <a:xfrm>
            <a:off x="3941873" y="1873810"/>
            <a:ext cx="1066123" cy="22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smtClean="0">
                <a:solidFill>
                  <a:srgbClr val="7030A0"/>
                </a:solidFill>
              </a:rPr>
              <a:t>Germany</a:t>
            </a:r>
            <a:endParaRPr lang="fr-FR" sz="1500" b="1" dirty="0">
              <a:solidFill>
                <a:srgbClr val="7030A0"/>
              </a:solidFill>
            </a:endParaRPr>
          </a:p>
        </p:txBody>
      </p:sp>
      <p:sp>
        <p:nvSpPr>
          <p:cNvPr id="130" name="Ellipse 129"/>
          <p:cNvSpPr/>
          <p:nvPr/>
        </p:nvSpPr>
        <p:spPr>
          <a:xfrm>
            <a:off x="3932303" y="2298451"/>
            <a:ext cx="448525" cy="428493"/>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3453536" y="2536465"/>
            <a:ext cx="384498" cy="370230"/>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2" name="Connecteur droit avec flèche 131"/>
          <p:cNvCxnSpPr/>
          <p:nvPr/>
        </p:nvCxnSpPr>
        <p:spPr>
          <a:xfrm flipV="1">
            <a:off x="3838034" y="2594778"/>
            <a:ext cx="90914" cy="848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410473" y="2424123"/>
            <a:ext cx="844543" cy="39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chemeClr val="accent4"/>
                </a:solidFill>
              </a:rPr>
              <a:t>US </a:t>
            </a:r>
            <a:r>
              <a:rPr lang="fr-FR" sz="700" b="1" dirty="0" smtClean="0">
                <a:solidFill>
                  <a:schemeClr val="accent4"/>
                </a:solidFill>
              </a:rPr>
              <a:t>(2012)</a:t>
            </a:r>
            <a:endParaRPr lang="fr-FR" sz="700" b="1" dirty="0">
              <a:solidFill>
                <a:schemeClr val="accent4"/>
              </a:solidFill>
            </a:endParaRPr>
          </a:p>
        </p:txBody>
      </p:sp>
      <p:sp>
        <p:nvSpPr>
          <p:cNvPr id="134" name="Forme libre 133"/>
          <p:cNvSpPr/>
          <p:nvPr/>
        </p:nvSpPr>
        <p:spPr>
          <a:xfrm>
            <a:off x="3193569" y="3248138"/>
            <a:ext cx="1027011" cy="203478"/>
          </a:xfrm>
          <a:custGeom>
            <a:avLst/>
            <a:gdLst>
              <a:gd name="connsiteX0" fmla="*/ 0 w 1027011"/>
              <a:gd name="connsiteY0" fmla="*/ 175673 h 203478"/>
              <a:gd name="connsiteX1" fmla="*/ 581072 w 1027011"/>
              <a:gd name="connsiteY1" fmla="*/ 189186 h 203478"/>
              <a:gd name="connsiteX2" fmla="*/ 1027011 w 1027011"/>
              <a:gd name="connsiteY2" fmla="*/ 0 h 203478"/>
            </a:gdLst>
            <a:ahLst/>
            <a:cxnLst>
              <a:cxn ang="0">
                <a:pos x="connsiteX0" y="connsiteY0"/>
              </a:cxn>
              <a:cxn ang="0">
                <a:pos x="connsiteX1" y="connsiteY1"/>
              </a:cxn>
              <a:cxn ang="0">
                <a:pos x="connsiteX2" y="connsiteY2"/>
              </a:cxn>
            </a:cxnLst>
            <a:rect l="l" t="t" r="r" b="b"/>
            <a:pathLst>
              <a:path w="1027011" h="203478">
                <a:moveTo>
                  <a:pt x="0" y="175673"/>
                </a:moveTo>
                <a:cubicBezTo>
                  <a:pt x="204952" y="197069"/>
                  <a:pt x="409904" y="218465"/>
                  <a:pt x="581072" y="189186"/>
                </a:cubicBezTo>
                <a:cubicBezTo>
                  <a:pt x="752241" y="159907"/>
                  <a:pt x="1027011" y="0"/>
                  <a:pt x="1027011"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4182255" y="3093470"/>
            <a:ext cx="144016" cy="144729"/>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p:cNvSpPr/>
          <p:nvPr/>
        </p:nvSpPr>
        <p:spPr>
          <a:xfrm>
            <a:off x="4386593" y="3035043"/>
            <a:ext cx="828499" cy="292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chemeClr val="accent6">
                    <a:lumMod val="75000"/>
                  </a:schemeClr>
                </a:solidFill>
              </a:rPr>
              <a:t>France </a:t>
            </a:r>
            <a:endParaRPr lang="fr-FR" sz="1500" b="1" dirty="0">
              <a:solidFill>
                <a:schemeClr val="accent6">
                  <a:lumMod val="75000"/>
                </a:schemeClr>
              </a:solidFill>
            </a:endParaRPr>
          </a:p>
        </p:txBody>
      </p:sp>
      <p:sp>
        <p:nvSpPr>
          <p:cNvPr id="137" name="Ellipse 136"/>
          <p:cNvSpPr/>
          <p:nvPr/>
        </p:nvSpPr>
        <p:spPr>
          <a:xfrm>
            <a:off x="3042974" y="3341536"/>
            <a:ext cx="144016" cy="14472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3100882" y="3672513"/>
            <a:ext cx="127549" cy="1312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9" name="Connecteur droit avec flèche 138"/>
          <p:cNvCxnSpPr>
            <a:endCxn id="95" idx="2"/>
          </p:cNvCxnSpPr>
          <p:nvPr/>
        </p:nvCxnSpPr>
        <p:spPr>
          <a:xfrm>
            <a:off x="3227193" y="3731264"/>
            <a:ext cx="876405" cy="1791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Ellipse 139"/>
          <p:cNvSpPr/>
          <p:nvPr/>
        </p:nvSpPr>
        <p:spPr>
          <a:xfrm>
            <a:off x="4103598" y="3844728"/>
            <a:ext cx="127549" cy="1312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p:cNvSpPr/>
          <p:nvPr/>
        </p:nvSpPr>
        <p:spPr>
          <a:xfrm>
            <a:off x="3918202" y="4023839"/>
            <a:ext cx="828499" cy="292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chemeClr val="accent1">
                    <a:lumMod val="75000"/>
                  </a:schemeClr>
                </a:solidFill>
              </a:rPr>
              <a:t>UK</a:t>
            </a:r>
            <a:endParaRPr lang="fr-FR" sz="1500" b="1" dirty="0">
              <a:solidFill>
                <a:schemeClr val="accent1">
                  <a:lumMod val="75000"/>
                </a:schemeClr>
              </a:solidFill>
            </a:endParaRPr>
          </a:p>
        </p:txBody>
      </p:sp>
      <p:sp>
        <p:nvSpPr>
          <p:cNvPr id="142" name="Forme libre 141"/>
          <p:cNvSpPr/>
          <p:nvPr/>
        </p:nvSpPr>
        <p:spPr>
          <a:xfrm>
            <a:off x="5241423" y="3085069"/>
            <a:ext cx="2667287" cy="296176"/>
          </a:xfrm>
          <a:custGeom>
            <a:avLst/>
            <a:gdLst>
              <a:gd name="connsiteX0" fmla="*/ 0 w 1995055"/>
              <a:gd name="connsiteY0" fmla="*/ 23751 h 225741"/>
              <a:gd name="connsiteX1" fmla="*/ 878774 w 1995055"/>
              <a:gd name="connsiteY1" fmla="*/ 225631 h 225741"/>
              <a:gd name="connsiteX2" fmla="*/ 1995055 w 1995055"/>
              <a:gd name="connsiteY2" fmla="*/ 0 h 225741"/>
            </a:gdLst>
            <a:ahLst/>
            <a:cxnLst>
              <a:cxn ang="0">
                <a:pos x="connsiteX0" y="connsiteY0"/>
              </a:cxn>
              <a:cxn ang="0">
                <a:pos x="connsiteX1" y="connsiteY1"/>
              </a:cxn>
              <a:cxn ang="0">
                <a:pos x="connsiteX2" y="connsiteY2"/>
              </a:cxn>
            </a:cxnLst>
            <a:rect l="l" t="t" r="r" b="b"/>
            <a:pathLst>
              <a:path w="1995055" h="225741">
                <a:moveTo>
                  <a:pt x="0" y="23751"/>
                </a:moveTo>
                <a:cubicBezTo>
                  <a:pt x="273132" y="126670"/>
                  <a:pt x="546265" y="229589"/>
                  <a:pt x="878774" y="225631"/>
                </a:cubicBezTo>
                <a:cubicBezTo>
                  <a:pt x="1211283" y="221673"/>
                  <a:pt x="1995055" y="0"/>
                  <a:pt x="1995055" y="0"/>
                </a:cubicBezTo>
              </a:path>
            </a:pathLst>
          </a:custGeom>
          <a:noFill/>
          <a:ln w="28575">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p:cNvSpPr/>
          <p:nvPr/>
        </p:nvSpPr>
        <p:spPr>
          <a:xfrm>
            <a:off x="5965492" y="1022600"/>
            <a:ext cx="2097090" cy="39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rgbClr val="FF0000"/>
                </a:solidFill>
              </a:rPr>
              <a:t>South </a:t>
            </a:r>
            <a:r>
              <a:rPr lang="fr-FR" sz="1500" b="1" dirty="0" err="1" smtClean="0">
                <a:solidFill>
                  <a:srgbClr val="FF0000"/>
                </a:solidFill>
              </a:rPr>
              <a:t>Korea</a:t>
            </a:r>
            <a:endParaRPr lang="fr-FR" sz="1500" b="1" dirty="0">
              <a:solidFill>
                <a:srgbClr val="FF0000"/>
              </a:solidFill>
            </a:endParaRPr>
          </a:p>
        </p:txBody>
      </p:sp>
      <p:sp>
        <p:nvSpPr>
          <p:cNvPr id="144" name="Rectangle 143"/>
          <p:cNvSpPr/>
          <p:nvPr/>
        </p:nvSpPr>
        <p:spPr>
          <a:xfrm>
            <a:off x="-4142" y="821156"/>
            <a:ext cx="3386911" cy="39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rPr>
              <a:t>R&amp;D </a:t>
            </a:r>
            <a:r>
              <a:rPr lang="en-GB" sz="1500" b="1" dirty="0" smtClean="0">
                <a:solidFill>
                  <a:schemeClr val="tx1"/>
                </a:solidFill>
              </a:rPr>
              <a:t>% of GDP (from </a:t>
            </a:r>
            <a:r>
              <a:rPr lang="en-GB" sz="1500" b="1" dirty="0" smtClean="0">
                <a:solidFill>
                  <a:schemeClr val="tx1"/>
                </a:solidFill>
              </a:rPr>
              <a:t>2000 to 2013)</a:t>
            </a:r>
            <a:endParaRPr lang="en-GB" sz="1500" b="1" dirty="0">
              <a:solidFill>
                <a:schemeClr val="tx1"/>
              </a:solidFill>
            </a:endParaRPr>
          </a:p>
        </p:txBody>
      </p:sp>
      <p:sp>
        <p:nvSpPr>
          <p:cNvPr id="145" name="Ellipse 144"/>
          <p:cNvSpPr/>
          <p:nvPr/>
        </p:nvSpPr>
        <p:spPr>
          <a:xfrm rot="20973202">
            <a:off x="3992115" y="2882041"/>
            <a:ext cx="1256248" cy="7072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à coins arrondis 148"/>
          <p:cNvSpPr/>
          <p:nvPr/>
        </p:nvSpPr>
        <p:spPr>
          <a:xfrm>
            <a:off x="9480376" y="2804748"/>
            <a:ext cx="1844341" cy="4845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Ranks</a:t>
            </a:r>
            <a:r>
              <a:rPr lang="fr-FR" sz="2500" b="1" dirty="0" smtClean="0">
                <a:solidFill>
                  <a:schemeClr val="tx1"/>
                </a:solidFill>
              </a:rPr>
              <a:t> 5</a:t>
            </a:r>
            <a:r>
              <a:rPr lang="fr-FR" sz="2500" b="1" baseline="30000" dirty="0" smtClean="0">
                <a:solidFill>
                  <a:schemeClr val="tx1"/>
                </a:solidFill>
              </a:rPr>
              <a:t>th</a:t>
            </a:r>
            <a:endParaRPr lang="fr-FR" dirty="0">
              <a:solidFill>
                <a:schemeClr val="tx1"/>
              </a:solidFill>
            </a:endParaRPr>
          </a:p>
        </p:txBody>
      </p:sp>
      <p:sp>
        <p:nvSpPr>
          <p:cNvPr id="150" name="Rectangle à coins arrondis 149"/>
          <p:cNvSpPr/>
          <p:nvPr/>
        </p:nvSpPr>
        <p:spPr>
          <a:xfrm>
            <a:off x="9480376" y="4151310"/>
            <a:ext cx="1844341" cy="4845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Ranks</a:t>
            </a:r>
            <a:r>
              <a:rPr lang="fr-FR" sz="2500" b="1" dirty="0" smtClean="0">
                <a:solidFill>
                  <a:schemeClr val="tx1"/>
                </a:solidFill>
              </a:rPr>
              <a:t> 6</a:t>
            </a:r>
            <a:r>
              <a:rPr lang="fr-FR" sz="2500" b="1" baseline="30000" dirty="0" smtClean="0">
                <a:solidFill>
                  <a:schemeClr val="tx1"/>
                </a:solidFill>
              </a:rPr>
              <a:t>th</a:t>
            </a:r>
            <a:endParaRPr lang="fr-FR" dirty="0">
              <a:solidFill>
                <a:schemeClr val="tx1"/>
              </a:solidFill>
            </a:endParaRPr>
          </a:p>
        </p:txBody>
      </p:sp>
      <p:sp>
        <p:nvSpPr>
          <p:cNvPr id="146" name="Rectangle 145"/>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43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endParaRPr lang="fr-FR" dirty="0" smtClean="0"/>
          </a:p>
          <a:p>
            <a:r>
              <a:rPr lang="fr-FR" dirty="0"/>
              <a:t>Conclusion</a:t>
            </a:r>
          </a:p>
          <a:p>
            <a:endParaRPr lang="fr-FR" dirty="0"/>
          </a:p>
          <a:p>
            <a:endParaRPr lang="fr-FR" dirty="0"/>
          </a:p>
        </p:txBody>
      </p:sp>
      <p:sp>
        <p:nvSpPr>
          <p:cNvPr id="148" name="Espace réservé du contenu 3"/>
          <p:cNvSpPr>
            <a:spLocks noGrp="1"/>
          </p:cNvSpPr>
          <p:nvPr>
            <p:ph sz="quarter" idx="16"/>
          </p:nvPr>
        </p:nvSpPr>
        <p:spPr>
          <a:xfrm>
            <a:off x="407368" y="2061370"/>
            <a:ext cx="11376025" cy="1375090"/>
          </a:xfrm>
        </p:spPr>
        <p:txBody>
          <a:bodyPr/>
          <a:lstStyle/>
          <a:p>
            <a:pPr>
              <a:buFont typeface="Wingdings" charset="2"/>
              <a:buChar char="Ø"/>
            </a:pPr>
            <a:r>
              <a:rPr lang="en-GB" dirty="0" smtClean="0"/>
              <a:t>Obsolescence of skills</a:t>
            </a:r>
          </a:p>
          <a:p>
            <a:pPr>
              <a:buFont typeface="Wingdings" charset="2"/>
              <a:buChar char="Ø"/>
            </a:pPr>
            <a:r>
              <a:rPr lang="en-GB" dirty="0" smtClean="0"/>
              <a:t>Late </a:t>
            </a:r>
            <a:r>
              <a:rPr lang="en-GB" dirty="0"/>
              <a:t>investment in technologies </a:t>
            </a:r>
            <a:endParaRPr lang="en-GB" dirty="0" smtClean="0"/>
          </a:p>
          <a:p>
            <a:pPr>
              <a:buFont typeface="Wingdings" charset="2"/>
              <a:buChar char="Ø"/>
            </a:pPr>
            <a:r>
              <a:rPr lang="en-GB" dirty="0" smtClean="0"/>
              <a:t>Low rotation rate of companies (many old small ones)</a:t>
            </a:r>
            <a:endParaRPr lang="en-GB" dirty="0"/>
          </a:p>
        </p:txBody>
      </p:sp>
      <p:sp>
        <p:nvSpPr>
          <p:cNvPr id="149" name="ZoneTexte 148"/>
          <p:cNvSpPr txBox="1"/>
          <p:nvPr/>
        </p:nvSpPr>
        <p:spPr>
          <a:xfrm>
            <a:off x="0" y="6036305"/>
            <a:ext cx="6264696" cy="276999"/>
          </a:xfrm>
          <a:prstGeom prst="rect">
            <a:avLst/>
          </a:prstGeom>
          <a:noFill/>
        </p:spPr>
        <p:txBody>
          <a:bodyPr wrap="square" rtlCol="0">
            <a:spAutoFit/>
          </a:bodyPr>
          <a:lstStyle/>
          <a:p>
            <a:r>
              <a:rPr lang="fr-FR" sz="1200" smtClean="0"/>
              <a:t>Source: </a:t>
            </a:r>
            <a:r>
              <a:rPr lang="en-GB" sz="1200" dirty="0" smtClean="0"/>
              <a:t>http</a:t>
            </a:r>
            <a:r>
              <a:rPr lang="en-GB" sz="1200" dirty="0"/>
              <a:t>://</a:t>
            </a:r>
            <a:r>
              <a:rPr lang="en-GB" sz="1200" dirty="0" err="1"/>
              <a:t>www.gouvernement.fr</a:t>
            </a:r>
            <a:endParaRPr lang="fr-FR" sz="1200" dirty="0"/>
          </a:p>
        </p:txBody>
      </p:sp>
      <p:sp>
        <p:nvSpPr>
          <p:cNvPr id="150" name="Espace réservé du texte 2"/>
          <p:cNvSpPr>
            <a:spLocks noGrp="1"/>
          </p:cNvSpPr>
          <p:nvPr>
            <p:ph type="body" sz="quarter" idx="15"/>
          </p:nvPr>
        </p:nvSpPr>
        <p:spPr>
          <a:xfrm>
            <a:off x="407368" y="1124744"/>
            <a:ext cx="11376644" cy="792163"/>
          </a:xfrm>
        </p:spPr>
        <p:txBody>
          <a:bodyPr/>
          <a:lstStyle/>
          <a:p>
            <a:r>
              <a:rPr lang="en-US" dirty="0" smtClean="0"/>
              <a:t>Manufacturing Industry is robust, but declining and facing several challenges </a:t>
            </a:r>
            <a:endParaRPr lang="en-US" dirty="0"/>
          </a:p>
        </p:txBody>
      </p:sp>
      <p:sp>
        <p:nvSpPr>
          <p:cNvPr id="153" name="Espace réservé du texte 2"/>
          <p:cNvSpPr txBox="1">
            <a:spLocks/>
          </p:cNvSpPr>
          <p:nvPr/>
        </p:nvSpPr>
        <p:spPr>
          <a:xfrm>
            <a:off x="407368" y="3436459"/>
            <a:ext cx="11376644" cy="792163"/>
          </a:xfrm>
          <a:prstGeom prst="rect">
            <a:avLst/>
          </a:prstGeom>
          <a:noFill/>
          <a:ln>
            <a:noFill/>
          </a:ln>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200" b="1" kern="1200">
                <a:solidFill>
                  <a:srgbClr val="0099C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200" b="1" kern="1200" baseline="0">
                <a:solidFill>
                  <a:srgbClr val="0099C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Developing manufacturing? </a:t>
            </a:r>
            <a:endParaRPr lang="en-GB" dirty="0"/>
          </a:p>
        </p:txBody>
      </p:sp>
      <p:sp>
        <p:nvSpPr>
          <p:cNvPr id="10" name="Rectangle 9"/>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7392144" y="4444240"/>
            <a:ext cx="4148595" cy="110738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00" b="1" dirty="0" smtClean="0">
              <a:solidFill>
                <a:schemeClr val="tx1"/>
              </a:solidFill>
            </a:endParaRPr>
          </a:p>
          <a:p>
            <a:pPr algn="ctr"/>
            <a:r>
              <a:rPr lang="fr-FR" sz="2500" b="1" dirty="0" smtClean="0">
                <a:solidFill>
                  <a:schemeClr val="tx1"/>
                </a:solidFill>
              </a:rPr>
              <a:t>2000 </a:t>
            </a:r>
            <a:r>
              <a:rPr lang="fr-FR" dirty="0" err="1" smtClean="0">
                <a:solidFill>
                  <a:schemeClr val="tx1"/>
                </a:solidFill>
              </a:rPr>
              <a:t>companies</a:t>
            </a:r>
            <a:r>
              <a:rPr lang="fr-FR" dirty="0" smtClean="0">
                <a:solidFill>
                  <a:schemeClr val="tx1"/>
                </a:solidFill>
              </a:rPr>
              <a:t> </a:t>
            </a:r>
            <a:r>
              <a:rPr lang="fr-FR" dirty="0" err="1" smtClean="0">
                <a:solidFill>
                  <a:schemeClr val="tx1"/>
                </a:solidFill>
              </a:rPr>
              <a:t>supported</a:t>
            </a:r>
            <a:r>
              <a:rPr lang="fr-FR" dirty="0" smtClean="0">
                <a:solidFill>
                  <a:schemeClr val="tx1"/>
                </a:solidFill>
              </a:rPr>
              <a:t> in 2016</a:t>
            </a:r>
          </a:p>
          <a:p>
            <a:pPr algn="ctr"/>
            <a:r>
              <a:rPr lang="fr-FR" sz="2500" b="1" dirty="0" smtClean="0">
                <a:solidFill>
                  <a:schemeClr val="tx1"/>
                </a:solidFill>
              </a:rPr>
              <a:t>5 Billion € </a:t>
            </a:r>
            <a:r>
              <a:rPr lang="fr-FR" dirty="0" smtClean="0">
                <a:solidFill>
                  <a:schemeClr val="tx1"/>
                </a:solidFill>
              </a:rPr>
              <a:t>at </a:t>
            </a:r>
            <a:r>
              <a:rPr lang="fr-FR" dirty="0" err="1" smtClean="0">
                <a:solidFill>
                  <a:schemeClr val="tx1"/>
                </a:solidFill>
              </a:rPr>
              <a:t>stake</a:t>
            </a:r>
            <a:endParaRPr lang="fr-FR" dirty="0">
              <a:solidFill>
                <a:schemeClr val="tx1"/>
              </a:solidFill>
            </a:endParaRPr>
          </a:p>
          <a:p>
            <a:pPr algn="ctr"/>
            <a:endParaRPr lang="fr-FR" dirty="0" smtClean="0">
              <a:solidFill>
                <a:schemeClr val="tx1"/>
              </a:solidFill>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8983" r="23663" b="19145"/>
          <a:stretch/>
        </p:blipFill>
        <p:spPr>
          <a:xfrm>
            <a:off x="8585699" y="2356754"/>
            <a:ext cx="1761483" cy="1557599"/>
          </a:xfrm>
          <a:prstGeom prst="rect">
            <a:avLst/>
          </a:prstGeom>
        </p:spPr>
      </p:pic>
      <p:sp>
        <p:nvSpPr>
          <p:cNvPr id="11" name="Espace réservé du contenu 3"/>
          <p:cNvSpPr txBox="1">
            <a:spLocks/>
          </p:cNvSpPr>
          <p:nvPr/>
        </p:nvSpPr>
        <p:spPr>
          <a:xfrm>
            <a:off x="407368" y="4352043"/>
            <a:ext cx="11376025" cy="37606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Ø"/>
            </a:pPr>
            <a:r>
              <a:rPr lang="en-GB" dirty="0" smtClean="0"/>
              <a:t>Diversifying technological offer</a:t>
            </a:r>
          </a:p>
        </p:txBody>
      </p:sp>
      <p:sp>
        <p:nvSpPr>
          <p:cNvPr id="12" name="Espace réservé du contenu 3"/>
          <p:cNvSpPr txBox="1">
            <a:spLocks/>
          </p:cNvSpPr>
          <p:nvPr/>
        </p:nvSpPr>
        <p:spPr>
          <a:xfrm>
            <a:off x="407368" y="4802962"/>
            <a:ext cx="11376025" cy="40890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Ø"/>
            </a:pPr>
            <a:r>
              <a:rPr lang="en-GB" dirty="0" smtClean="0"/>
              <a:t>Supporting companies financially and humanely</a:t>
            </a:r>
          </a:p>
        </p:txBody>
      </p:sp>
      <p:sp>
        <p:nvSpPr>
          <p:cNvPr id="17" name="Espace réservé du contenu 3"/>
          <p:cNvSpPr txBox="1">
            <a:spLocks/>
          </p:cNvSpPr>
          <p:nvPr/>
        </p:nvSpPr>
        <p:spPr>
          <a:xfrm>
            <a:off x="396663" y="5221108"/>
            <a:ext cx="11376025" cy="41789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Ø"/>
            </a:pPr>
            <a:r>
              <a:rPr lang="en-GB" dirty="0" smtClean="0"/>
              <a:t>Encouraging </a:t>
            </a:r>
            <a:r>
              <a:rPr lang="en-GB" dirty="0"/>
              <a:t>innovation in private </a:t>
            </a:r>
            <a:r>
              <a:rPr lang="en-GB" dirty="0" smtClean="0"/>
              <a:t>sectors</a:t>
            </a:r>
            <a:endParaRPr lang="en-GB" dirty="0"/>
          </a:p>
        </p:txBody>
      </p:sp>
    </p:spTree>
    <p:extLst>
      <p:ext uri="{BB962C8B-B14F-4D97-AF65-F5344CB8AC3E}">
        <p14:creationId xmlns:p14="http://schemas.microsoft.com/office/powerpoint/2010/main" val="16584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uiExpand="1" build="p"/>
      <p:bldP spid="153" grpId="0"/>
      <p:bldP spid="16" grpId="0" animBg="1"/>
      <p:bldP spid="11" grpId="0"/>
      <p:bldP spid="1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err="1"/>
              <a:t>Manufacturing</a:t>
            </a:r>
            <a:r>
              <a:rPr lang="fr-FR" dirty="0"/>
              <a:t> </a:t>
            </a:r>
            <a:r>
              <a:rPr lang="fr-FR" dirty="0" err="1"/>
              <a:t>Industry</a:t>
            </a:r>
            <a:r>
              <a:rPr lang="fr-FR" dirty="0"/>
              <a:t> in France</a:t>
            </a:r>
          </a:p>
          <a:p>
            <a:endParaRPr lang="fr-FR" dirty="0"/>
          </a:p>
        </p:txBody>
      </p:sp>
      <p:sp>
        <p:nvSpPr>
          <p:cNvPr id="3" name="Espace réservé du texte 2"/>
          <p:cNvSpPr>
            <a:spLocks noGrp="1"/>
          </p:cNvSpPr>
          <p:nvPr>
            <p:ph type="body" sz="quarter" idx="15"/>
          </p:nvPr>
        </p:nvSpPr>
        <p:spPr>
          <a:xfrm>
            <a:off x="407988" y="980728"/>
            <a:ext cx="11376644" cy="792163"/>
          </a:xfrm>
        </p:spPr>
        <p:txBody>
          <a:bodyPr/>
          <a:lstStyle/>
          <a:p>
            <a:r>
              <a:rPr lang="fr-FR" sz="2700" dirty="0" smtClean="0"/>
              <a:t>10</a:t>
            </a:r>
            <a:r>
              <a:rPr lang="fr-FR" sz="2700" dirty="0"/>
              <a:t>% </a:t>
            </a:r>
            <a:r>
              <a:rPr lang="fr-FR" dirty="0"/>
              <a:t>of French GDP </a:t>
            </a:r>
            <a:r>
              <a:rPr lang="fr-FR" dirty="0" err="1"/>
              <a:t>since</a:t>
            </a:r>
            <a:r>
              <a:rPr lang="fr-FR" dirty="0"/>
              <a:t> 2010</a:t>
            </a:r>
          </a:p>
          <a:p>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995312096"/>
              </p:ext>
            </p:extLst>
          </p:nvPr>
        </p:nvGraphicFramePr>
        <p:xfrm>
          <a:off x="1008804" y="1494636"/>
          <a:ext cx="13105456" cy="477623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0" y="6047605"/>
            <a:ext cx="6264696" cy="276999"/>
          </a:xfrm>
          <a:prstGeom prst="rect">
            <a:avLst/>
          </a:prstGeom>
          <a:noFill/>
        </p:spPr>
        <p:txBody>
          <a:bodyPr wrap="square" rtlCol="0">
            <a:spAutoFit/>
          </a:bodyPr>
          <a:lstStyle/>
          <a:p>
            <a:r>
              <a:rPr lang="fr-FR" sz="1200" dirty="0" smtClean="0"/>
              <a:t>Sources: http</a:t>
            </a:r>
            <a:r>
              <a:rPr lang="fr-FR" sz="1200" dirty="0"/>
              <a:t>://</a:t>
            </a:r>
            <a:r>
              <a:rPr lang="fr-FR" sz="1200" dirty="0" err="1" smtClean="0"/>
              <a:t>donnees.banquemondiale.org</a:t>
            </a:r>
            <a:r>
              <a:rPr lang="fr-FR" sz="1200" dirty="0" smtClean="0"/>
              <a:t> ; http</a:t>
            </a:r>
            <a:r>
              <a:rPr lang="fr-FR" sz="1200" dirty="0"/>
              <a:t>://</a:t>
            </a:r>
            <a:r>
              <a:rPr lang="fr-FR" sz="1200" dirty="0" err="1"/>
              <a:t>www.entreprises.gouv.fr</a:t>
            </a:r>
            <a:endParaRPr lang="fr-FR" sz="1200" dirty="0"/>
          </a:p>
        </p:txBody>
      </p:sp>
      <p:sp>
        <p:nvSpPr>
          <p:cNvPr id="4" name="Rectangle 3"/>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9912424" y="1988840"/>
            <a:ext cx="0" cy="36724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1703512" y="1988840"/>
            <a:ext cx="0" cy="36724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32" y="1665721"/>
            <a:ext cx="2281560" cy="269389"/>
          </a:xfrm>
          <a:prstGeom prst="rect">
            <a:avLst/>
          </a:prstGeom>
        </p:spPr>
      </p:pic>
      <p:sp>
        <p:nvSpPr>
          <p:cNvPr id="20" name="Rectangle 19"/>
          <p:cNvSpPr/>
          <p:nvPr/>
        </p:nvSpPr>
        <p:spPr>
          <a:xfrm>
            <a:off x="3132347" y="1594317"/>
            <a:ext cx="3154305" cy="40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142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err="1"/>
              <a:t>What</a:t>
            </a:r>
            <a:r>
              <a:rPr lang="fr-FR" dirty="0"/>
              <a:t> do </a:t>
            </a:r>
            <a:r>
              <a:rPr lang="fr-FR" dirty="0" err="1"/>
              <a:t>you</a:t>
            </a:r>
            <a:r>
              <a:rPr lang="fr-FR" dirty="0"/>
              <a:t> know about </a:t>
            </a:r>
            <a:r>
              <a:rPr lang="fr-FR" dirty="0" err="1"/>
              <a:t>France’s</a:t>
            </a:r>
            <a:r>
              <a:rPr lang="fr-FR" dirty="0"/>
              <a:t> </a:t>
            </a:r>
            <a:r>
              <a:rPr lang="fr-FR" dirty="0" err="1" smtClean="0"/>
              <a:t>Manufacturing</a:t>
            </a:r>
            <a:r>
              <a:rPr lang="fr-FR" dirty="0" smtClean="0"/>
              <a:t> ? </a:t>
            </a:r>
            <a:endParaRPr lang="fr-FR" dirty="0"/>
          </a:p>
          <a:p>
            <a:endParaRPr lang="fr-FR" dirty="0"/>
          </a:p>
        </p:txBody>
      </p:sp>
      <p:sp>
        <p:nvSpPr>
          <p:cNvPr id="3" name="Espace réservé du texte 2"/>
          <p:cNvSpPr>
            <a:spLocks noGrp="1"/>
          </p:cNvSpPr>
          <p:nvPr>
            <p:ph type="body" sz="quarter" idx="15"/>
          </p:nvPr>
        </p:nvSpPr>
        <p:spPr>
          <a:xfrm>
            <a:off x="407987" y="1052736"/>
            <a:ext cx="11376644" cy="792163"/>
          </a:xfrm>
        </p:spPr>
        <p:txBody>
          <a:bodyPr/>
          <a:lstStyle/>
          <a:p>
            <a:r>
              <a:rPr lang="mr-IN" dirty="0" smtClean="0"/>
              <a:t>…</a:t>
            </a:r>
            <a:r>
              <a:rPr lang="fr-FR" dirty="0" err="1" smtClean="0"/>
              <a:t>Aeronautics</a:t>
            </a:r>
            <a:r>
              <a:rPr lang="fr-FR" dirty="0" smtClean="0"/>
              <a:t> &amp; Aerospace</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1875684"/>
            <a:ext cx="7129952" cy="4070014"/>
          </a:xfrm>
          <a:prstGeom prst="rect">
            <a:avLst/>
          </a:prstGeom>
        </p:spPr>
      </p:pic>
      <p:sp>
        <p:nvSpPr>
          <p:cNvPr id="9" name="Rectangle à coins arrondis 8"/>
          <p:cNvSpPr/>
          <p:nvPr/>
        </p:nvSpPr>
        <p:spPr>
          <a:xfrm>
            <a:off x="8140091" y="2376990"/>
            <a:ext cx="3644539" cy="79208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chemeClr val="tx1"/>
                </a:solidFill>
              </a:rPr>
              <a:t>2</a:t>
            </a:r>
            <a:r>
              <a:rPr lang="fr-FR" sz="2500" b="1" baseline="30000" dirty="0" smtClean="0">
                <a:solidFill>
                  <a:schemeClr val="tx1"/>
                </a:solidFill>
              </a:rPr>
              <a:t>nd</a:t>
            </a:r>
            <a:r>
              <a:rPr lang="fr-FR" b="1" dirty="0" smtClean="0">
                <a:solidFill>
                  <a:schemeClr val="tx1"/>
                </a:solidFill>
              </a:rPr>
              <a:t> </a:t>
            </a:r>
            <a:r>
              <a:rPr lang="fr-FR" dirty="0" smtClean="0">
                <a:solidFill>
                  <a:schemeClr val="tx1"/>
                </a:solidFill>
              </a:rPr>
              <a:t>exporter at global </a:t>
            </a:r>
            <a:r>
              <a:rPr lang="fr-FR" dirty="0" err="1" smtClean="0">
                <a:solidFill>
                  <a:schemeClr val="tx1"/>
                </a:solidFill>
              </a:rPr>
              <a:t>scale</a:t>
            </a:r>
            <a:endParaRPr lang="fr-FR" dirty="0">
              <a:solidFill>
                <a:schemeClr val="tx1"/>
              </a:solidFill>
            </a:endParaRPr>
          </a:p>
        </p:txBody>
      </p:sp>
      <p:sp>
        <p:nvSpPr>
          <p:cNvPr id="10" name="Rectangle à coins arrondis 9"/>
          <p:cNvSpPr/>
          <p:nvPr/>
        </p:nvSpPr>
        <p:spPr>
          <a:xfrm>
            <a:off x="8140091" y="3554760"/>
            <a:ext cx="3644539" cy="79208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chemeClr val="tx1"/>
                </a:solidFill>
              </a:rPr>
              <a:t>16% </a:t>
            </a:r>
            <a:r>
              <a:rPr lang="fr-FR" dirty="0" err="1" smtClean="0">
                <a:solidFill>
                  <a:schemeClr val="tx1"/>
                </a:solidFill>
              </a:rPr>
              <a:t>share</a:t>
            </a:r>
            <a:r>
              <a:rPr lang="fr-FR" dirty="0" smtClean="0">
                <a:solidFill>
                  <a:schemeClr val="tx1"/>
                </a:solidFill>
              </a:rPr>
              <a:t> in world exports </a:t>
            </a:r>
          </a:p>
          <a:p>
            <a:pPr algn="ctr"/>
            <a:r>
              <a:rPr lang="fr-FR" dirty="0" smtClean="0">
                <a:solidFill>
                  <a:schemeClr val="tx1"/>
                </a:solidFill>
              </a:rPr>
              <a:t>(USA: 40%) </a:t>
            </a:r>
            <a:endParaRPr lang="fr-FR" dirty="0">
              <a:solidFill>
                <a:schemeClr val="tx1"/>
              </a:solidFill>
            </a:endParaRPr>
          </a:p>
        </p:txBody>
      </p:sp>
      <p:sp>
        <p:nvSpPr>
          <p:cNvPr id="11" name="Rectangle à coins arrondis 10"/>
          <p:cNvSpPr/>
          <p:nvPr/>
        </p:nvSpPr>
        <p:spPr>
          <a:xfrm>
            <a:off x="8140091" y="4732530"/>
            <a:ext cx="3644539" cy="79208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chemeClr val="tx1"/>
                </a:solidFill>
              </a:rPr>
              <a:t>180,000 </a:t>
            </a:r>
            <a:r>
              <a:rPr lang="fr-FR" dirty="0" err="1" smtClean="0">
                <a:solidFill>
                  <a:schemeClr val="tx1"/>
                </a:solidFill>
              </a:rPr>
              <a:t>employees</a:t>
            </a:r>
            <a:r>
              <a:rPr lang="fr-FR" dirty="0" smtClean="0">
                <a:solidFill>
                  <a:schemeClr val="tx1"/>
                </a:solidFill>
              </a:rPr>
              <a:t> in </a:t>
            </a:r>
            <a:r>
              <a:rPr lang="fr-FR" dirty="0" err="1" smtClean="0">
                <a:solidFill>
                  <a:schemeClr val="tx1"/>
                </a:solidFill>
              </a:rPr>
              <a:t>Aeronautics</a:t>
            </a:r>
            <a:endParaRPr lang="fr-FR" dirty="0">
              <a:solidFill>
                <a:schemeClr val="tx1"/>
              </a:solidFill>
            </a:endParaRPr>
          </a:p>
        </p:txBody>
      </p:sp>
      <p:sp>
        <p:nvSpPr>
          <p:cNvPr id="8" name="Rectangle 7"/>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3126" y="6064295"/>
            <a:ext cx="6551173" cy="276999"/>
          </a:xfrm>
          <a:prstGeom prst="rect">
            <a:avLst/>
          </a:prstGeom>
          <a:noFill/>
        </p:spPr>
        <p:txBody>
          <a:bodyPr wrap="square" rtlCol="0">
            <a:spAutoFit/>
          </a:bodyPr>
          <a:lstStyle/>
          <a:p>
            <a:r>
              <a:rPr lang="fr-FR" sz="1200" dirty="0" smtClean="0"/>
              <a:t>Sources: </a:t>
            </a:r>
            <a:r>
              <a:rPr lang="fr-FR" sz="1200" dirty="0"/>
              <a:t>http://</a:t>
            </a:r>
            <a:r>
              <a:rPr lang="fr-FR" sz="1200" dirty="0" err="1"/>
              <a:t>www.trademap.org</a:t>
            </a:r>
            <a:r>
              <a:rPr lang="en-GB" sz="1200" dirty="0" smtClean="0"/>
              <a:t>; </a:t>
            </a:r>
            <a:r>
              <a:rPr lang="en-GB" sz="1200" dirty="0"/>
              <a:t>https://</a:t>
            </a:r>
            <a:r>
              <a:rPr lang="en-GB" sz="1200" dirty="0" err="1" smtClean="0"/>
              <a:t>www.gifas.asso.fr</a:t>
            </a:r>
            <a:r>
              <a:rPr lang="en-GB" sz="1200" dirty="0" smtClean="0"/>
              <a:t>, 2015 </a:t>
            </a:r>
            <a:endParaRPr lang="fr-FR" sz="1200" dirty="0"/>
          </a:p>
        </p:txBody>
      </p:sp>
    </p:spTree>
    <p:extLst>
      <p:ext uri="{BB962C8B-B14F-4D97-AF65-F5344CB8AC3E}">
        <p14:creationId xmlns:p14="http://schemas.microsoft.com/office/powerpoint/2010/main" val="212203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Key </a:t>
            </a:r>
            <a:r>
              <a:rPr lang="fr-FR" dirty="0" err="1" smtClean="0"/>
              <a:t>manufacturing</a:t>
            </a:r>
            <a:r>
              <a:rPr lang="fr-FR" dirty="0" smtClean="0"/>
              <a:t> </a:t>
            </a:r>
            <a:r>
              <a:rPr lang="fr-FR" dirty="0" err="1"/>
              <a:t>sectors</a:t>
            </a:r>
            <a:r>
              <a:rPr lang="fr-FR" dirty="0"/>
              <a:t> </a:t>
            </a:r>
          </a:p>
          <a:p>
            <a:endParaRPr lang="fr-FR" dirty="0"/>
          </a:p>
        </p:txBody>
      </p:sp>
      <p:sp>
        <p:nvSpPr>
          <p:cNvPr id="3" name="Espace réservé du texte 2"/>
          <p:cNvSpPr>
            <a:spLocks noGrp="1"/>
          </p:cNvSpPr>
          <p:nvPr>
            <p:ph type="body" sz="quarter" idx="15"/>
          </p:nvPr>
        </p:nvSpPr>
        <p:spPr>
          <a:xfrm>
            <a:off x="407988" y="1196752"/>
            <a:ext cx="11784012" cy="792163"/>
          </a:xfrm>
        </p:spPr>
        <p:txBody>
          <a:bodyPr/>
          <a:lstStyle/>
          <a:p>
            <a:r>
              <a:rPr lang="fr-FR" dirty="0" smtClean="0"/>
              <a:t>French </a:t>
            </a:r>
            <a:r>
              <a:rPr lang="fr-FR" dirty="0" err="1" smtClean="0"/>
              <a:t>Industry</a:t>
            </a:r>
            <a:r>
              <a:rPr lang="fr-FR" dirty="0" smtClean="0"/>
              <a:t> </a:t>
            </a:r>
            <a:r>
              <a:rPr lang="fr-FR" dirty="0" err="1" smtClean="0"/>
              <a:t>is</a:t>
            </a:r>
            <a:r>
              <a:rPr lang="fr-FR" dirty="0" smtClean="0"/>
              <a:t> </a:t>
            </a:r>
            <a:r>
              <a:rPr lang="fr-FR" dirty="0" err="1" smtClean="0"/>
              <a:t>strong</a:t>
            </a:r>
            <a:r>
              <a:rPr lang="fr-FR" dirty="0" smtClean="0"/>
              <a:t> !</a:t>
            </a:r>
            <a:endParaRPr lang="fr-FR" dirty="0"/>
          </a:p>
          <a:p>
            <a:endParaRPr lang="fr-FR" dirty="0"/>
          </a:p>
        </p:txBody>
      </p:sp>
      <p:sp>
        <p:nvSpPr>
          <p:cNvPr id="7" name="ZoneTexte 6"/>
          <p:cNvSpPr txBox="1"/>
          <p:nvPr/>
        </p:nvSpPr>
        <p:spPr>
          <a:xfrm>
            <a:off x="0" y="5990729"/>
            <a:ext cx="4176464" cy="276999"/>
          </a:xfrm>
          <a:prstGeom prst="rect">
            <a:avLst/>
          </a:prstGeom>
          <a:noFill/>
        </p:spPr>
        <p:txBody>
          <a:bodyPr wrap="square" rtlCol="0">
            <a:spAutoFit/>
          </a:bodyPr>
          <a:lstStyle/>
          <a:p>
            <a:r>
              <a:rPr lang="fr-FR" sz="1200" dirty="0" smtClean="0"/>
              <a:t>Source: http</a:t>
            </a:r>
            <a:r>
              <a:rPr lang="fr-FR" sz="1200" dirty="0"/>
              <a:t>://</a:t>
            </a:r>
            <a:r>
              <a:rPr lang="fr-FR" sz="1200" dirty="0" err="1" smtClean="0"/>
              <a:t>www.entreprises.gouv.fr</a:t>
            </a:r>
            <a:r>
              <a:rPr lang="fr-FR" sz="1200" dirty="0" smtClean="0"/>
              <a:t>, 2015</a:t>
            </a:r>
            <a:endParaRPr lang="fr-FR" sz="12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246" y="1792531"/>
            <a:ext cx="900100" cy="738543"/>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7401" y="1707465"/>
            <a:ext cx="1230544" cy="922908"/>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8559" y="2376551"/>
            <a:ext cx="1035724" cy="737192"/>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7934" y="3426391"/>
            <a:ext cx="1587252" cy="793626"/>
          </a:xfrm>
          <a:prstGeom prst="rect">
            <a:avLst/>
          </a:prstGeom>
        </p:spPr>
      </p:pic>
      <p:pic>
        <p:nvPicPr>
          <p:cNvPr id="13" name="Image 12"/>
          <p:cNvPicPr>
            <a:picLocks noChangeAspect="1"/>
          </p:cNvPicPr>
          <p:nvPr/>
        </p:nvPicPr>
        <p:blipFill rotWithShape="1">
          <a:blip r:embed="rId7">
            <a:extLst>
              <a:ext uri="{28A0092B-C50C-407E-A947-70E740481C1C}">
                <a14:useLocalDpi xmlns:a14="http://schemas.microsoft.com/office/drawing/2010/main" val="0"/>
              </a:ext>
            </a:extLst>
          </a:blip>
          <a:srcRect t="26850" b="29541"/>
          <a:stretch/>
        </p:blipFill>
        <p:spPr>
          <a:xfrm>
            <a:off x="7502686" y="4429292"/>
            <a:ext cx="2365052" cy="772530"/>
          </a:xfrm>
          <a:prstGeom prst="rect">
            <a:avLst/>
          </a:prstGeom>
        </p:spPr>
      </p:pic>
      <p:sp>
        <p:nvSpPr>
          <p:cNvPr id="14" name="Rectangle 13"/>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4431" y="4569164"/>
            <a:ext cx="1880551" cy="549517"/>
          </a:xfrm>
          <a:prstGeom prst="rect">
            <a:avLst/>
          </a:prstGeom>
        </p:spPr>
      </p:pic>
      <p:graphicFrame>
        <p:nvGraphicFramePr>
          <p:cNvPr id="15" name="Graphique 14"/>
          <p:cNvGraphicFramePr>
            <a:graphicFrameLocks/>
          </p:cNvGraphicFramePr>
          <p:nvPr>
            <p:extLst>
              <p:ext uri="{D42A27DB-BD31-4B8C-83A1-F6EECF244321}">
                <p14:modId xmlns:p14="http://schemas.microsoft.com/office/powerpoint/2010/main" val="548322619"/>
              </p:ext>
            </p:extLst>
          </p:nvPr>
        </p:nvGraphicFramePr>
        <p:xfrm>
          <a:off x="-152581" y="1687311"/>
          <a:ext cx="9928423" cy="442176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85044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8947" y="548680"/>
            <a:ext cx="12385376" cy="864096"/>
          </a:xfrm>
        </p:spPr>
        <p:txBody>
          <a:bodyPr/>
          <a:lstStyle/>
          <a:p>
            <a:r>
              <a:rPr lang="fr-FR" dirty="0" smtClean="0"/>
              <a:t>Micro, Small and Medium-</a:t>
            </a:r>
            <a:r>
              <a:rPr lang="fr-FR" dirty="0" err="1" smtClean="0"/>
              <a:t>sized</a:t>
            </a:r>
            <a:r>
              <a:rPr lang="fr-FR" dirty="0" smtClean="0"/>
              <a:t> </a:t>
            </a:r>
            <a:r>
              <a:rPr lang="fr-FR" dirty="0" err="1" smtClean="0"/>
              <a:t>Manufacturing</a:t>
            </a:r>
            <a:r>
              <a:rPr lang="fr-FR" dirty="0" smtClean="0"/>
              <a:t> </a:t>
            </a:r>
            <a:r>
              <a:rPr lang="fr-FR" dirty="0" err="1" smtClean="0"/>
              <a:t>companies</a:t>
            </a:r>
            <a:r>
              <a:rPr lang="mr-IN" dirty="0" smtClean="0"/>
              <a:t>…</a:t>
            </a:r>
            <a:endParaRPr lang="fr-FR" dirty="0" smtClean="0"/>
          </a:p>
          <a:p>
            <a:endParaRPr lang="fr-FR" dirty="0"/>
          </a:p>
        </p:txBody>
      </p:sp>
      <p:sp>
        <p:nvSpPr>
          <p:cNvPr id="20" name="ZoneTexte 19"/>
          <p:cNvSpPr txBox="1"/>
          <p:nvPr/>
        </p:nvSpPr>
        <p:spPr>
          <a:xfrm>
            <a:off x="119336" y="5966468"/>
            <a:ext cx="4176464" cy="276999"/>
          </a:xfrm>
          <a:prstGeom prst="rect">
            <a:avLst/>
          </a:prstGeom>
          <a:noFill/>
        </p:spPr>
        <p:txBody>
          <a:bodyPr wrap="square" rtlCol="0">
            <a:spAutoFit/>
          </a:bodyPr>
          <a:lstStyle/>
          <a:p>
            <a:r>
              <a:rPr lang="fr-FR" sz="1200" dirty="0" smtClean="0"/>
              <a:t>Source: https</a:t>
            </a:r>
            <a:r>
              <a:rPr lang="fr-FR" sz="1200" dirty="0"/>
              <a:t>://</a:t>
            </a:r>
            <a:r>
              <a:rPr lang="fr-FR" sz="1200" dirty="0" err="1" smtClean="0"/>
              <a:t>www.insee.fr</a:t>
            </a:r>
            <a:r>
              <a:rPr lang="fr-FR" sz="1200" dirty="0" smtClean="0"/>
              <a:t>, 2014</a:t>
            </a:r>
            <a:endParaRPr lang="fr-FR" sz="1200" dirty="0"/>
          </a:p>
        </p:txBody>
      </p:sp>
      <p:sp>
        <p:nvSpPr>
          <p:cNvPr id="22" name="ZoneTexte 21"/>
          <p:cNvSpPr txBox="1"/>
          <p:nvPr/>
        </p:nvSpPr>
        <p:spPr>
          <a:xfrm>
            <a:off x="396045" y="2998818"/>
            <a:ext cx="1728192" cy="369332"/>
          </a:xfrm>
          <a:prstGeom prst="rect">
            <a:avLst/>
          </a:prstGeom>
          <a:noFill/>
        </p:spPr>
        <p:txBody>
          <a:bodyPr wrap="square" rtlCol="0">
            <a:spAutoFit/>
          </a:bodyPr>
          <a:lstStyle/>
          <a:p>
            <a:r>
              <a:rPr lang="fr-FR" b="1" dirty="0" smtClean="0"/>
              <a:t>235,000</a:t>
            </a:r>
          </a:p>
        </p:txBody>
      </p:sp>
      <p:sp>
        <p:nvSpPr>
          <p:cNvPr id="39" name="ZoneTexte 38"/>
          <p:cNvSpPr txBox="1"/>
          <p:nvPr/>
        </p:nvSpPr>
        <p:spPr>
          <a:xfrm>
            <a:off x="798714" y="4016600"/>
            <a:ext cx="1152648" cy="369332"/>
          </a:xfrm>
          <a:prstGeom prst="rect">
            <a:avLst/>
          </a:prstGeom>
          <a:noFill/>
        </p:spPr>
        <p:txBody>
          <a:bodyPr wrap="square" rtlCol="0">
            <a:spAutoFit/>
          </a:bodyPr>
          <a:lstStyle/>
          <a:p>
            <a:r>
              <a:rPr lang="fr-FR" b="1" smtClean="0"/>
              <a:t>3 </a:t>
            </a:r>
            <a:r>
              <a:rPr lang="fr-FR" b="1" dirty="0" smtClean="0"/>
              <a:t>Million</a:t>
            </a:r>
            <a:endParaRPr lang="fr-FR" b="1" dirty="0"/>
          </a:p>
        </p:txBody>
      </p:sp>
      <p:sp>
        <p:nvSpPr>
          <p:cNvPr id="40" name="ZoneTexte 39"/>
          <p:cNvSpPr txBox="1"/>
          <p:nvPr/>
        </p:nvSpPr>
        <p:spPr>
          <a:xfrm>
            <a:off x="36005" y="5211084"/>
            <a:ext cx="2088232" cy="369332"/>
          </a:xfrm>
          <a:prstGeom prst="rect">
            <a:avLst/>
          </a:prstGeom>
          <a:noFill/>
        </p:spPr>
        <p:txBody>
          <a:bodyPr wrap="square" rtlCol="0">
            <a:spAutoFit/>
          </a:bodyPr>
          <a:lstStyle/>
          <a:p>
            <a:pPr algn="ctr"/>
            <a:r>
              <a:rPr lang="fr-FR" b="1" dirty="0" smtClean="0"/>
              <a:t>870 Billion Euros</a:t>
            </a:r>
          </a:p>
        </p:txBody>
      </p:sp>
      <p:sp>
        <p:nvSpPr>
          <p:cNvPr id="41" name="Forme libre 40"/>
          <p:cNvSpPr/>
          <p:nvPr/>
        </p:nvSpPr>
        <p:spPr>
          <a:xfrm>
            <a:off x="1019733" y="2752554"/>
            <a:ext cx="1670171" cy="309475"/>
          </a:xfrm>
          <a:custGeom>
            <a:avLst/>
            <a:gdLst>
              <a:gd name="connsiteX0" fmla="*/ 2066306 w 2066306"/>
              <a:gd name="connsiteY0" fmla="*/ 214407 h 214407"/>
              <a:gd name="connsiteX1" fmla="*/ 1080654 w 2066306"/>
              <a:gd name="connsiteY1" fmla="*/ 651 h 214407"/>
              <a:gd name="connsiteX2" fmla="*/ 0 w 2066306"/>
              <a:gd name="connsiteY2" fmla="*/ 143155 h 214407"/>
            </a:gdLst>
            <a:ahLst/>
            <a:cxnLst>
              <a:cxn ang="0">
                <a:pos x="connsiteX0" y="connsiteY0"/>
              </a:cxn>
              <a:cxn ang="0">
                <a:pos x="connsiteX1" y="connsiteY1"/>
              </a:cxn>
              <a:cxn ang="0">
                <a:pos x="connsiteX2" y="connsiteY2"/>
              </a:cxn>
            </a:cxnLst>
            <a:rect l="l" t="t" r="r" b="b"/>
            <a:pathLst>
              <a:path w="2066306" h="214407">
                <a:moveTo>
                  <a:pt x="2066306" y="214407"/>
                </a:moveTo>
                <a:cubicBezTo>
                  <a:pt x="1745672" y="113466"/>
                  <a:pt x="1425038" y="12526"/>
                  <a:pt x="1080654" y="651"/>
                </a:cubicBezTo>
                <a:cubicBezTo>
                  <a:pt x="736270" y="-11224"/>
                  <a:pt x="0" y="143155"/>
                  <a:pt x="0" y="143155"/>
                </a:cubicBezTo>
              </a:path>
            </a:pathLst>
          </a:custGeom>
          <a:noFill/>
          <a:ln w="2857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1951362" y="3979758"/>
            <a:ext cx="670844" cy="128387"/>
          </a:xfrm>
          <a:custGeom>
            <a:avLst/>
            <a:gdLst>
              <a:gd name="connsiteX0" fmla="*/ 985652 w 985652"/>
              <a:gd name="connsiteY0" fmla="*/ 0 h 249381"/>
              <a:gd name="connsiteX1" fmla="*/ 451262 w 985652"/>
              <a:gd name="connsiteY1" fmla="*/ 71252 h 249381"/>
              <a:gd name="connsiteX2" fmla="*/ 0 w 985652"/>
              <a:gd name="connsiteY2" fmla="*/ 249381 h 249381"/>
            </a:gdLst>
            <a:ahLst/>
            <a:cxnLst>
              <a:cxn ang="0">
                <a:pos x="connsiteX0" y="connsiteY0"/>
              </a:cxn>
              <a:cxn ang="0">
                <a:pos x="connsiteX1" y="connsiteY1"/>
              </a:cxn>
              <a:cxn ang="0">
                <a:pos x="connsiteX2" y="connsiteY2"/>
              </a:cxn>
            </a:cxnLst>
            <a:rect l="l" t="t" r="r" b="b"/>
            <a:pathLst>
              <a:path w="985652" h="249381">
                <a:moveTo>
                  <a:pt x="985652" y="0"/>
                </a:moveTo>
                <a:cubicBezTo>
                  <a:pt x="800594" y="14844"/>
                  <a:pt x="615537" y="29689"/>
                  <a:pt x="451262" y="71252"/>
                </a:cubicBezTo>
                <a:cubicBezTo>
                  <a:pt x="286987" y="112815"/>
                  <a:pt x="0" y="249381"/>
                  <a:pt x="0" y="249381"/>
                </a:cubicBezTo>
              </a:path>
            </a:pathLst>
          </a:custGeom>
          <a:noFill/>
          <a:ln w="2857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2124237" y="4904963"/>
            <a:ext cx="908766" cy="497541"/>
          </a:xfrm>
          <a:custGeom>
            <a:avLst/>
            <a:gdLst>
              <a:gd name="connsiteX0" fmla="*/ 1277471 w 1277471"/>
              <a:gd name="connsiteY0" fmla="*/ 0 h 497541"/>
              <a:gd name="connsiteX1" fmla="*/ 847165 w 1277471"/>
              <a:gd name="connsiteY1" fmla="*/ 403412 h 497541"/>
              <a:gd name="connsiteX2" fmla="*/ 0 w 1277471"/>
              <a:gd name="connsiteY2" fmla="*/ 497541 h 497541"/>
            </a:gdLst>
            <a:ahLst/>
            <a:cxnLst>
              <a:cxn ang="0">
                <a:pos x="connsiteX0" y="connsiteY0"/>
              </a:cxn>
              <a:cxn ang="0">
                <a:pos x="connsiteX1" y="connsiteY1"/>
              </a:cxn>
              <a:cxn ang="0">
                <a:pos x="connsiteX2" y="connsiteY2"/>
              </a:cxn>
            </a:cxnLst>
            <a:rect l="l" t="t" r="r" b="b"/>
            <a:pathLst>
              <a:path w="1277471" h="497541">
                <a:moveTo>
                  <a:pt x="1277471" y="0"/>
                </a:moveTo>
                <a:cubicBezTo>
                  <a:pt x="1168774" y="160244"/>
                  <a:pt x="1060077" y="320489"/>
                  <a:pt x="847165" y="403412"/>
                </a:cubicBezTo>
                <a:cubicBezTo>
                  <a:pt x="634253" y="486335"/>
                  <a:pt x="0" y="497541"/>
                  <a:pt x="0" y="497541"/>
                </a:cubicBezTo>
              </a:path>
            </a:pathLst>
          </a:custGeom>
          <a:noFill/>
          <a:ln w="28575">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2"/>
          <p:cNvSpPr>
            <a:spLocks noGrp="1"/>
          </p:cNvSpPr>
          <p:nvPr>
            <p:ph type="body" sz="quarter" idx="15"/>
          </p:nvPr>
        </p:nvSpPr>
        <p:spPr>
          <a:xfrm>
            <a:off x="438947" y="980728"/>
            <a:ext cx="11784012" cy="648072"/>
          </a:xfrm>
        </p:spPr>
        <p:txBody>
          <a:bodyPr/>
          <a:lstStyle/>
          <a:p>
            <a:endParaRPr lang="fr-FR" dirty="0" smtClean="0"/>
          </a:p>
          <a:p>
            <a:r>
              <a:rPr lang="mr-IN" dirty="0" smtClean="0"/>
              <a:t>…</a:t>
            </a:r>
            <a:r>
              <a:rPr lang="fr-FR" dirty="0" smtClean="0"/>
              <a:t> </a:t>
            </a:r>
            <a:r>
              <a:rPr lang="fr-FR" sz="2700" dirty="0" smtClean="0"/>
              <a:t>99% </a:t>
            </a:r>
            <a:r>
              <a:rPr lang="fr-FR" dirty="0" smtClean="0"/>
              <a:t>of French </a:t>
            </a:r>
            <a:r>
              <a:rPr lang="fr-FR" dirty="0" err="1" smtClean="0"/>
              <a:t>manufacturing</a:t>
            </a:r>
            <a:r>
              <a:rPr lang="fr-FR" dirty="0" smtClean="0"/>
              <a:t> </a:t>
            </a:r>
            <a:r>
              <a:rPr lang="fr-FR" dirty="0" err="1" smtClean="0"/>
              <a:t>companies</a:t>
            </a:r>
            <a:r>
              <a:rPr lang="fr-FR" dirty="0" smtClean="0"/>
              <a:t>, at the </a:t>
            </a:r>
            <a:r>
              <a:rPr lang="fr-FR" dirty="0" err="1" smtClean="0"/>
              <a:t>heart</a:t>
            </a:r>
            <a:r>
              <a:rPr lang="fr-FR" dirty="0" smtClean="0"/>
              <a:t> of the </a:t>
            </a:r>
            <a:r>
              <a:rPr lang="fr-FR" dirty="0" err="1" smtClean="0"/>
              <a:t>economic</a:t>
            </a:r>
            <a:r>
              <a:rPr lang="fr-FR" dirty="0" smtClean="0"/>
              <a:t> </a:t>
            </a:r>
            <a:r>
              <a:rPr lang="fr-FR" dirty="0" err="1" smtClean="0"/>
              <a:t>fabric</a:t>
            </a:r>
            <a:r>
              <a:rPr lang="fr-FR" dirty="0" smtClean="0"/>
              <a:t> !</a:t>
            </a:r>
            <a:endParaRPr lang="fr-FR" dirty="0"/>
          </a:p>
          <a:p>
            <a:endParaRPr lang="fr-FR" dirty="0"/>
          </a:p>
        </p:txBody>
      </p:sp>
      <p:sp>
        <p:nvSpPr>
          <p:cNvPr id="13" name="Rectangle 12"/>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Graphique 13"/>
          <p:cNvGraphicFramePr>
            <a:graphicFrameLocks/>
          </p:cNvGraphicFramePr>
          <p:nvPr>
            <p:extLst>
              <p:ext uri="{D42A27DB-BD31-4B8C-83A1-F6EECF244321}">
                <p14:modId xmlns:p14="http://schemas.microsoft.com/office/powerpoint/2010/main" val="1000176971"/>
              </p:ext>
            </p:extLst>
          </p:nvPr>
        </p:nvGraphicFramePr>
        <p:xfrm>
          <a:off x="2689904" y="1847802"/>
          <a:ext cx="9238744" cy="4461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895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World </a:t>
            </a:r>
            <a:r>
              <a:rPr lang="fr-FR" dirty="0" err="1"/>
              <a:t>m</a:t>
            </a:r>
            <a:r>
              <a:rPr lang="fr-FR" dirty="0" err="1" smtClean="0"/>
              <a:t>erchandise</a:t>
            </a:r>
            <a:r>
              <a:rPr lang="fr-FR" dirty="0" smtClean="0"/>
              <a:t> </a:t>
            </a:r>
            <a:r>
              <a:rPr lang="fr-FR" dirty="0" err="1" smtClean="0"/>
              <a:t>trade</a:t>
            </a:r>
            <a:endParaRPr lang="fr-FR" dirty="0"/>
          </a:p>
          <a:p>
            <a:endParaRPr lang="fr-FR" dirty="0"/>
          </a:p>
        </p:txBody>
      </p:sp>
      <p:sp>
        <p:nvSpPr>
          <p:cNvPr id="3" name="Espace réservé du texte 2"/>
          <p:cNvSpPr>
            <a:spLocks noGrp="1"/>
          </p:cNvSpPr>
          <p:nvPr>
            <p:ph type="body" sz="quarter" idx="15"/>
          </p:nvPr>
        </p:nvSpPr>
        <p:spPr>
          <a:xfrm>
            <a:off x="407988" y="914085"/>
            <a:ext cx="11784012" cy="792163"/>
          </a:xfrm>
        </p:spPr>
        <p:txBody>
          <a:bodyPr/>
          <a:lstStyle/>
          <a:p>
            <a:r>
              <a:rPr lang="fr-FR" dirty="0" smtClean="0"/>
              <a:t>One of the </a:t>
            </a:r>
            <a:r>
              <a:rPr lang="fr-FR" dirty="0" err="1" smtClean="0"/>
              <a:t>leading</a:t>
            </a:r>
            <a:r>
              <a:rPr lang="fr-FR" dirty="0" smtClean="0"/>
              <a:t> </a:t>
            </a:r>
            <a:r>
              <a:rPr lang="fr-FR" dirty="0" err="1" smtClean="0"/>
              <a:t>exporters</a:t>
            </a:r>
            <a:r>
              <a:rPr lang="fr-FR" dirty="0" smtClean="0"/>
              <a:t> and </a:t>
            </a:r>
            <a:r>
              <a:rPr lang="fr-FR" dirty="0" err="1" smtClean="0"/>
              <a:t>importers</a:t>
            </a:r>
            <a:r>
              <a:rPr lang="fr-FR" dirty="0" smtClean="0"/>
              <a:t> in 2015 </a:t>
            </a:r>
            <a:endParaRPr lang="fr-FR" dirty="0"/>
          </a:p>
        </p:txBody>
      </p:sp>
      <p:sp>
        <p:nvSpPr>
          <p:cNvPr id="14" name="ZoneTexte 13"/>
          <p:cNvSpPr txBox="1"/>
          <p:nvPr/>
        </p:nvSpPr>
        <p:spPr>
          <a:xfrm>
            <a:off x="7858" y="6010259"/>
            <a:ext cx="5829821" cy="276999"/>
          </a:xfrm>
          <a:prstGeom prst="rect">
            <a:avLst/>
          </a:prstGeom>
          <a:noFill/>
        </p:spPr>
        <p:txBody>
          <a:bodyPr wrap="square" rtlCol="0">
            <a:spAutoFit/>
          </a:bodyPr>
          <a:lstStyle/>
          <a:p>
            <a:r>
              <a:rPr lang="fr-FR" sz="1200" dirty="0" smtClean="0"/>
              <a:t>Sources: http</a:t>
            </a:r>
            <a:r>
              <a:rPr lang="fr-FR" sz="1200" dirty="0"/>
              <a:t>://</a:t>
            </a:r>
            <a:r>
              <a:rPr lang="fr-FR" sz="1200" dirty="0" err="1" smtClean="0"/>
              <a:t>lekiosque.finances.gouv.fr</a:t>
            </a:r>
            <a:r>
              <a:rPr lang="fr-FR" sz="1200" dirty="0" smtClean="0"/>
              <a:t>, </a:t>
            </a:r>
            <a:r>
              <a:rPr lang="fr-FR" sz="1200" dirty="0"/>
              <a:t>2016, https://</a:t>
            </a:r>
            <a:r>
              <a:rPr lang="fr-FR" sz="1200" dirty="0" err="1" smtClean="0"/>
              <a:t>www.wto.org</a:t>
            </a:r>
            <a:r>
              <a:rPr lang="fr-FR" sz="1200" dirty="0" smtClean="0"/>
              <a:t>, 2015</a:t>
            </a:r>
            <a:endParaRPr lang="fr-FR" sz="1200" dirty="0"/>
          </a:p>
        </p:txBody>
      </p:sp>
      <p:sp>
        <p:nvSpPr>
          <p:cNvPr id="23" name="Rectangle à coins arrondis 22"/>
          <p:cNvSpPr/>
          <p:nvPr/>
        </p:nvSpPr>
        <p:spPr>
          <a:xfrm>
            <a:off x="1620003" y="1988840"/>
            <a:ext cx="2592288" cy="79208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chemeClr val="tx1"/>
                </a:solidFill>
              </a:rPr>
              <a:t>8</a:t>
            </a:r>
            <a:r>
              <a:rPr lang="fr-FR" sz="2500" b="1" baseline="30000" dirty="0" smtClean="0">
                <a:solidFill>
                  <a:schemeClr val="tx1"/>
                </a:solidFill>
              </a:rPr>
              <a:t>th</a:t>
            </a:r>
            <a:r>
              <a:rPr lang="fr-FR" b="1" dirty="0" smtClean="0">
                <a:solidFill>
                  <a:schemeClr val="tx1"/>
                </a:solidFill>
              </a:rPr>
              <a:t> </a:t>
            </a:r>
            <a:r>
              <a:rPr lang="fr-FR" dirty="0" smtClean="0">
                <a:solidFill>
                  <a:schemeClr val="tx1"/>
                </a:solidFill>
              </a:rPr>
              <a:t>global</a:t>
            </a:r>
            <a:r>
              <a:rPr lang="fr-FR" b="1" dirty="0" smtClean="0">
                <a:solidFill>
                  <a:schemeClr val="tx1"/>
                </a:solidFill>
              </a:rPr>
              <a:t> </a:t>
            </a:r>
            <a:r>
              <a:rPr lang="fr-FR" dirty="0" smtClean="0">
                <a:solidFill>
                  <a:schemeClr val="tx1"/>
                </a:solidFill>
              </a:rPr>
              <a:t>exporter</a:t>
            </a:r>
            <a:endParaRPr lang="fr-FR" dirty="0">
              <a:solidFill>
                <a:schemeClr val="tx1"/>
              </a:solidFill>
            </a:endParaRPr>
          </a:p>
        </p:txBody>
      </p:sp>
      <p:sp>
        <p:nvSpPr>
          <p:cNvPr id="24" name="Rectangle à coins arrondis 23"/>
          <p:cNvSpPr/>
          <p:nvPr/>
        </p:nvSpPr>
        <p:spPr>
          <a:xfrm>
            <a:off x="6084499" y="1988840"/>
            <a:ext cx="2567880" cy="79208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chemeClr val="tx1"/>
                </a:solidFill>
              </a:rPr>
              <a:t>6</a:t>
            </a:r>
            <a:r>
              <a:rPr lang="fr-FR" sz="2500" b="1" baseline="30000" dirty="0" smtClean="0">
                <a:solidFill>
                  <a:schemeClr val="tx1"/>
                </a:solidFill>
              </a:rPr>
              <a:t>th</a:t>
            </a:r>
            <a:r>
              <a:rPr lang="fr-FR" b="1" dirty="0" smtClean="0">
                <a:solidFill>
                  <a:schemeClr val="tx1"/>
                </a:solidFill>
              </a:rPr>
              <a:t> </a:t>
            </a:r>
            <a:r>
              <a:rPr lang="fr-FR" dirty="0" smtClean="0">
                <a:solidFill>
                  <a:schemeClr val="tx1"/>
                </a:solidFill>
              </a:rPr>
              <a:t>global importer</a:t>
            </a:r>
            <a:endParaRPr lang="fr-FR" dirty="0">
              <a:solidFill>
                <a:schemeClr val="tx1"/>
              </a:solidFill>
            </a:endParaRPr>
          </a:p>
        </p:txBody>
      </p: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552" y="3501307"/>
            <a:ext cx="790920" cy="527280"/>
          </a:xfrm>
          <a:prstGeom prst="rect">
            <a:avLst/>
          </a:prstGeom>
        </p:spPr>
      </p:pic>
      <p:pic>
        <p:nvPicPr>
          <p:cNvPr id="26" name="Image 25"/>
          <p:cNvPicPr>
            <a:picLocks noChangeAspect="1"/>
          </p:cNvPicPr>
          <p:nvPr/>
        </p:nvPicPr>
        <p:blipFill rotWithShape="1">
          <a:blip r:embed="rId4">
            <a:extLst>
              <a:ext uri="{28A0092B-C50C-407E-A947-70E740481C1C}">
                <a14:useLocalDpi xmlns:a14="http://schemas.microsoft.com/office/drawing/2010/main" val="0"/>
              </a:ext>
            </a:extLst>
          </a:blip>
          <a:srcRect l="2708" t="4036" r="1338" b="4653"/>
          <a:stretch/>
        </p:blipFill>
        <p:spPr>
          <a:xfrm>
            <a:off x="3469428" y="3503833"/>
            <a:ext cx="752912" cy="486847"/>
          </a:xfrm>
          <a:prstGeom prst="rect">
            <a:avLst/>
          </a:prstGeom>
        </p:spPr>
      </p:pic>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877" y="3503833"/>
            <a:ext cx="763046" cy="457828"/>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8509" y="4315885"/>
            <a:ext cx="2493782" cy="1545576"/>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3175" y="4067412"/>
            <a:ext cx="745418" cy="496945"/>
          </a:xfrm>
          <a:prstGeom prst="rect">
            <a:avLst/>
          </a:prstGeom>
        </p:spPr>
      </p:pic>
      <p:sp>
        <p:nvSpPr>
          <p:cNvPr id="30" name="ZoneTexte 29"/>
          <p:cNvSpPr txBox="1"/>
          <p:nvPr/>
        </p:nvSpPr>
        <p:spPr>
          <a:xfrm>
            <a:off x="2636114" y="3075491"/>
            <a:ext cx="855076" cy="369332"/>
          </a:xfrm>
          <a:prstGeom prst="rect">
            <a:avLst/>
          </a:prstGeom>
          <a:noFill/>
        </p:spPr>
        <p:txBody>
          <a:bodyPr wrap="square" rtlCol="0">
            <a:spAutoFit/>
          </a:bodyPr>
          <a:lstStyle/>
          <a:p>
            <a:r>
              <a:rPr lang="fr-FR" smtClean="0"/>
              <a:t>17%</a:t>
            </a:r>
            <a:endParaRPr lang="fr-FR"/>
          </a:p>
        </p:txBody>
      </p:sp>
      <p:sp>
        <p:nvSpPr>
          <p:cNvPr id="31" name="ZoneTexte 30"/>
          <p:cNvSpPr txBox="1"/>
          <p:nvPr/>
        </p:nvSpPr>
        <p:spPr>
          <a:xfrm>
            <a:off x="1859272" y="3075491"/>
            <a:ext cx="855076" cy="369332"/>
          </a:xfrm>
          <a:prstGeom prst="rect">
            <a:avLst/>
          </a:prstGeom>
          <a:noFill/>
        </p:spPr>
        <p:txBody>
          <a:bodyPr wrap="square" rtlCol="0">
            <a:spAutoFit/>
          </a:bodyPr>
          <a:lstStyle/>
          <a:p>
            <a:r>
              <a:rPr lang="fr-FR" smtClean="0"/>
              <a:t>7%</a:t>
            </a:r>
            <a:endParaRPr lang="fr-FR"/>
          </a:p>
        </p:txBody>
      </p:sp>
      <p:sp>
        <p:nvSpPr>
          <p:cNvPr id="32" name="ZoneTexte 31"/>
          <p:cNvSpPr txBox="1"/>
          <p:nvPr/>
        </p:nvSpPr>
        <p:spPr>
          <a:xfrm>
            <a:off x="3631070" y="3075491"/>
            <a:ext cx="855076" cy="369332"/>
          </a:xfrm>
          <a:prstGeom prst="rect">
            <a:avLst/>
          </a:prstGeom>
          <a:noFill/>
        </p:spPr>
        <p:txBody>
          <a:bodyPr wrap="square" rtlCol="0">
            <a:spAutoFit/>
          </a:bodyPr>
          <a:lstStyle/>
          <a:p>
            <a:r>
              <a:rPr lang="fr-FR" dirty="0" smtClean="0"/>
              <a:t>6%</a:t>
            </a:r>
            <a:endParaRPr lang="fr-FR" dirty="0"/>
          </a:p>
        </p:txBody>
      </p:sp>
      <p:pic>
        <p:nvPicPr>
          <p:cNvPr id="33" name="Imag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8145" y="3507784"/>
            <a:ext cx="741680" cy="494453"/>
          </a:xfrm>
          <a:prstGeom prst="rect">
            <a:avLst/>
          </a:prstGeom>
        </p:spPr>
      </p:pic>
      <p:pic>
        <p:nvPicPr>
          <p:cNvPr id="34" name="Image 33"/>
          <p:cNvPicPr>
            <a:picLocks noChangeAspect="1"/>
          </p:cNvPicPr>
          <p:nvPr/>
        </p:nvPicPr>
        <p:blipFill rotWithShape="1">
          <a:blip r:embed="rId4">
            <a:extLst>
              <a:ext uri="{28A0092B-C50C-407E-A947-70E740481C1C}">
                <a14:useLocalDpi xmlns:a14="http://schemas.microsoft.com/office/drawing/2010/main" val="0"/>
              </a:ext>
            </a:extLst>
          </a:blip>
          <a:srcRect l="2708" t="4036" r="1338" b="4653"/>
          <a:stretch/>
        </p:blipFill>
        <p:spPr>
          <a:xfrm>
            <a:off x="7882243" y="3503833"/>
            <a:ext cx="752912" cy="486847"/>
          </a:xfrm>
          <a:prstGeom prst="rect">
            <a:avLst/>
          </a:prstGeom>
        </p:spPr>
      </p:pic>
      <p:pic>
        <p:nvPicPr>
          <p:cNvPr id="35" name="Imag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6692" y="3503833"/>
            <a:ext cx="763046" cy="457828"/>
          </a:xfrm>
          <a:prstGeom prst="rect">
            <a:avLst/>
          </a:prstGeom>
        </p:spPr>
      </p:pic>
      <p:pic>
        <p:nvPicPr>
          <p:cNvPr id="36" name="Imag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1324" y="4315885"/>
            <a:ext cx="2493782" cy="1545576"/>
          </a:xfrm>
          <a:prstGeom prst="rect">
            <a:avLst/>
          </a:prstGeom>
        </p:spPr>
      </p:pic>
      <p:pic>
        <p:nvPicPr>
          <p:cNvPr id="37" name="Imag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5990" y="4067412"/>
            <a:ext cx="745418" cy="496945"/>
          </a:xfrm>
          <a:prstGeom prst="rect">
            <a:avLst/>
          </a:prstGeom>
        </p:spPr>
      </p:pic>
      <p:sp>
        <p:nvSpPr>
          <p:cNvPr id="38" name="ZoneTexte 37"/>
          <p:cNvSpPr txBox="1"/>
          <p:nvPr/>
        </p:nvSpPr>
        <p:spPr>
          <a:xfrm>
            <a:off x="7048929" y="3075491"/>
            <a:ext cx="855076" cy="369332"/>
          </a:xfrm>
          <a:prstGeom prst="rect">
            <a:avLst/>
          </a:prstGeom>
          <a:noFill/>
        </p:spPr>
        <p:txBody>
          <a:bodyPr wrap="square" rtlCol="0">
            <a:spAutoFit/>
          </a:bodyPr>
          <a:lstStyle/>
          <a:p>
            <a:r>
              <a:rPr lang="fr-FR" smtClean="0"/>
              <a:t>17%</a:t>
            </a:r>
            <a:endParaRPr lang="fr-FR"/>
          </a:p>
        </p:txBody>
      </p:sp>
      <p:sp>
        <p:nvSpPr>
          <p:cNvPr id="39" name="ZoneTexte 38"/>
          <p:cNvSpPr txBox="1"/>
          <p:nvPr/>
        </p:nvSpPr>
        <p:spPr>
          <a:xfrm>
            <a:off x="6272087" y="3075491"/>
            <a:ext cx="855076" cy="369332"/>
          </a:xfrm>
          <a:prstGeom prst="rect">
            <a:avLst/>
          </a:prstGeom>
          <a:noFill/>
        </p:spPr>
        <p:txBody>
          <a:bodyPr wrap="square" rtlCol="0">
            <a:spAutoFit/>
          </a:bodyPr>
          <a:lstStyle/>
          <a:p>
            <a:r>
              <a:rPr lang="fr-FR" dirty="0" smtClean="0"/>
              <a:t>9%</a:t>
            </a:r>
            <a:endParaRPr lang="fr-FR" dirty="0"/>
          </a:p>
        </p:txBody>
      </p:sp>
      <p:sp>
        <p:nvSpPr>
          <p:cNvPr id="40" name="ZoneTexte 39"/>
          <p:cNvSpPr txBox="1"/>
          <p:nvPr/>
        </p:nvSpPr>
        <p:spPr>
          <a:xfrm>
            <a:off x="8043885" y="3075491"/>
            <a:ext cx="855076" cy="369332"/>
          </a:xfrm>
          <a:prstGeom prst="rect">
            <a:avLst/>
          </a:prstGeom>
          <a:noFill/>
        </p:spPr>
        <p:txBody>
          <a:bodyPr wrap="square" rtlCol="0">
            <a:spAutoFit/>
          </a:bodyPr>
          <a:lstStyle/>
          <a:p>
            <a:r>
              <a:rPr lang="fr-FR" dirty="0" smtClean="0"/>
              <a:t>7%</a:t>
            </a:r>
            <a:endParaRPr lang="fr-FR" dirty="0"/>
          </a:p>
        </p:txBody>
      </p:sp>
      <p:sp>
        <p:nvSpPr>
          <p:cNvPr id="4" name="Accolade fermante 3"/>
          <p:cNvSpPr/>
          <p:nvPr/>
        </p:nvSpPr>
        <p:spPr>
          <a:xfrm>
            <a:off x="9690715" y="3075491"/>
            <a:ext cx="504056" cy="2358928"/>
          </a:xfrm>
          <a:prstGeom prst="rightBrace">
            <a:avLst>
              <a:gd name="adj1" fmla="val 68978"/>
              <a:gd name="adj2" fmla="val 4886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ZoneTexte 40"/>
          <p:cNvSpPr txBox="1"/>
          <p:nvPr/>
        </p:nvSpPr>
        <p:spPr>
          <a:xfrm>
            <a:off x="10421865" y="3918026"/>
            <a:ext cx="1221321" cy="646331"/>
          </a:xfrm>
          <a:prstGeom prst="rect">
            <a:avLst/>
          </a:prstGeom>
          <a:noFill/>
        </p:spPr>
        <p:txBody>
          <a:bodyPr wrap="square" rtlCol="0">
            <a:spAutoFit/>
          </a:bodyPr>
          <a:lstStyle/>
          <a:p>
            <a:r>
              <a:rPr lang="fr-FR" dirty="0" smtClean="0"/>
              <a:t>Trading </a:t>
            </a:r>
            <a:r>
              <a:rPr lang="fr-FR" dirty="0" err="1" smtClean="0"/>
              <a:t>partners</a:t>
            </a:r>
            <a:endParaRPr lang="fr-FR" dirty="0"/>
          </a:p>
        </p:txBody>
      </p:sp>
      <p:sp>
        <p:nvSpPr>
          <p:cNvPr id="42" name="Rectangle 41"/>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665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err="1"/>
              <a:t>What</a:t>
            </a:r>
            <a:r>
              <a:rPr lang="fr-FR" dirty="0"/>
              <a:t> about </a:t>
            </a:r>
            <a:r>
              <a:rPr lang="fr-FR" dirty="0" err="1"/>
              <a:t>Manufacturing</a:t>
            </a:r>
            <a:r>
              <a:rPr lang="fr-FR" dirty="0"/>
              <a:t> in the EU ? </a:t>
            </a:r>
          </a:p>
          <a:p>
            <a:endParaRPr lang="fr-FR" dirty="0"/>
          </a:p>
        </p:txBody>
      </p:sp>
      <p:sp>
        <p:nvSpPr>
          <p:cNvPr id="40" name="ZoneTexte 39"/>
          <p:cNvSpPr txBox="1"/>
          <p:nvPr/>
        </p:nvSpPr>
        <p:spPr>
          <a:xfrm>
            <a:off x="-15098" y="6036329"/>
            <a:ext cx="5112568" cy="276999"/>
          </a:xfrm>
          <a:prstGeom prst="rect">
            <a:avLst/>
          </a:prstGeom>
          <a:noFill/>
        </p:spPr>
        <p:txBody>
          <a:bodyPr wrap="square" rtlCol="0">
            <a:spAutoFit/>
          </a:bodyPr>
          <a:lstStyle/>
          <a:p>
            <a:r>
              <a:rPr lang="fr-FR" sz="1200" dirty="0" smtClean="0"/>
              <a:t>Sources: http</a:t>
            </a:r>
            <a:r>
              <a:rPr lang="fr-FR" sz="1200" dirty="0"/>
              <a:t>://</a:t>
            </a:r>
            <a:r>
              <a:rPr lang="fr-FR" sz="1200" dirty="0" err="1" smtClean="0"/>
              <a:t>www.entreprises.gouv.fr</a:t>
            </a:r>
            <a:r>
              <a:rPr lang="fr-FR" sz="1200" dirty="0"/>
              <a:t>;</a:t>
            </a:r>
            <a:r>
              <a:rPr lang="fr-FR" sz="1200" dirty="0" smtClean="0"/>
              <a:t> </a:t>
            </a:r>
            <a:r>
              <a:rPr lang="fr-FR" sz="1200" dirty="0"/>
              <a:t>https://</a:t>
            </a:r>
            <a:r>
              <a:rPr lang="fr-FR" sz="1200" dirty="0" err="1" smtClean="0"/>
              <a:t>stats.oecd.org</a:t>
            </a:r>
            <a:r>
              <a:rPr lang="fr-FR" sz="1200" dirty="0" smtClean="0"/>
              <a:t>, 2015</a:t>
            </a:r>
            <a:endParaRPr lang="fr-FR" sz="1200" dirty="0"/>
          </a:p>
        </p:txBody>
      </p:sp>
      <p:sp>
        <p:nvSpPr>
          <p:cNvPr id="5" name="Rectangle 4"/>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flipV="1">
            <a:off x="767408" y="1484784"/>
            <a:ext cx="0" cy="4176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Graphique 15"/>
          <p:cNvGraphicFramePr>
            <a:graphicFrameLocks/>
          </p:cNvGraphicFramePr>
          <p:nvPr>
            <p:extLst>
              <p:ext uri="{D42A27DB-BD31-4B8C-83A1-F6EECF244321}">
                <p14:modId xmlns:p14="http://schemas.microsoft.com/office/powerpoint/2010/main" val="1229899115"/>
              </p:ext>
            </p:extLst>
          </p:nvPr>
        </p:nvGraphicFramePr>
        <p:xfrm>
          <a:off x="155340" y="892829"/>
          <a:ext cx="1188132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9151244" y="3717032"/>
            <a:ext cx="648072" cy="307777"/>
          </a:xfrm>
          <a:prstGeom prst="rect">
            <a:avLst/>
          </a:prstGeom>
          <a:noFill/>
        </p:spPr>
        <p:txBody>
          <a:bodyPr wrap="square" rtlCol="0">
            <a:spAutoFit/>
          </a:bodyPr>
          <a:lstStyle/>
          <a:p>
            <a:r>
              <a:rPr lang="fr-FR" sz="1400" b="1" dirty="0" smtClean="0">
                <a:solidFill>
                  <a:srgbClr val="FF0000"/>
                </a:solidFill>
              </a:rPr>
              <a:t>14%</a:t>
            </a:r>
            <a:endParaRPr lang="fr-FR" sz="1400" b="1" dirty="0">
              <a:solidFill>
                <a:srgbClr val="FF0000"/>
              </a:solidFill>
            </a:endParaRPr>
          </a:p>
        </p:txBody>
      </p:sp>
    </p:spTree>
    <p:extLst>
      <p:ext uri="{BB962C8B-B14F-4D97-AF65-F5344CB8AC3E}">
        <p14:creationId xmlns:p14="http://schemas.microsoft.com/office/powerpoint/2010/main" val="918666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92500" lnSpcReduction="20000"/>
          </a:bodyPr>
          <a:lstStyle/>
          <a:p>
            <a:endParaRPr lang="fr-FR" dirty="0" smtClean="0"/>
          </a:p>
          <a:p>
            <a:r>
              <a:rPr lang="fr-FR" sz="3000" dirty="0" smtClean="0"/>
              <a:t>Global </a:t>
            </a:r>
            <a:r>
              <a:rPr lang="fr-FR" sz="3000" dirty="0" err="1"/>
              <a:t>Manufacturing</a:t>
            </a:r>
            <a:r>
              <a:rPr lang="fr-FR" sz="3000" dirty="0"/>
              <a:t> </a:t>
            </a:r>
            <a:r>
              <a:rPr lang="fr-FR" sz="3000" dirty="0" err="1"/>
              <a:t>Competitiveness</a:t>
            </a:r>
            <a:r>
              <a:rPr lang="fr-FR" sz="3000" dirty="0"/>
              <a:t> </a:t>
            </a:r>
            <a:r>
              <a:rPr lang="fr-FR" sz="3000" dirty="0" err="1"/>
              <a:t>Ranking</a:t>
            </a:r>
            <a:r>
              <a:rPr lang="fr-FR" sz="3000" dirty="0"/>
              <a:t> </a:t>
            </a:r>
          </a:p>
          <a:p>
            <a:endParaRPr lang="fr-FR" dirty="0"/>
          </a:p>
          <a:p>
            <a:endParaRPr lang="fr-FR" dirty="0"/>
          </a:p>
        </p:txBody>
      </p:sp>
      <p:sp>
        <p:nvSpPr>
          <p:cNvPr id="3" name="Espace réservé du texte 2"/>
          <p:cNvSpPr>
            <a:spLocks noGrp="1"/>
          </p:cNvSpPr>
          <p:nvPr>
            <p:ph type="body" sz="quarter" idx="15"/>
          </p:nvPr>
        </p:nvSpPr>
        <p:spPr>
          <a:xfrm>
            <a:off x="438947" y="1196752"/>
            <a:ext cx="11784012" cy="792163"/>
          </a:xfrm>
        </p:spPr>
        <p:txBody>
          <a:bodyPr/>
          <a:lstStyle/>
          <a:p>
            <a:r>
              <a:rPr lang="fr-FR" dirty="0"/>
              <a:t>A </a:t>
            </a:r>
            <a:r>
              <a:rPr lang="fr-FR" dirty="0" err="1"/>
              <a:t>downward</a:t>
            </a:r>
            <a:r>
              <a:rPr lang="fr-FR" dirty="0"/>
              <a:t> trend in French </a:t>
            </a:r>
            <a:r>
              <a:rPr lang="fr-FR" dirty="0" err="1"/>
              <a:t>competitivity</a:t>
            </a:r>
            <a:r>
              <a:rPr lang="fr-FR" dirty="0"/>
              <a:t> </a:t>
            </a:r>
            <a:r>
              <a:rPr lang="fr-FR" dirty="0" err="1" smtClean="0"/>
              <a:t>appears</a:t>
            </a:r>
            <a:endParaRPr lang="fr-FR" dirty="0"/>
          </a:p>
          <a:p>
            <a:endParaRPr lang="fr-FR" dirty="0"/>
          </a:p>
        </p:txBody>
      </p:sp>
      <p:sp>
        <p:nvSpPr>
          <p:cNvPr id="9" name="ZoneTexte 8"/>
          <p:cNvSpPr txBox="1"/>
          <p:nvPr/>
        </p:nvSpPr>
        <p:spPr>
          <a:xfrm>
            <a:off x="-6995" y="6021288"/>
            <a:ext cx="5901296" cy="276999"/>
          </a:xfrm>
          <a:prstGeom prst="rect">
            <a:avLst/>
          </a:prstGeom>
          <a:noFill/>
        </p:spPr>
        <p:txBody>
          <a:bodyPr wrap="square" rtlCol="0">
            <a:spAutoFit/>
          </a:bodyPr>
          <a:lstStyle/>
          <a:p>
            <a:pPr>
              <a:defRPr/>
            </a:pPr>
            <a:r>
              <a:rPr lang="fr-FR" sz="1200" smtClean="0"/>
              <a:t>Source: Deloitte </a:t>
            </a:r>
            <a:r>
              <a:rPr lang="fr-FR" sz="1200" dirty="0"/>
              <a:t>Global </a:t>
            </a:r>
            <a:r>
              <a:rPr lang="fr-FR" sz="1200" dirty="0" err="1"/>
              <a:t>Manufacturing</a:t>
            </a:r>
            <a:r>
              <a:rPr lang="fr-FR" sz="1200" dirty="0"/>
              <a:t> </a:t>
            </a:r>
            <a:r>
              <a:rPr lang="fr-FR" sz="1200" dirty="0" err="1"/>
              <a:t>Competitiveness</a:t>
            </a:r>
            <a:r>
              <a:rPr lang="fr-FR" sz="1200" dirty="0"/>
              <a:t> Index, </a:t>
            </a:r>
            <a:r>
              <a:rPr lang="fr-FR" sz="1200" dirty="0" smtClean="0"/>
              <a:t>2016 </a:t>
            </a:r>
            <a:r>
              <a:rPr lang="fr-FR" sz="1200" dirty="0" err="1" smtClean="0"/>
              <a:t>edition</a:t>
            </a:r>
            <a:endParaRPr lang="fr-FR" sz="1200" dirty="0"/>
          </a:p>
        </p:txBody>
      </p:sp>
      <p:sp>
        <p:nvSpPr>
          <p:cNvPr id="10" name="Rectangle 9"/>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2119708739"/>
              </p:ext>
            </p:extLst>
          </p:nvPr>
        </p:nvGraphicFramePr>
        <p:xfrm>
          <a:off x="1681832" y="1916832"/>
          <a:ext cx="8424937" cy="3717748"/>
        </p:xfrm>
        <a:graphic>
          <a:graphicData uri="http://schemas.openxmlformats.org/drawingml/2006/table">
            <a:tbl>
              <a:tblPr/>
              <a:tblGrid>
                <a:gridCol w="1938642"/>
                <a:gridCol w="1467569"/>
                <a:gridCol w="1395096"/>
                <a:gridCol w="1811815"/>
                <a:gridCol w="1811815"/>
              </a:tblGrid>
              <a:tr h="466907">
                <a:tc gridSpan="3">
                  <a:txBody>
                    <a:bodyPr/>
                    <a:lstStyle/>
                    <a:p>
                      <a:pPr algn="ctr" fontAlgn="ctr"/>
                      <a:r>
                        <a:rPr lang="fr-FR" sz="1800" b="1" i="0" u="none" strike="noStrike">
                          <a:solidFill>
                            <a:srgbClr val="000000"/>
                          </a:solidFill>
                          <a:effectLst/>
                          <a:latin typeface="+mn-lt"/>
                        </a:rPr>
                        <a:t>Current Competitiveness Index</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gridSpan="2">
                  <a:txBody>
                    <a:bodyPr/>
                    <a:lstStyle/>
                    <a:p>
                      <a:pPr algn="ctr" fontAlgn="ctr"/>
                      <a:r>
                        <a:rPr lang="en-GB" sz="1800" b="1" i="0" u="none" strike="noStrike" noProof="0" dirty="0" smtClean="0">
                          <a:solidFill>
                            <a:srgbClr val="000000"/>
                          </a:solidFill>
                          <a:effectLst/>
                          <a:latin typeface="+mn-lt"/>
                        </a:rPr>
                        <a:t>Forecasted </a:t>
                      </a:r>
                      <a:r>
                        <a:rPr lang="fr-FR" sz="1800" b="1" i="0" u="none" strike="noStrike" dirty="0" smtClean="0">
                          <a:solidFill>
                            <a:srgbClr val="000000"/>
                          </a:solidFill>
                          <a:effectLst/>
                          <a:latin typeface="+mn-lt"/>
                        </a:rPr>
                        <a:t>Index</a:t>
                      </a:r>
                      <a:endParaRPr lang="fr-FR" sz="1800" b="1" i="0" u="none" strike="noStrike" dirty="0">
                        <a:solidFill>
                          <a:srgbClr val="000000"/>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fr-FR"/>
                    </a:p>
                  </a:txBody>
                  <a:tcPr/>
                </a:tc>
              </a:tr>
              <a:tr h="449399">
                <a:tc>
                  <a:txBody>
                    <a:bodyPr/>
                    <a:lstStyle/>
                    <a:p>
                      <a:pPr algn="ctr" fontAlgn="ctr"/>
                      <a:r>
                        <a:rPr lang="fr-FR" sz="1800" b="1" i="0" u="none" strike="noStrike">
                          <a:solidFill>
                            <a:srgbClr val="000000"/>
                          </a:solidFill>
                          <a:effectLst/>
                          <a:latin typeface="+mn-lt"/>
                        </a:rPr>
                        <a:t>Country</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is-IS" sz="1800" b="1" i="0" u="none" strike="noStrike">
                          <a:solidFill>
                            <a:srgbClr val="000000"/>
                          </a:solidFill>
                          <a:effectLst/>
                          <a:latin typeface="+mn-lt"/>
                        </a:rPr>
                        <a:t>2016 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is-IS" sz="1800" b="1" i="0" u="none" strike="noStrike">
                          <a:solidFill>
                            <a:srgbClr val="000000"/>
                          </a:solidFill>
                          <a:effectLst/>
                          <a:latin typeface="+mn-lt"/>
                        </a:rPr>
                        <a:t>2013 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fr-FR" sz="1800" b="1" i="0" u="none" strike="noStrike">
                          <a:solidFill>
                            <a:srgbClr val="000000"/>
                          </a:solidFill>
                          <a:effectLst/>
                          <a:latin typeface="+mn-lt"/>
                        </a:rPr>
                        <a:t>Country</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fr-FR" sz="1800" b="1" i="0" u="none" strike="noStrike" dirty="0" smtClean="0">
                          <a:solidFill>
                            <a:srgbClr val="000000"/>
                          </a:solidFill>
                          <a:effectLst/>
                          <a:latin typeface="+mn-lt"/>
                        </a:rPr>
                        <a:t>2020 Rank</a:t>
                      </a:r>
                      <a:endParaRPr lang="fr-FR" sz="1800" b="1" i="0" u="none" strike="noStrike" dirty="0">
                        <a:solidFill>
                          <a:srgbClr val="000000"/>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r>
              <a:tr h="466907">
                <a:tc>
                  <a:txBody>
                    <a:bodyPr/>
                    <a:lstStyle/>
                    <a:p>
                      <a:pPr algn="ctr" fontAlgn="ctr"/>
                      <a:r>
                        <a:rPr lang="fr-FR" sz="1800" b="1" i="0" u="none" strike="noStrike">
                          <a:solidFill>
                            <a:srgbClr val="000000"/>
                          </a:solidFill>
                          <a:effectLst/>
                          <a:latin typeface="+mn-lt"/>
                        </a:rPr>
                        <a:t>Australia</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cs-CZ" sz="1800" b="1" i="0" u="none" strike="noStrike">
                          <a:solidFill>
                            <a:srgbClr val="000000"/>
                          </a:solidFill>
                          <a:effectLst/>
                          <a:latin typeface="+mn-lt"/>
                        </a:rPr>
                        <a:t>21</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16</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Netherlands</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cs-CZ" sz="1800" b="1" i="0" u="none" strike="noStrike">
                          <a:solidFill>
                            <a:srgbClr val="000000"/>
                          </a:solidFill>
                          <a:effectLst/>
                          <a:latin typeface="+mn-lt"/>
                        </a:rPr>
                        <a:t>21</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907">
                <a:tc>
                  <a:txBody>
                    <a:bodyPr/>
                    <a:lstStyle/>
                    <a:p>
                      <a:pPr algn="ctr" fontAlgn="ctr"/>
                      <a:r>
                        <a:rPr lang="fr-FR" sz="1800" b="1" i="0" u="none" strike="noStrike">
                          <a:solidFill>
                            <a:srgbClr val="000000"/>
                          </a:solidFill>
                          <a:effectLst/>
                          <a:latin typeface="+mn-lt"/>
                        </a:rPr>
                        <a:t>France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is-IS" sz="1800" b="1" i="0" u="none" strike="noStrike">
                          <a:solidFill>
                            <a:srgbClr val="000000"/>
                          </a:solidFill>
                          <a:effectLst/>
                          <a:latin typeface="+mn-lt"/>
                        </a:rPr>
                        <a:t>22</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fontAlgn="ctr"/>
                      <a:r>
                        <a:rPr lang="is-IS" sz="1800" b="1" i="0" u="none" strike="noStrike">
                          <a:solidFill>
                            <a:srgbClr val="000000"/>
                          </a:solidFill>
                          <a:effectLst/>
                          <a:latin typeface="+mn-lt"/>
                        </a:rPr>
                        <a:t>25</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fontAlgn="ctr"/>
                      <a:r>
                        <a:rPr lang="fr-FR" sz="1800" b="1" i="0" u="none" strike="noStrike">
                          <a:solidFill>
                            <a:srgbClr val="000000"/>
                          </a:solidFill>
                          <a:effectLst/>
                          <a:latin typeface="+mn-lt"/>
                        </a:rPr>
                        <a:t>Australia</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22</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907">
                <a:tc>
                  <a:txBody>
                    <a:bodyPr/>
                    <a:lstStyle/>
                    <a:p>
                      <a:pPr algn="ctr" fontAlgn="ctr"/>
                      <a:r>
                        <a:rPr lang="fr-FR" sz="1800" b="1" i="0" u="none" strike="noStrike">
                          <a:solidFill>
                            <a:srgbClr val="000000"/>
                          </a:solidFill>
                          <a:effectLst/>
                          <a:latin typeface="+mn-lt"/>
                        </a:rPr>
                        <a:t>Czech Republic</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23</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19</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Brazil</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23</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907">
                <a:tc>
                  <a:txBody>
                    <a:bodyPr/>
                    <a:lstStyle/>
                    <a:p>
                      <a:pPr algn="ctr" fontAlgn="ctr"/>
                      <a:r>
                        <a:rPr lang="fr-FR" sz="1800" b="1" i="0" u="none" strike="noStrike">
                          <a:solidFill>
                            <a:srgbClr val="000000"/>
                          </a:solidFill>
                          <a:effectLst/>
                          <a:latin typeface="+mn-lt"/>
                        </a:rPr>
                        <a:t>Finland</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24</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r-IN" sz="1800" b="1" i="0" u="none" strike="noStrike">
                          <a:solidFill>
                            <a:srgbClr val="000000"/>
                          </a:solidFill>
                          <a:effectLst/>
                          <a:latin typeface="+mn-lt"/>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Finland</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24</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907">
                <a:tc>
                  <a:txBody>
                    <a:bodyPr/>
                    <a:lstStyle/>
                    <a:p>
                      <a:pPr algn="ctr" fontAlgn="ctr"/>
                      <a:r>
                        <a:rPr lang="fr-FR" sz="1800" b="1" i="0" u="none" strike="noStrike">
                          <a:solidFill>
                            <a:srgbClr val="000000"/>
                          </a:solidFill>
                          <a:effectLst/>
                          <a:latin typeface="+mn-lt"/>
                        </a:rPr>
                        <a:t>Spain </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25</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33</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South Africa</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25</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907">
                <a:tc>
                  <a:txBody>
                    <a:bodyPr/>
                    <a:lstStyle/>
                    <a:p>
                      <a:pPr algn="ctr" fontAlgn="ctr"/>
                      <a:r>
                        <a:rPr lang="fr-FR" sz="1800" b="1" i="0" u="none" strike="noStrike">
                          <a:solidFill>
                            <a:srgbClr val="000000"/>
                          </a:solidFill>
                          <a:effectLst/>
                          <a:latin typeface="+mn-lt"/>
                        </a:rPr>
                        <a:t>Belgium</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is-IS" sz="1800" b="1" i="0" u="none" strike="noStrike">
                          <a:solidFill>
                            <a:srgbClr val="000000"/>
                          </a:solidFill>
                          <a:effectLst/>
                          <a:latin typeface="+mn-lt"/>
                        </a:rPr>
                        <a:t>26</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800" b="1" i="0" u="none" strike="noStrike">
                          <a:solidFill>
                            <a:srgbClr val="000000"/>
                          </a:solidFill>
                          <a:effectLst/>
                          <a:latin typeface="+mn-lt"/>
                        </a:rPr>
                        <a:t>27</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mn-lt"/>
                        </a:rPr>
                        <a:t>France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is-IS" sz="1800" b="1" i="0" u="none" strike="noStrike" dirty="0">
                          <a:solidFill>
                            <a:srgbClr val="000000"/>
                          </a:solidFill>
                          <a:effectLst/>
                          <a:latin typeface="+mn-lt"/>
                        </a:rPr>
                        <a:t>26</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r>
            </a:tbl>
          </a:graphicData>
        </a:graphic>
      </p:graphicFrame>
    </p:spTree>
    <p:extLst>
      <p:ext uri="{BB962C8B-B14F-4D97-AF65-F5344CB8AC3E}">
        <p14:creationId xmlns:p14="http://schemas.microsoft.com/office/powerpoint/2010/main" val="34636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Focus on </a:t>
            </a:r>
            <a:r>
              <a:rPr lang="fr-FR" dirty="0" err="1"/>
              <a:t>geographical</a:t>
            </a:r>
            <a:r>
              <a:rPr lang="fr-FR" dirty="0"/>
              <a:t> distribution</a:t>
            </a:r>
          </a:p>
          <a:p>
            <a:endParaRPr lang="fr-FR" dirty="0"/>
          </a:p>
        </p:txBody>
      </p:sp>
      <p:sp>
        <p:nvSpPr>
          <p:cNvPr id="3" name="Espace réservé du texte 2"/>
          <p:cNvSpPr>
            <a:spLocks noGrp="1"/>
          </p:cNvSpPr>
          <p:nvPr>
            <p:ph type="body" sz="quarter" idx="15"/>
          </p:nvPr>
        </p:nvSpPr>
        <p:spPr>
          <a:xfrm>
            <a:off x="407988" y="1116826"/>
            <a:ext cx="11784012" cy="792163"/>
          </a:xfrm>
        </p:spPr>
        <p:txBody>
          <a:bodyPr/>
          <a:lstStyle/>
          <a:p>
            <a:r>
              <a:rPr lang="fr-FR" dirty="0" err="1"/>
              <a:t>Industrial</a:t>
            </a:r>
            <a:r>
              <a:rPr lang="fr-FR" dirty="0"/>
              <a:t> </a:t>
            </a:r>
            <a:r>
              <a:rPr lang="fr-FR" dirty="0" err="1"/>
              <a:t>activities</a:t>
            </a:r>
            <a:r>
              <a:rPr lang="fr-FR" dirty="0"/>
              <a:t> are </a:t>
            </a:r>
            <a:r>
              <a:rPr lang="fr-FR" dirty="0" err="1"/>
              <a:t>unevenly</a:t>
            </a:r>
            <a:r>
              <a:rPr lang="fr-FR" dirty="0"/>
              <a:t> </a:t>
            </a:r>
            <a:r>
              <a:rPr lang="fr-FR" dirty="0" err="1"/>
              <a:t>settled</a:t>
            </a:r>
            <a:r>
              <a:rPr lang="fr-FR" dirty="0"/>
              <a:t> and </a:t>
            </a:r>
            <a:r>
              <a:rPr lang="fr-FR" dirty="0" err="1"/>
              <a:t>declining</a:t>
            </a:r>
            <a:endParaRPr lang="fr-FR" dirty="0"/>
          </a:p>
          <a:p>
            <a:endParaRPr lang="fr-FR" dirty="0"/>
          </a:p>
        </p:txBody>
      </p:sp>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70107" t="12736" r="26555" b="66568"/>
          <a:stretch/>
        </p:blipFill>
        <p:spPr>
          <a:xfrm>
            <a:off x="7351822" y="2755537"/>
            <a:ext cx="395019" cy="936104"/>
          </a:xfrm>
          <a:prstGeom prst="rect">
            <a:avLst/>
          </a:prstGeom>
        </p:spPr>
      </p:pic>
      <p:sp>
        <p:nvSpPr>
          <p:cNvPr id="13" name="ZoneTexte 12"/>
          <p:cNvSpPr txBox="1"/>
          <p:nvPr/>
        </p:nvSpPr>
        <p:spPr>
          <a:xfrm>
            <a:off x="7812011" y="3449568"/>
            <a:ext cx="3160151" cy="323165"/>
          </a:xfrm>
          <a:prstGeom prst="rect">
            <a:avLst/>
          </a:prstGeom>
          <a:noFill/>
        </p:spPr>
        <p:txBody>
          <a:bodyPr wrap="square" rtlCol="0">
            <a:spAutoFit/>
          </a:bodyPr>
          <a:lstStyle/>
          <a:p>
            <a:r>
              <a:rPr lang="fr-FR" sz="1500" b="1" dirty="0" smtClean="0"/>
              <a:t>&gt; 0%</a:t>
            </a:r>
            <a:endParaRPr lang="fr-FR" sz="1500" b="1" dirty="0"/>
          </a:p>
        </p:txBody>
      </p:sp>
      <p:sp>
        <p:nvSpPr>
          <p:cNvPr id="14" name="ZoneTexte 13"/>
          <p:cNvSpPr txBox="1"/>
          <p:nvPr/>
        </p:nvSpPr>
        <p:spPr>
          <a:xfrm>
            <a:off x="7822450" y="3207006"/>
            <a:ext cx="3160151" cy="323165"/>
          </a:xfrm>
          <a:prstGeom prst="rect">
            <a:avLst/>
          </a:prstGeom>
          <a:noFill/>
        </p:spPr>
        <p:txBody>
          <a:bodyPr wrap="square" rtlCol="0">
            <a:spAutoFit/>
          </a:bodyPr>
          <a:lstStyle/>
          <a:p>
            <a:r>
              <a:rPr lang="fr-FR" sz="1500" b="1" dirty="0" smtClean="0"/>
              <a:t>-1 to 0 %</a:t>
            </a:r>
            <a:endParaRPr lang="fr-FR" sz="1500" b="1" dirty="0"/>
          </a:p>
        </p:txBody>
      </p:sp>
      <p:sp>
        <p:nvSpPr>
          <p:cNvPr id="15" name="ZoneTexte 14"/>
          <p:cNvSpPr txBox="1"/>
          <p:nvPr/>
        </p:nvSpPr>
        <p:spPr>
          <a:xfrm>
            <a:off x="7822450" y="2969548"/>
            <a:ext cx="3160151" cy="323165"/>
          </a:xfrm>
          <a:prstGeom prst="rect">
            <a:avLst/>
          </a:prstGeom>
          <a:noFill/>
        </p:spPr>
        <p:txBody>
          <a:bodyPr wrap="square" rtlCol="0">
            <a:spAutoFit/>
          </a:bodyPr>
          <a:lstStyle/>
          <a:p>
            <a:r>
              <a:rPr lang="fr-FR" sz="1500" b="1" dirty="0" smtClean="0"/>
              <a:t>-2 to -1 %</a:t>
            </a:r>
            <a:endParaRPr lang="fr-FR" sz="1500" b="1" dirty="0"/>
          </a:p>
        </p:txBody>
      </p:sp>
      <p:sp>
        <p:nvSpPr>
          <p:cNvPr id="16" name="ZoneTexte 15"/>
          <p:cNvSpPr txBox="1"/>
          <p:nvPr/>
        </p:nvSpPr>
        <p:spPr>
          <a:xfrm>
            <a:off x="7801102" y="2704377"/>
            <a:ext cx="3160151" cy="323165"/>
          </a:xfrm>
          <a:prstGeom prst="rect">
            <a:avLst/>
          </a:prstGeom>
          <a:noFill/>
        </p:spPr>
        <p:txBody>
          <a:bodyPr wrap="square" rtlCol="0">
            <a:spAutoFit/>
          </a:bodyPr>
          <a:lstStyle/>
          <a:p>
            <a:r>
              <a:rPr lang="fr-FR" sz="1500" b="1" dirty="0" smtClean="0"/>
              <a:t>&lt; -2 %</a:t>
            </a:r>
            <a:endParaRPr lang="fr-FR" sz="1500" b="1" dirty="0"/>
          </a:p>
        </p:txBody>
      </p:sp>
      <p:sp>
        <p:nvSpPr>
          <p:cNvPr id="17" name="ZoneTexte 16"/>
          <p:cNvSpPr txBox="1"/>
          <p:nvPr/>
        </p:nvSpPr>
        <p:spPr>
          <a:xfrm>
            <a:off x="7272807" y="2022909"/>
            <a:ext cx="5184576" cy="784830"/>
          </a:xfrm>
          <a:prstGeom prst="rect">
            <a:avLst/>
          </a:prstGeom>
          <a:noFill/>
        </p:spPr>
        <p:txBody>
          <a:bodyPr wrap="square" rtlCol="0">
            <a:spAutoFit/>
          </a:bodyPr>
          <a:lstStyle/>
          <a:p>
            <a:r>
              <a:rPr lang="fr-FR" sz="1500" b="1" dirty="0" err="1" smtClean="0"/>
              <a:t>Employment</a:t>
            </a:r>
            <a:r>
              <a:rPr lang="fr-FR" sz="1500" b="1" dirty="0"/>
              <a:t> in </a:t>
            </a:r>
            <a:r>
              <a:rPr lang="fr-FR" sz="1500" b="1" dirty="0" err="1"/>
              <a:t>Industry</a:t>
            </a:r>
            <a:r>
              <a:rPr lang="fr-FR" sz="1500" b="1" dirty="0"/>
              <a:t> </a:t>
            </a:r>
            <a:r>
              <a:rPr lang="fr-FR" sz="1500" b="1" dirty="0" err="1" smtClean="0"/>
              <a:t>average</a:t>
            </a:r>
            <a:r>
              <a:rPr lang="fr-FR" sz="1500" b="1" dirty="0" smtClean="0"/>
              <a:t> </a:t>
            </a:r>
            <a:r>
              <a:rPr lang="fr-FR" sz="1500" b="1" dirty="0" err="1" smtClean="0"/>
              <a:t>annual</a:t>
            </a:r>
            <a:r>
              <a:rPr lang="fr-FR" sz="1500" b="1" dirty="0" smtClean="0"/>
              <a:t> </a:t>
            </a:r>
            <a:r>
              <a:rPr lang="fr-FR" sz="1500" b="1" dirty="0" err="1" smtClean="0"/>
              <a:t>growth</a:t>
            </a:r>
            <a:r>
              <a:rPr lang="fr-FR" sz="1500" b="1" dirty="0" smtClean="0"/>
              <a:t> </a:t>
            </a:r>
            <a:r>
              <a:rPr lang="fr-FR" sz="1500" b="1" dirty="0"/>
              <a:t>rate (2014-2015)</a:t>
            </a:r>
          </a:p>
          <a:p>
            <a:endParaRPr lang="fr-FR" sz="1500" b="1" dirty="0" smtClean="0"/>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12" y="1444655"/>
            <a:ext cx="4909880" cy="4593114"/>
          </a:xfrm>
          <a:prstGeom prst="rect">
            <a:avLst/>
          </a:prstGeom>
        </p:spPr>
      </p:pic>
      <p:sp>
        <p:nvSpPr>
          <p:cNvPr id="19" name="ZoneTexte 18"/>
          <p:cNvSpPr txBox="1"/>
          <p:nvPr/>
        </p:nvSpPr>
        <p:spPr>
          <a:xfrm>
            <a:off x="7833878" y="4586052"/>
            <a:ext cx="3160151" cy="323165"/>
          </a:xfrm>
          <a:prstGeom prst="rect">
            <a:avLst/>
          </a:prstGeom>
          <a:noFill/>
        </p:spPr>
        <p:txBody>
          <a:bodyPr wrap="square" rtlCol="0">
            <a:spAutoFit/>
          </a:bodyPr>
          <a:lstStyle/>
          <a:p>
            <a:r>
              <a:rPr lang="fr-FR" sz="1500" b="1" dirty="0" smtClean="0"/>
              <a:t>0 - 5 %</a:t>
            </a:r>
            <a:endParaRPr lang="fr-FR" sz="1500" b="1" dirty="0"/>
          </a:p>
        </p:txBody>
      </p:sp>
      <p:sp>
        <p:nvSpPr>
          <p:cNvPr id="23" name="ZoneTexte 22"/>
          <p:cNvSpPr txBox="1"/>
          <p:nvPr/>
        </p:nvSpPr>
        <p:spPr>
          <a:xfrm>
            <a:off x="7272807" y="4032054"/>
            <a:ext cx="5591944" cy="553998"/>
          </a:xfrm>
          <a:prstGeom prst="rect">
            <a:avLst/>
          </a:prstGeom>
          <a:noFill/>
        </p:spPr>
        <p:txBody>
          <a:bodyPr wrap="square" rtlCol="0">
            <a:spAutoFit/>
          </a:bodyPr>
          <a:lstStyle/>
          <a:p>
            <a:r>
              <a:rPr lang="fr-FR" sz="1500" b="1" dirty="0" err="1" smtClean="0"/>
              <a:t>Regional</a:t>
            </a:r>
            <a:r>
              <a:rPr lang="fr-FR" sz="1500" b="1" dirty="0" smtClean="0"/>
              <a:t> distribution of </a:t>
            </a:r>
            <a:r>
              <a:rPr lang="fr-FR" sz="1500" b="1" dirty="0" err="1" smtClean="0"/>
              <a:t>industrial</a:t>
            </a:r>
            <a:r>
              <a:rPr lang="fr-FR" sz="1500" b="1" dirty="0" smtClean="0"/>
              <a:t> </a:t>
            </a:r>
            <a:r>
              <a:rPr lang="fr-FR" sz="1500" b="1" dirty="0" err="1" smtClean="0"/>
              <a:t>employees</a:t>
            </a:r>
            <a:r>
              <a:rPr lang="fr-FR" sz="1500" b="1" dirty="0" smtClean="0"/>
              <a:t> (</a:t>
            </a:r>
            <a:r>
              <a:rPr lang="fr-FR" sz="1500" b="1" dirty="0"/>
              <a:t>2015)</a:t>
            </a:r>
          </a:p>
          <a:p>
            <a:endParaRPr lang="fr-FR" sz="1500" b="1" dirty="0"/>
          </a:p>
        </p:txBody>
      </p:sp>
      <p:sp>
        <p:nvSpPr>
          <p:cNvPr id="24" name="ZoneTexte 23"/>
          <p:cNvSpPr txBox="1"/>
          <p:nvPr/>
        </p:nvSpPr>
        <p:spPr>
          <a:xfrm>
            <a:off x="7811536" y="4853927"/>
            <a:ext cx="3160151" cy="323165"/>
          </a:xfrm>
          <a:prstGeom prst="rect">
            <a:avLst/>
          </a:prstGeom>
          <a:noFill/>
        </p:spPr>
        <p:txBody>
          <a:bodyPr wrap="square" rtlCol="0">
            <a:spAutoFit/>
          </a:bodyPr>
          <a:lstStyle/>
          <a:p>
            <a:r>
              <a:rPr lang="fr-FR" sz="1500" b="1" dirty="0" smtClean="0"/>
              <a:t>6 % - 10 %</a:t>
            </a:r>
          </a:p>
        </p:txBody>
      </p:sp>
      <p:sp>
        <p:nvSpPr>
          <p:cNvPr id="25" name="ZoneTexte 24"/>
          <p:cNvSpPr txBox="1"/>
          <p:nvPr/>
        </p:nvSpPr>
        <p:spPr>
          <a:xfrm>
            <a:off x="7813934" y="5115537"/>
            <a:ext cx="3160151" cy="323165"/>
          </a:xfrm>
          <a:prstGeom prst="rect">
            <a:avLst/>
          </a:prstGeom>
          <a:noFill/>
        </p:spPr>
        <p:txBody>
          <a:bodyPr wrap="square" rtlCol="0">
            <a:spAutoFit/>
          </a:bodyPr>
          <a:lstStyle/>
          <a:p>
            <a:r>
              <a:rPr lang="fr-FR" sz="1500" b="1" smtClean="0"/>
              <a:t>&gt; 10 %</a:t>
            </a:r>
            <a:endParaRPr lang="fr-FR" sz="1500" b="1" dirty="0" smtClean="0"/>
          </a:p>
        </p:txBody>
      </p:sp>
      <p:sp>
        <p:nvSpPr>
          <p:cNvPr id="26" name="Ellipse 25"/>
          <p:cNvSpPr/>
          <p:nvPr/>
        </p:nvSpPr>
        <p:spPr>
          <a:xfrm>
            <a:off x="7405058" y="4648164"/>
            <a:ext cx="263346" cy="1308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27" name="Ellipse 26"/>
          <p:cNvSpPr/>
          <p:nvPr/>
        </p:nvSpPr>
        <p:spPr>
          <a:xfrm>
            <a:off x="7405058" y="4931217"/>
            <a:ext cx="26334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28" name="Ellipse 27"/>
          <p:cNvSpPr/>
          <p:nvPr/>
        </p:nvSpPr>
        <p:spPr>
          <a:xfrm>
            <a:off x="7416910" y="5192827"/>
            <a:ext cx="263346" cy="13080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29" name="Ellipse 28"/>
          <p:cNvSpPr/>
          <p:nvPr/>
        </p:nvSpPr>
        <p:spPr>
          <a:xfrm>
            <a:off x="4323460" y="2165380"/>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195692" y="2697631"/>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3574517" y="2616002"/>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4316870" y="2740170"/>
            <a:ext cx="144016" cy="13080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5128497" y="3473258"/>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4024713" y="3384165"/>
            <a:ext cx="144016" cy="1308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2567607" y="3003018"/>
            <a:ext cx="144016" cy="1308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3249105" y="3242271"/>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3646525" y="4221852"/>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5043050" y="4328930"/>
            <a:ext cx="144016" cy="13080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4140987" y="5059446"/>
            <a:ext cx="144016" cy="13080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5591943" y="5009645"/>
            <a:ext cx="144016" cy="1308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6168007" y="5529151"/>
            <a:ext cx="144016" cy="1308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2410" y="6000127"/>
            <a:ext cx="5087888" cy="276999"/>
          </a:xfrm>
          <a:prstGeom prst="rect">
            <a:avLst/>
          </a:prstGeom>
          <a:noFill/>
        </p:spPr>
        <p:txBody>
          <a:bodyPr wrap="square" rtlCol="0">
            <a:spAutoFit/>
          </a:bodyPr>
          <a:lstStyle/>
          <a:p>
            <a:r>
              <a:rPr lang="fr-FR" sz="1200" dirty="0" smtClean="0"/>
              <a:t>Sources: http</a:t>
            </a:r>
            <a:r>
              <a:rPr lang="fr-FR" sz="1200"/>
              <a:t>://</a:t>
            </a:r>
            <a:r>
              <a:rPr lang="fr-FR" sz="1200" dirty="0" err="1" smtClean="0"/>
              <a:t>www.entreprises.gouv.fr</a:t>
            </a:r>
            <a:r>
              <a:rPr lang="fr-FR" sz="1200" dirty="0" smtClean="0"/>
              <a:t>; http</a:t>
            </a:r>
            <a:r>
              <a:rPr lang="fr-FR" sz="1200" dirty="0"/>
              <a:t>://</a:t>
            </a:r>
            <a:r>
              <a:rPr lang="fr-FR" sz="1200" dirty="0" err="1" smtClean="0"/>
              <a:t>www.acoss.fr</a:t>
            </a:r>
            <a:endParaRPr lang="fr-FR" sz="1200" dirty="0"/>
          </a:p>
        </p:txBody>
      </p:sp>
      <p:sp>
        <p:nvSpPr>
          <p:cNvPr id="39" name="Rectangle 38"/>
          <p:cNvSpPr/>
          <p:nvPr/>
        </p:nvSpPr>
        <p:spPr>
          <a:xfrm>
            <a:off x="5904656" y="6426819"/>
            <a:ext cx="360040" cy="288032"/>
          </a:xfrm>
          <a:prstGeom prst="rect">
            <a:avLst/>
          </a:prstGeom>
          <a:solidFill>
            <a:srgbClr val="0C406D"/>
          </a:solidFill>
          <a:ln>
            <a:solidFill>
              <a:srgbClr val="0C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vers la droite 3"/>
          <p:cNvSpPr/>
          <p:nvPr/>
        </p:nvSpPr>
        <p:spPr>
          <a:xfrm rot="16200000">
            <a:off x="-374810" y="3364085"/>
            <a:ext cx="3669870" cy="709970"/>
          </a:xfrm>
          <a:prstGeom prst="rightArrow">
            <a:avLst>
              <a:gd name="adj1" fmla="val 25482"/>
              <a:gd name="adj2" fmla="val 55998"/>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29" y="3258306"/>
            <a:ext cx="1386646" cy="784830"/>
          </a:xfrm>
          <a:prstGeom prst="rect">
            <a:avLst/>
          </a:prstGeom>
          <a:noFill/>
        </p:spPr>
        <p:txBody>
          <a:bodyPr wrap="square" rtlCol="0">
            <a:spAutoFit/>
          </a:bodyPr>
          <a:lstStyle/>
          <a:p>
            <a:pPr algn="ctr"/>
            <a:r>
              <a:rPr lang="fr-FR" sz="1500" b="1" dirty="0" smtClean="0"/>
              <a:t>Size of </a:t>
            </a:r>
            <a:r>
              <a:rPr lang="fr-FR" sz="1500" b="1" dirty="0" err="1" smtClean="0"/>
              <a:t>companies</a:t>
            </a:r>
            <a:endParaRPr lang="fr-FR" sz="1500" b="1" dirty="0"/>
          </a:p>
          <a:p>
            <a:pPr algn="ctr"/>
            <a:endParaRPr lang="fr-FR" sz="1500" b="1" dirty="0" smtClean="0"/>
          </a:p>
        </p:txBody>
      </p:sp>
    </p:spTree>
    <p:extLst>
      <p:ext uri="{BB962C8B-B14F-4D97-AF65-F5344CB8AC3E}">
        <p14:creationId xmlns:p14="http://schemas.microsoft.com/office/powerpoint/2010/main" val="66742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space-Academic-Template-16x9-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E80274-B9A4-41F3-9AC6-0B1BC868F243}" vid="{192D821E-B453-4C1E-B8C1-064AA7EAF134}"/>
    </a:ext>
  </a:extLst>
</a:theme>
</file>

<file path=ppt/theme/theme2.xml><?xml version="1.0" encoding="utf-8"?>
<a:theme xmlns:a="http://schemas.openxmlformats.org/drawingml/2006/main" name="No Logo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E80274-B9A4-41F3-9AC6-0B1BC868F243}" vid="{48EF90AE-43E7-4463-967E-49B08790A810}"/>
    </a:ext>
  </a:extLst>
</a:theme>
</file>

<file path=ppt/theme/theme3.xml><?xml version="1.0" encoding="utf-8"?>
<a:theme xmlns:a="http://schemas.openxmlformats.org/drawingml/2006/main" name="Colour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E80274-B9A4-41F3-9AC6-0B1BC868F243}" vid="{16387873-D43A-4477-A636-6241F1C069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2428EAC03A342B9BB2F331FEB908A" ma:contentTypeVersion="0" ma:contentTypeDescription="Create a new document." ma:contentTypeScope="" ma:versionID="c1b02ded09ad37d5c4bbdd1a0070836e">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1847C9-590A-4931-B0D2-B0AF8D754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F2FDF69-5A1A-4E32-A5EE-49837B61342A}">
  <ds:schemaRefs>
    <ds:schemaRef ds:uri="http://schemas.microsoft.com/sharepoint/v3/contenttype/forms"/>
  </ds:schemaRefs>
</ds:datastoreItem>
</file>

<file path=customXml/itemProps3.xml><?xml version="1.0" encoding="utf-8"?>
<ds:datastoreItem xmlns:ds="http://schemas.openxmlformats.org/officeDocument/2006/customXml" ds:itemID="{6429D86A-3AF6-48A4-855F-0A95E6AF055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Manufacturing-Marketing-Template-16x9-01-4</Template>
  <TotalTime>11336</TotalTime>
  <Words>2575</Words>
  <Application>Microsoft Macintosh PowerPoint</Application>
  <PresentationFormat>Grand écran</PresentationFormat>
  <Paragraphs>316</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12</vt:i4>
      </vt:variant>
    </vt:vector>
  </HeadingPairs>
  <TitlesOfParts>
    <vt:vector size="20" baseType="lpstr">
      <vt:lpstr>Calibri</vt:lpstr>
      <vt:lpstr>Mangal</vt:lpstr>
      <vt:lpstr>Symbol</vt:lpstr>
      <vt:lpstr>Wingdings</vt:lpstr>
      <vt:lpstr>Arial</vt:lpstr>
      <vt:lpstr>Aerospace-Academic-Template-16x9-01</vt:lpstr>
      <vt:lpstr>No Logo Master</vt:lpstr>
      <vt:lpstr>Coloured slides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Eloise Martin</dc:creator>
  <cp:lastModifiedBy>Eloise Martin</cp:lastModifiedBy>
  <cp:revision>117</cp:revision>
  <cp:lastPrinted>2014-09-02T09:13:37Z</cp:lastPrinted>
  <dcterms:created xsi:type="dcterms:W3CDTF">2017-02-08T12:43:29Z</dcterms:created>
  <dcterms:modified xsi:type="dcterms:W3CDTF">2017-03-04T15:26:03Z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0x01010005F2428EAC03A342B9BB2F331FEB908A</vt:lpwstr>
  </property>
</Properties>
</file>