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4"/>
    <p:sldMasterId id="2147483745" r:id="rId5"/>
    <p:sldMasterId id="2147483752" r:id="rId6"/>
  </p:sldMasterIdLst>
  <p:notesMasterIdLst>
    <p:notesMasterId r:id="rId33"/>
  </p:notesMasterIdLst>
  <p:handoutMasterIdLst>
    <p:handoutMasterId r:id="rId34"/>
  </p:handoutMasterIdLst>
  <p:sldIdLst>
    <p:sldId id="259" r:id="rId7"/>
    <p:sldId id="260" r:id="rId8"/>
    <p:sldId id="280" r:id="rId9"/>
    <p:sldId id="301" r:id="rId10"/>
    <p:sldId id="282" r:id="rId11"/>
    <p:sldId id="283" r:id="rId12"/>
    <p:sldId id="284" r:id="rId13"/>
    <p:sldId id="266" r:id="rId14"/>
    <p:sldId id="289" r:id="rId15"/>
    <p:sldId id="269" r:id="rId16"/>
    <p:sldId id="285" r:id="rId17"/>
    <p:sldId id="268" r:id="rId18"/>
    <p:sldId id="298" r:id="rId19"/>
    <p:sldId id="299" r:id="rId20"/>
    <p:sldId id="297" r:id="rId21"/>
    <p:sldId id="287" r:id="rId22"/>
    <p:sldId id="288" r:id="rId23"/>
    <p:sldId id="290" r:id="rId24"/>
    <p:sldId id="291" r:id="rId25"/>
    <p:sldId id="300" r:id="rId26"/>
    <p:sldId id="275" r:id="rId27"/>
    <p:sldId id="277" r:id="rId28"/>
    <p:sldId id="278" r:id="rId29"/>
    <p:sldId id="279" r:id="rId30"/>
    <p:sldId id="276" r:id="rId31"/>
    <p:sldId id="302" r:id="rId32"/>
  </p:sldIdLst>
  <p:sldSz cx="12192000" cy="6858000"/>
  <p:notesSz cx="6797675" cy="9928225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7529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5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6D"/>
    <a:srgbClr val="00FF99"/>
    <a:srgbClr val="FF5050"/>
    <a:srgbClr val="99FFCC"/>
    <a:srgbClr val="2F444E"/>
    <a:srgbClr val="354248"/>
    <a:srgbClr val="0099C4"/>
    <a:srgbClr val="FF9999"/>
    <a:srgbClr val="011622"/>
    <a:srgbClr val="6A3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80258" autoAdjust="0"/>
  </p:normalViewPr>
  <p:slideViewPr>
    <p:cSldViewPr>
      <p:cViewPr varScale="1">
        <p:scale>
          <a:sx n="64" d="100"/>
          <a:sy n="64" d="100"/>
        </p:scale>
        <p:origin x="798" y="60"/>
      </p:cViewPr>
      <p:guideLst>
        <p:guide orient="horz" pos="1117"/>
        <p:guide pos="7529"/>
        <p:guide orient="horz" pos="391"/>
        <p:guide orient="horz" pos="73"/>
        <p:guide pos="5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39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ranfield\EMMS\A.%20Manufacturing%20System%20Programs\Fashion%20Industr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cifuentes\AppData\Local\Microsoft\Windows\INetCache\Content.Outlook\NNY3ADHO\Xdefensa091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00FF9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18-4653-960D-36F0B3078F15}"/>
              </c:ext>
            </c:extLst>
          </c:dPt>
          <c:cat>
            <c:strRef>
              <c:f>Sheet1!$A$3:$A$21</c:f>
              <c:strCache>
                <c:ptCount val="19"/>
                <c:pt idx="0">
                  <c:v>Guyana</c:v>
                </c:pt>
                <c:pt idx="1">
                  <c:v>Haiti</c:v>
                </c:pt>
                <c:pt idx="2">
                  <c:v>Nicaragua</c:v>
                </c:pt>
                <c:pt idx="3">
                  <c:v>Jamaica</c:v>
                </c:pt>
                <c:pt idx="4">
                  <c:v>Honduras</c:v>
                </c:pt>
                <c:pt idx="5">
                  <c:v>Paraguay</c:v>
                </c:pt>
                <c:pt idx="6">
                  <c:v>Bolivia</c:v>
                </c:pt>
                <c:pt idx="7">
                  <c:v>Panama</c:v>
                </c:pt>
                <c:pt idx="8">
                  <c:v>Uruguay</c:v>
                </c:pt>
                <c:pt idx="9">
                  <c:v>Costa Rica</c:v>
                </c:pt>
                <c:pt idx="10">
                  <c:v>Guatemala</c:v>
                </c:pt>
                <c:pt idx="11">
                  <c:v>Dominican Republic</c:v>
                </c:pt>
                <c:pt idx="12">
                  <c:v>Ecuador</c:v>
                </c:pt>
                <c:pt idx="13">
                  <c:v>Peru</c:v>
                </c:pt>
                <c:pt idx="14">
                  <c:v>Chile</c:v>
                </c:pt>
                <c:pt idx="15">
                  <c:v>Colombia</c:v>
                </c:pt>
                <c:pt idx="16">
                  <c:v>Argentina</c:v>
                </c:pt>
                <c:pt idx="17">
                  <c:v>Mexico</c:v>
                </c:pt>
                <c:pt idx="18">
                  <c:v>Brazil</c:v>
                </c:pt>
              </c:strCache>
            </c:strRef>
          </c:cat>
          <c:val>
            <c:numRef>
              <c:f>Sheet1!$B$3:$B$21</c:f>
              <c:numCache>
                <c:formatCode>_("$"* #,##0.00_);_("$"* \(#,##0.00\);_("$"* "-"??_);_(@_)</c:formatCode>
                <c:ptCount val="19"/>
                <c:pt idx="0">
                  <c:v>3.1660290556900727E-3</c:v>
                </c:pt>
                <c:pt idx="1">
                  <c:v>8.7653298899645991E-3</c:v>
                </c:pt>
                <c:pt idx="2">
                  <c:v>1.2692562187493249E-2</c:v>
                </c:pt>
                <c:pt idx="3">
                  <c:v>1.4262190323022174E-2</c:v>
                </c:pt>
                <c:pt idx="4">
                  <c:v>2.0420967148936226E-2</c:v>
                </c:pt>
                <c:pt idx="5">
                  <c:v>2.7093938619333277E-2</c:v>
                </c:pt>
                <c:pt idx="6">
                  <c:v>3.2997684515195372E-2</c:v>
                </c:pt>
                <c:pt idx="7">
                  <c:v>5.2132289747173093E-2</c:v>
                </c:pt>
                <c:pt idx="8">
                  <c:v>5.3442697568722733E-2</c:v>
                </c:pt>
                <c:pt idx="9">
                  <c:v>5.413683409086701E-2</c:v>
                </c:pt>
                <c:pt idx="10">
                  <c:v>6.3794152886039748E-2</c:v>
                </c:pt>
                <c:pt idx="11">
                  <c:v>6.8102618092103079E-2</c:v>
                </c:pt>
                <c:pt idx="12">
                  <c:v>0.10017680800000001</c:v>
                </c:pt>
                <c:pt idx="13">
                  <c:v>0.18911113901007501</c:v>
                </c:pt>
                <c:pt idx="14">
                  <c:v>0.24079638842874004</c:v>
                </c:pt>
                <c:pt idx="15">
                  <c:v>0.29208015563330991</c:v>
                </c:pt>
                <c:pt idx="16">
                  <c:v>0.58316857107140696</c:v>
                </c:pt>
                <c:pt idx="17">
                  <c:v>1.1437931841901026</c:v>
                </c:pt>
                <c:pt idx="18">
                  <c:v>1.7747248189004778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18-4653-960D-36F0B3078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axId val="287347960"/>
        <c:axId val="287348352"/>
      </c:barChart>
      <c:catAx>
        <c:axId val="287347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48352"/>
        <c:crosses val="autoZero"/>
        <c:auto val="1"/>
        <c:lblAlgn val="ctr"/>
        <c:lblOffset val="100"/>
        <c:noMultiLvlLbl val="0"/>
      </c:catAx>
      <c:valAx>
        <c:axId val="287348352"/>
        <c:scaling>
          <c:orientation val="minMax"/>
          <c:max val="1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47960"/>
        <c:crosses val="autoZero"/>
        <c:crossBetween val="between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GDP (USD Billion)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Hoja1!$C$5</c:f>
              <c:strCache>
                <c:ptCount val="1"/>
                <c:pt idx="0">
                  <c:v>GDP (USD Billion)</c:v>
                </c:pt>
              </c:strCache>
            </c:strRef>
          </c:tx>
          <c:spPr>
            <a:solidFill>
              <a:srgbClr val="00FF99"/>
            </a:solidFill>
            <a:ln>
              <a:noFill/>
            </a:ln>
            <a:effectLst/>
          </c:spPr>
          <c:invertIfNegative val="0"/>
          <c:cat>
            <c:numRef>
              <c:f>Hoja1!$B$6:$B$16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Hoja1!$C$6:$C$16</c:f>
              <c:numCache>
                <c:formatCode>General</c:formatCode>
                <c:ptCount val="11"/>
                <c:pt idx="0">
                  <c:v>162.6</c:v>
                </c:pt>
                <c:pt idx="1">
                  <c:v>207.4</c:v>
                </c:pt>
                <c:pt idx="2">
                  <c:v>244.06</c:v>
                </c:pt>
                <c:pt idx="3">
                  <c:v>233.82</c:v>
                </c:pt>
                <c:pt idx="4">
                  <c:v>287.02</c:v>
                </c:pt>
                <c:pt idx="5">
                  <c:v>335.42</c:v>
                </c:pt>
                <c:pt idx="6">
                  <c:v>369.7</c:v>
                </c:pt>
                <c:pt idx="7">
                  <c:v>380.19</c:v>
                </c:pt>
                <c:pt idx="8">
                  <c:v>378.42</c:v>
                </c:pt>
                <c:pt idx="9">
                  <c:v>292.08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9E-49CA-8188-020B5DFA2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-37"/>
        <c:axId val="287349528"/>
        <c:axId val="288743784"/>
      </c:barChart>
      <c:catAx>
        <c:axId val="28734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743784"/>
        <c:crosses val="autoZero"/>
        <c:auto val="1"/>
        <c:lblAlgn val="ctr"/>
        <c:lblOffset val="100"/>
        <c:noMultiLvlLbl val="0"/>
      </c:catAx>
      <c:valAx>
        <c:axId val="28874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49528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00FF9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18-4653-960D-36F0B3078F15}"/>
              </c:ext>
            </c:extLst>
          </c:dPt>
          <c:cat>
            <c:strRef>
              <c:f>Sheet1!$A$3:$A$21</c:f>
              <c:strCache>
                <c:ptCount val="19"/>
                <c:pt idx="0">
                  <c:v>Guyana</c:v>
                </c:pt>
                <c:pt idx="1">
                  <c:v>Haiti</c:v>
                </c:pt>
                <c:pt idx="2">
                  <c:v>Nicaragua</c:v>
                </c:pt>
                <c:pt idx="3">
                  <c:v>Jamaica</c:v>
                </c:pt>
                <c:pt idx="4">
                  <c:v>Honduras</c:v>
                </c:pt>
                <c:pt idx="5">
                  <c:v>Paraguay</c:v>
                </c:pt>
                <c:pt idx="6">
                  <c:v>Bolivia</c:v>
                </c:pt>
                <c:pt idx="7">
                  <c:v>Panama</c:v>
                </c:pt>
                <c:pt idx="8">
                  <c:v>Uruguay</c:v>
                </c:pt>
                <c:pt idx="9">
                  <c:v>Costa Rica</c:v>
                </c:pt>
                <c:pt idx="10">
                  <c:v>Guatemala</c:v>
                </c:pt>
                <c:pt idx="11">
                  <c:v>Dominican Republic</c:v>
                </c:pt>
                <c:pt idx="12">
                  <c:v>Ecuador</c:v>
                </c:pt>
                <c:pt idx="13">
                  <c:v>Peru</c:v>
                </c:pt>
                <c:pt idx="14">
                  <c:v>Chile</c:v>
                </c:pt>
                <c:pt idx="15">
                  <c:v>Colombia</c:v>
                </c:pt>
                <c:pt idx="16">
                  <c:v>Argentina</c:v>
                </c:pt>
                <c:pt idx="17">
                  <c:v>Mexico</c:v>
                </c:pt>
                <c:pt idx="18">
                  <c:v>Brazil</c:v>
                </c:pt>
              </c:strCache>
            </c:strRef>
          </c:cat>
          <c:val>
            <c:numRef>
              <c:f>Sheet1!$B$3:$B$21</c:f>
              <c:numCache>
                <c:formatCode>_("$"* #,##0.00_);_("$"* \(#,##0.00\);_("$"* "-"??_);_(@_)</c:formatCode>
                <c:ptCount val="19"/>
                <c:pt idx="0">
                  <c:v>3.1660290556900727E-3</c:v>
                </c:pt>
                <c:pt idx="1">
                  <c:v>8.7653298899645991E-3</c:v>
                </c:pt>
                <c:pt idx="2">
                  <c:v>1.2692562187493249E-2</c:v>
                </c:pt>
                <c:pt idx="3">
                  <c:v>1.4262190323022174E-2</c:v>
                </c:pt>
                <c:pt idx="4">
                  <c:v>2.0420967148936226E-2</c:v>
                </c:pt>
                <c:pt idx="5">
                  <c:v>2.7093938619333277E-2</c:v>
                </c:pt>
                <c:pt idx="6">
                  <c:v>3.2997684515195372E-2</c:v>
                </c:pt>
                <c:pt idx="7">
                  <c:v>5.2132289747173093E-2</c:v>
                </c:pt>
                <c:pt idx="8">
                  <c:v>5.3442697568722733E-2</c:v>
                </c:pt>
                <c:pt idx="9">
                  <c:v>5.413683409086701E-2</c:v>
                </c:pt>
                <c:pt idx="10">
                  <c:v>6.3794152886039748E-2</c:v>
                </c:pt>
                <c:pt idx="11">
                  <c:v>6.8102618092103079E-2</c:v>
                </c:pt>
                <c:pt idx="12">
                  <c:v>0.10017680800000001</c:v>
                </c:pt>
                <c:pt idx="13">
                  <c:v>0.18911113901007501</c:v>
                </c:pt>
                <c:pt idx="14">
                  <c:v>0.24079638842874004</c:v>
                </c:pt>
                <c:pt idx="15">
                  <c:v>0.29208015563330991</c:v>
                </c:pt>
                <c:pt idx="16">
                  <c:v>0.58316857107140696</c:v>
                </c:pt>
                <c:pt idx="17">
                  <c:v>1.1437931841901026</c:v>
                </c:pt>
                <c:pt idx="18">
                  <c:v>1.7747248189004778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18-4653-960D-36F0B3078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axId val="288744568"/>
        <c:axId val="288744960"/>
      </c:barChart>
      <c:catAx>
        <c:axId val="288744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744960"/>
        <c:crosses val="autoZero"/>
        <c:auto val="1"/>
        <c:lblAlgn val="ctr"/>
        <c:lblOffset val="100"/>
        <c:noMultiLvlLbl val="0"/>
      </c:catAx>
      <c:valAx>
        <c:axId val="288744960"/>
        <c:scaling>
          <c:orientation val="minMax"/>
          <c:max val="1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744568"/>
        <c:crosses val="autoZero"/>
        <c:crossBetween val="between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GDP (USD Billion)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Hoja1!$C$5</c:f>
              <c:strCache>
                <c:ptCount val="1"/>
                <c:pt idx="0">
                  <c:v>GDP (USD Billion)</c:v>
                </c:pt>
              </c:strCache>
            </c:strRef>
          </c:tx>
          <c:spPr>
            <a:solidFill>
              <a:srgbClr val="00FF99"/>
            </a:solidFill>
            <a:ln>
              <a:noFill/>
            </a:ln>
            <a:effectLst/>
          </c:spPr>
          <c:invertIfNegative val="0"/>
          <c:cat>
            <c:numRef>
              <c:f>Hoja1!$B$6:$B$16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Hoja1!$C$6:$C$16</c:f>
              <c:numCache>
                <c:formatCode>General</c:formatCode>
                <c:ptCount val="11"/>
                <c:pt idx="0">
                  <c:v>162.6</c:v>
                </c:pt>
                <c:pt idx="1">
                  <c:v>207.4</c:v>
                </c:pt>
                <c:pt idx="2">
                  <c:v>244.06</c:v>
                </c:pt>
                <c:pt idx="3">
                  <c:v>233.82</c:v>
                </c:pt>
                <c:pt idx="4">
                  <c:v>287.02</c:v>
                </c:pt>
                <c:pt idx="5">
                  <c:v>335.42</c:v>
                </c:pt>
                <c:pt idx="6">
                  <c:v>369.7</c:v>
                </c:pt>
                <c:pt idx="7">
                  <c:v>380.19</c:v>
                </c:pt>
                <c:pt idx="8">
                  <c:v>378.42</c:v>
                </c:pt>
                <c:pt idx="9">
                  <c:v>292.08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9E-49CA-8188-020B5DFA2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-37"/>
        <c:axId val="288745744"/>
        <c:axId val="288746136"/>
      </c:barChart>
      <c:catAx>
        <c:axId val="28874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746136"/>
        <c:crosses val="autoZero"/>
        <c:auto val="1"/>
        <c:lblAlgn val="ctr"/>
        <c:lblOffset val="100"/>
        <c:noMultiLvlLbl val="0"/>
      </c:catAx>
      <c:valAx>
        <c:axId val="288746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874574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+mn-ea"/>
                <a:cs typeface="+mn-cs"/>
              </a:defRPr>
            </a:pPr>
            <a:r>
              <a:rPr lang="en-GB" sz="2000" dirty="0"/>
              <a:t>Price of Electricity for Industry, 2014 (USD Cent/kWh)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chemeClr val="lt1"/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ound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4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4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chemeClr val="lt1"/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ound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chemeClr val="lt1"/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ound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numFmt formatCode="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noFill/>
            <a:round/>
          </a:ln>
          <a:effectLst/>
        </c:spPr>
        <c:marker>
          <c:spPr>
            <a:noFill/>
            <a:ln w="9525">
              <a:noFill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4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4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noFill/>
            <a:round/>
          </a:ln>
          <a:effectLst/>
        </c:spPr>
        <c:marker>
          <c:symbol val="circle"/>
          <c:size val="5"/>
          <c:spPr>
            <a:noFill/>
            <a:ln w="9525">
              <a:noFill/>
            </a:ln>
            <a:effectLst/>
          </c:spPr>
        </c:marker>
        <c:dLbl>
          <c:idx val="0"/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dk1">
                  <a:lumMod val="25000"/>
                  <a:lumOff val="75000"/>
                </a:schemeClr>
              </a:solidFill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>
              <c15:spPr xmlns:c15="http://schemas.microsoft.com/office/drawing/2012/chart">
                <a:prstGeom prst="round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F1-4EFF-A858-6F616578C4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" panose="020000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Sheet1!$B$18:$B$27</c:f>
              <c:strCache>
                <c:ptCount val="10"/>
                <c:pt idx="0">
                  <c:v>US</c:v>
                </c:pt>
                <c:pt idx="1">
                  <c:v>PE</c:v>
                </c:pt>
                <c:pt idx="2">
                  <c:v>BR</c:v>
                </c:pt>
                <c:pt idx="3">
                  <c:v>EC</c:v>
                </c:pt>
                <c:pt idx="4">
                  <c:v>COL</c:v>
                </c:pt>
                <c:pt idx="5">
                  <c:v>CR</c:v>
                </c:pt>
                <c:pt idx="6">
                  <c:v>CH</c:v>
                </c:pt>
                <c:pt idx="7">
                  <c:v>COL (level 3)</c:v>
                </c:pt>
                <c:pt idx="8">
                  <c:v>COL*</c:v>
                </c:pt>
                <c:pt idx="9">
                  <c:v>MEX</c:v>
                </c:pt>
              </c:strCache>
            </c:strRef>
          </c:cat>
          <c:val>
            <c:numRef>
              <c:f>Sheet1!$C$18:$C$27</c:f>
              <c:numCache>
                <c:formatCode>General</c:formatCode>
                <c:ptCount val="10"/>
                <c:pt idx="0">
                  <c:v>7</c:v>
                </c:pt>
                <c:pt idx="1">
                  <c:v>7.5</c:v>
                </c:pt>
                <c:pt idx="2">
                  <c:v>8.6999999999999993</c:v>
                </c:pt>
                <c:pt idx="3">
                  <c:v>9.6</c:v>
                </c:pt>
                <c:pt idx="4">
                  <c:v>10</c:v>
                </c:pt>
                <c:pt idx="5">
                  <c:v>11.3</c:v>
                </c:pt>
                <c:pt idx="6">
                  <c:v>11.5</c:v>
                </c:pt>
                <c:pt idx="7">
                  <c:v>11.6</c:v>
                </c:pt>
                <c:pt idx="8">
                  <c:v>12</c:v>
                </c:pt>
                <c:pt idx="9">
                  <c:v>17.899999999999999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EF1-4EFF-A858-6F616578C45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288862176"/>
        <c:axId val="288862568"/>
      </c:barChart>
      <c:catAx>
        <c:axId val="28886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+mn-ea"/>
                <a:cs typeface="+mn-cs"/>
              </a:defRPr>
            </a:pPr>
            <a:endParaRPr lang="en-US"/>
          </a:p>
        </c:txPr>
        <c:crossAx val="288862568"/>
        <c:crosses val="autoZero"/>
        <c:auto val="1"/>
        <c:lblAlgn val="ctr"/>
        <c:lblOffset val="100"/>
        <c:noMultiLvlLbl val="0"/>
      </c:catAx>
      <c:valAx>
        <c:axId val="28886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+mn-ea"/>
                <a:cs typeface="+mn-cs"/>
              </a:defRPr>
            </a:pPr>
            <a:endParaRPr lang="en-US"/>
          </a:p>
        </c:txPr>
        <c:crossAx val="28886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Roboto Condensed" panose="02000000000000000000" pitchFamily="2" charset="0"/>
        </a:defRPr>
      </a:pPr>
      <a:endParaRPr lang="en-US"/>
    </a:p>
  </c:txPr>
  <c:externalData r:id="rId4">
    <c:autoUpdate val="0"/>
  </c:externalData>
  <c:extLst xmlns:c16r2="http://schemas.microsoft.com/office/drawing/2015/06/chart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r>
              <a:rPr lang="en-US" sz="2400" dirty="0"/>
              <a:t>Enterprises’ Size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66FF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2D-4E40-941F-E38E5D592AEE}"/>
              </c:ext>
            </c:extLst>
          </c:dPt>
          <c:dPt>
            <c:idx val="1"/>
            <c:bubble3D val="0"/>
            <c:spPr>
              <a:solidFill>
                <a:srgbClr val="FF5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2D-4E40-941F-E38E5D592A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2D-4E40-941F-E38E5D592A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2D-4E40-941F-E38E5D592AEE}"/>
              </c:ext>
            </c:extLst>
          </c:dPt>
          <c:dLbls>
            <c:dLbl>
              <c:idx val="0"/>
              <c:layout>
                <c:manualLayout>
                  <c:x val="0.12570141262898538"/>
                  <c:y val="-6.63546223388743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633967629046365E-2"/>
                  <c:y val="-1.20268299795858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479330708661417E-2"/>
                  <c:y val="-2.28288130650335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233997889402766"/>
                  <c:y val="-1.306867891513560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'[Fashion Industry.xlsx]Sheet1'!$D$8:$D$11</c:f>
              <c:strCache>
                <c:ptCount val="4"/>
                <c:pt idx="0">
                  <c:v>Micro</c:v>
                </c:pt>
                <c:pt idx="1">
                  <c:v>Small</c:v>
                </c:pt>
                <c:pt idx="2">
                  <c:v>Medium</c:v>
                </c:pt>
                <c:pt idx="3">
                  <c:v>Large</c:v>
                </c:pt>
              </c:strCache>
            </c:strRef>
          </c:cat>
          <c:val>
            <c:numRef>
              <c:f>'[Fashion Industry.xlsx]Sheet1'!$E$8:$E$11</c:f>
              <c:numCache>
                <c:formatCode>0.00%</c:formatCode>
                <c:ptCount val="4"/>
                <c:pt idx="0" formatCode="0%">
                  <c:v>0.93</c:v>
                </c:pt>
                <c:pt idx="1">
                  <c:v>5.3999999999999999E-2</c:v>
                </c:pt>
                <c:pt idx="2">
                  <c:v>8.9999999999999993E-3</c:v>
                </c:pt>
                <c:pt idx="3">
                  <c:v>6.0000000000000001E-3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72D-4E40-941F-E38E5D592AE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9000"/>
      </a:schemeClr>
    </a:solidFill>
    <a:ln>
      <a:noFill/>
    </a:ln>
    <a:effectLst/>
  </c:spPr>
  <c:txPr>
    <a:bodyPr/>
    <a:lstStyle/>
    <a:p>
      <a:pPr>
        <a:defRPr>
          <a:latin typeface="Roboto Condensed" panose="02000000000000000000" pitchFamily="2" charset="0"/>
          <a:ea typeface="Roboto Condensed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r>
              <a:rPr lang="en-US" sz="2000" dirty="0"/>
              <a:t>INDUSTRY SALES CAGR: 2004-2014: 4.2%</a:t>
            </a:r>
          </a:p>
        </c:rich>
      </c:tx>
      <c:layout>
        <c:manualLayout>
          <c:xMode val="edge"/>
          <c:yMode val="edge"/>
          <c:x val="0.19565670934091986"/>
          <c:y val="2.186371217714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Sheet1!$D$34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FF99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68-48D8-BEFE-1F825A991424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68-48D8-BEFE-1F825A991424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68-48D8-BEFE-1F825A991424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68-48D8-BEFE-1F825A99142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Sheet1!$C$35:$C$48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Sheet1!$D$35:$D$48</c:f>
              <c:numCache>
                <c:formatCode>General</c:formatCode>
                <c:ptCount val="14"/>
                <c:pt idx="0">
                  <c:v>6616000</c:v>
                </c:pt>
                <c:pt idx="1">
                  <c:v>6817000</c:v>
                </c:pt>
                <c:pt idx="2">
                  <c:v>7069000</c:v>
                </c:pt>
                <c:pt idx="3">
                  <c:v>7439000</c:v>
                </c:pt>
                <c:pt idx="4">
                  <c:v>7360000</c:v>
                </c:pt>
                <c:pt idx="5">
                  <c:v>7096000</c:v>
                </c:pt>
                <c:pt idx="6">
                  <c:v>7359000</c:v>
                </c:pt>
                <c:pt idx="7">
                  <c:v>7734000</c:v>
                </c:pt>
                <c:pt idx="8">
                  <c:v>8001000</c:v>
                </c:pt>
                <c:pt idx="9">
                  <c:v>8327000</c:v>
                </c:pt>
                <c:pt idx="10">
                  <c:v>8690000</c:v>
                </c:pt>
                <c:pt idx="11">
                  <c:v>9077000</c:v>
                </c:pt>
                <c:pt idx="12">
                  <c:v>9484000</c:v>
                </c:pt>
                <c:pt idx="13">
                  <c:v>9917000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568-48D8-BEFE-1F825A9914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-27"/>
        <c:axId val="288864136"/>
        <c:axId val="288864528"/>
      </c:barChart>
      <c:catAx>
        <c:axId val="288864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en-US"/>
          </a:p>
        </c:txPr>
        <c:crossAx val="288864528"/>
        <c:crosses val="autoZero"/>
        <c:auto val="1"/>
        <c:lblAlgn val="ctr"/>
        <c:lblOffset val="100"/>
        <c:noMultiLvlLbl val="0"/>
      </c:catAx>
      <c:valAx>
        <c:axId val="28886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en-US"/>
          </a:p>
        </c:txPr>
        <c:crossAx val="28886413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84000"/>
      </a:schemeClr>
    </a:solidFill>
    <a:ln>
      <a:noFill/>
    </a:ln>
    <a:effectLst/>
  </c:spPr>
  <c:txPr>
    <a:bodyPr/>
    <a:lstStyle/>
    <a:p>
      <a:pPr>
        <a:defRPr>
          <a:latin typeface="Roboto Condensed" panose="02000000000000000000" pitchFamily="2" charset="0"/>
          <a:ea typeface="Roboto Condensed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r>
              <a:rPr lang="en-US" sz="2400" dirty="0"/>
              <a:t>Enterprises’ Size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66FF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2D-4E40-941F-E38E5D592AEE}"/>
              </c:ext>
            </c:extLst>
          </c:dPt>
          <c:dPt>
            <c:idx val="1"/>
            <c:bubble3D val="0"/>
            <c:spPr>
              <a:solidFill>
                <a:srgbClr val="FF5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2D-4E40-941F-E38E5D592A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2D-4E40-941F-E38E5D592A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2D-4E40-941F-E38E5D592AEE}"/>
              </c:ext>
            </c:extLst>
          </c:dPt>
          <c:dLbls>
            <c:dLbl>
              <c:idx val="0"/>
              <c:layout>
                <c:manualLayout>
                  <c:x val="0.12570141262898538"/>
                  <c:y val="-6.63546223388743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633967629046365E-2"/>
                  <c:y val="-1.20268299795858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479330708661417E-2"/>
                  <c:y val="-2.28288130650335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233997889402766"/>
                  <c:y val="-1.306867891513560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72D-4E40-941F-E38E5D592A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'[Fashion Industry.xlsx]Sheet1'!$D$8:$D$11</c:f>
              <c:strCache>
                <c:ptCount val="4"/>
                <c:pt idx="0">
                  <c:v>Micro</c:v>
                </c:pt>
                <c:pt idx="1">
                  <c:v>Small</c:v>
                </c:pt>
                <c:pt idx="2">
                  <c:v>Medium</c:v>
                </c:pt>
                <c:pt idx="3">
                  <c:v>Large</c:v>
                </c:pt>
              </c:strCache>
            </c:strRef>
          </c:cat>
          <c:val>
            <c:numRef>
              <c:f>'[Fashion Industry.xlsx]Sheet1'!$E$8:$E$11</c:f>
              <c:numCache>
                <c:formatCode>0.00%</c:formatCode>
                <c:ptCount val="4"/>
                <c:pt idx="0" formatCode="0%">
                  <c:v>0.93</c:v>
                </c:pt>
                <c:pt idx="1">
                  <c:v>5.3999999999999999E-2</c:v>
                </c:pt>
                <c:pt idx="2">
                  <c:v>8.9999999999999993E-3</c:v>
                </c:pt>
                <c:pt idx="3">
                  <c:v>6.0000000000000001E-3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72D-4E40-941F-E38E5D592AE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alpha val="69000"/>
      </a:schemeClr>
    </a:solidFill>
    <a:ln>
      <a:noFill/>
    </a:ln>
    <a:effectLst/>
  </c:spPr>
  <c:txPr>
    <a:bodyPr/>
    <a:lstStyle/>
    <a:p>
      <a:pPr>
        <a:defRPr>
          <a:latin typeface="Roboto Condensed" panose="02000000000000000000" pitchFamily="2" charset="0"/>
          <a:ea typeface="Roboto Condensed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lang="en-GB" sz="1200" noProof="0"/>
            </a:pPr>
            <a:r>
              <a:rPr lang="en-GB" sz="1200" noProof="0" dirty="0"/>
              <a:t>Ships, Aircrafts, weapons and ammunitions</a:t>
            </a:r>
            <a:r>
              <a:rPr lang="en-GB" sz="1200" baseline="0" noProof="0" dirty="0"/>
              <a:t> </a:t>
            </a:r>
            <a:r>
              <a:rPr lang="en-GB" sz="1200" noProof="0" dirty="0"/>
              <a:t>Exports Evolution.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8499320522802"/>
          <c:y val="0.183827902608456"/>
          <c:w val="0.72970775119840403"/>
          <c:h val="0.69234321381923702"/>
        </c:manualLayout>
      </c:layout>
      <c:lineChart>
        <c:grouping val="standard"/>
        <c:varyColors val="0"/>
        <c:ser>
          <c:idx val="0"/>
          <c:order val="0"/>
          <c:tx>
            <c:v>Aeronaves, barcos, armas y municiones</c:v>
          </c:tx>
          <c:spPr>
            <a:ln>
              <a:solidFill>
                <a:srgbClr val="0D2139"/>
              </a:solidFill>
            </a:ln>
          </c:spPr>
          <c:marker>
            <c:symbol val="none"/>
          </c:marker>
          <c:cat>
            <c:numRef>
              <c:f>Hoja1!$I$29:$M$29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Hoja1!$I$33:$M$33</c:f>
              <c:numCache>
                <c:formatCode>_(* #,##0_);_(* \(#,##0\);_(* "-"??_);_(@_)</c:formatCode>
                <c:ptCount val="5"/>
                <c:pt idx="0">
                  <c:v>15858599.77</c:v>
                </c:pt>
                <c:pt idx="1">
                  <c:v>21487897.32</c:v>
                </c:pt>
                <c:pt idx="2">
                  <c:v>30595024.120000001</c:v>
                </c:pt>
                <c:pt idx="3">
                  <c:v>33156544.370000001</c:v>
                </c:pt>
                <c:pt idx="4">
                  <c:v>39653813.990000002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8ED-4B60-8DE0-AE9E6D733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9639200"/>
        <c:axId val="289639592"/>
      </c:lineChart>
      <c:catAx>
        <c:axId val="28963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9639592"/>
        <c:crosses val="autoZero"/>
        <c:auto val="1"/>
        <c:lblAlgn val="ctr"/>
        <c:lblOffset val="100"/>
        <c:noMultiLvlLbl val="0"/>
      </c:catAx>
      <c:valAx>
        <c:axId val="289639592"/>
        <c:scaling>
          <c:orientation val="minMax"/>
          <c:min val="1500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es-CO" sz="1000" dirty="0"/>
                  <a:t>Dólares FOB</a:t>
                </a:r>
              </a:p>
            </c:rich>
          </c:tx>
          <c:layout>
            <c:manualLayout>
              <c:xMode val="edge"/>
              <c:yMode val="edge"/>
              <c:x val="2.9913720116164201E-2"/>
              <c:y val="0.362439984086586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289639200"/>
        <c:crosses val="autoZero"/>
        <c:crossBetween val="between"/>
        <c:dispUnits>
          <c:builtInUnit val="millions"/>
          <c:dispUnitsLbl>
            <c:layout/>
          </c:dispUnitsLbl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07/03/2017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c.dk/en/dac-cities/sustainable-cities/all-cases/transport/bogota-more-bikes-and-buses-fewer-cars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of Destroyed and </a:t>
            </a:r>
            <a:r>
              <a:rPr lang="en-GB" dirty="0" err="1"/>
              <a:t>Restaured</a:t>
            </a:r>
            <a:r>
              <a:rPr lang="en-GB" dirty="0"/>
              <a:t> birds</a:t>
            </a:r>
          </a:p>
          <a:p>
            <a:r>
              <a:rPr lang="en-GB" dirty="0" err="1"/>
              <a:t>restauation</a:t>
            </a:r>
            <a:endParaRPr lang="en-GB" dirty="0"/>
          </a:p>
          <a:p>
            <a:r>
              <a:rPr lang="en-GB" dirty="0"/>
              <a:t>Bad associations with Colombia Destroyed and reconstructed (as the birds)</a:t>
            </a:r>
          </a:p>
        </p:txBody>
      </p:sp>
    </p:spTree>
    <p:extLst>
      <p:ext uri="{BB962C8B-B14F-4D97-AF65-F5344CB8AC3E}">
        <p14:creationId xmlns:p14="http://schemas.microsoft.com/office/powerpoint/2010/main" val="339763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Young women</a:t>
            </a:r>
          </a:p>
        </p:txBody>
      </p:sp>
    </p:spTree>
    <p:extLst>
      <p:ext uri="{BB962C8B-B14F-4D97-AF65-F5344CB8AC3E}">
        <p14:creationId xmlns:p14="http://schemas.microsoft.com/office/powerpoint/2010/main" val="2178668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dirty="0">
                <a:solidFill>
                  <a:schemeClr val="bg1"/>
                </a:solidFill>
              </a:rPr>
              <a:t>Textiles and apparel in Colombia is a </a:t>
            </a:r>
            <a:r>
              <a:rPr lang="en-GB" sz="1200" b="1" dirty="0">
                <a:solidFill>
                  <a:schemeClr val="bg1"/>
                </a:solidFill>
              </a:rPr>
              <a:t>blossoming industry </a:t>
            </a:r>
            <a:r>
              <a:rPr lang="en-GB" sz="1200" dirty="0">
                <a:solidFill>
                  <a:schemeClr val="bg1"/>
                </a:solidFill>
              </a:rPr>
              <a:t>with more than 100 years of experience and a consolidated production chain. The sector represents 7.5% of the manufacturing GDP, and 3% of total national GDP. It represents 5% of the country’s exports. DANE, 2015</a:t>
            </a:r>
          </a:p>
          <a:p>
            <a:pPr algn="just"/>
            <a:endParaRPr lang="en-GB" sz="1200" dirty="0">
              <a:solidFill>
                <a:schemeClr val="bg1"/>
              </a:solidFill>
            </a:endParaRPr>
          </a:p>
          <a:p>
            <a:pPr algn="just"/>
            <a:r>
              <a:rPr lang="en-GB" sz="1200" dirty="0">
                <a:solidFill>
                  <a:schemeClr val="bg1"/>
                </a:solidFill>
              </a:rPr>
              <a:t>Colombia </a:t>
            </a:r>
            <a:r>
              <a:rPr lang="en-GB" sz="1200" dirty="0" err="1">
                <a:solidFill>
                  <a:schemeClr val="bg1"/>
                </a:solidFill>
              </a:rPr>
              <a:t>moda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86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 in Industry is missing</a:t>
            </a:r>
          </a:p>
        </p:txBody>
      </p:sp>
    </p:spTree>
    <p:extLst>
      <p:ext uri="{BB962C8B-B14F-4D97-AF65-F5344CB8AC3E}">
        <p14:creationId xmlns:p14="http://schemas.microsoft.com/office/powerpoint/2010/main" val="328663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GSED</a:t>
            </a:r>
          </a:p>
          <a:p>
            <a:r>
              <a:rPr lang="en-GB" dirty="0"/>
              <a:t>Since 2014 Lightship, dredges</a:t>
            </a:r>
          </a:p>
          <a:p>
            <a:r>
              <a:rPr lang="en-GB" dirty="0"/>
              <a:t>Main ships: Tugboat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On Board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is a term in international commercial law specifying at what point respective obligations, costs, and risk involved in the delivery of goods shift from the seller to the buyer.</a:t>
            </a:r>
            <a:endParaRPr lang="en-GB" dirty="0"/>
          </a:p>
          <a:p>
            <a:r>
              <a:rPr lang="en-GB" dirty="0"/>
              <a:t>Ecuador, </a:t>
            </a:r>
            <a:r>
              <a:rPr lang="en-GB" dirty="0" err="1"/>
              <a:t>Brasil</a:t>
            </a:r>
            <a:r>
              <a:rPr lang="en-GB" dirty="0"/>
              <a:t> and the US.</a:t>
            </a:r>
          </a:p>
        </p:txBody>
      </p:sp>
    </p:spTree>
    <p:extLst>
      <p:ext uri="{BB962C8B-B14F-4D97-AF65-F5344CB8AC3E}">
        <p14:creationId xmlns:p14="http://schemas.microsoft.com/office/powerpoint/2010/main" val="70530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Stable sector, continuous grow</a:t>
            </a:r>
          </a:p>
          <a:p>
            <a:r>
              <a:rPr lang="en-GB" dirty="0"/>
              <a:t>Present in more than 14 </a:t>
            </a:r>
            <a:r>
              <a:rPr lang="en-GB" dirty="0" err="1"/>
              <a:t>coutntries</a:t>
            </a:r>
            <a:r>
              <a:rPr lang="en-GB" dirty="0"/>
              <a:t> 11% industrial production</a:t>
            </a:r>
          </a:p>
          <a:p>
            <a:r>
              <a:rPr lang="en-GB" dirty="0"/>
              <a:t>Exports in 2014 214 Million Dollars According to ANDI</a:t>
            </a:r>
          </a:p>
        </p:txBody>
      </p:sp>
    </p:spTree>
    <p:extLst>
      <p:ext uri="{BB962C8B-B14F-4D97-AF65-F5344CB8AC3E}">
        <p14:creationId xmlns:p14="http://schemas.microsoft.com/office/powerpoint/2010/main" val="801350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2nd most biodiverse country in the world, only after brazil.</a:t>
            </a:r>
          </a:p>
          <a:p>
            <a:r>
              <a:rPr lang="en-GB" noProof="0" dirty="0"/>
              <a:t>	</a:t>
            </a:r>
            <a:r>
              <a:rPr lang="en-GB" noProof="0" dirty="0" err="1"/>
              <a:t>Megabiodiversity</a:t>
            </a:r>
            <a:endParaRPr lang="en-GB" noProof="0" dirty="0"/>
          </a:p>
          <a:p>
            <a:r>
              <a:rPr lang="en-GB" noProof="0" dirty="0" err="1"/>
              <a:t>Biodeversity</a:t>
            </a:r>
            <a:r>
              <a:rPr lang="en-GB" noProof="0" dirty="0"/>
              <a:t> richness and healthcare industry success to enhance Biotechnology: </a:t>
            </a:r>
          </a:p>
          <a:p>
            <a:r>
              <a:rPr lang="en-GB" noProof="0" dirty="0"/>
              <a:t>	</a:t>
            </a:r>
            <a:r>
              <a:rPr lang="es-MX" dirty="0"/>
              <a:t/>
            </a:r>
            <a:br>
              <a:rPr lang="es-MX" dirty="0"/>
            </a:br>
            <a:r>
              <a:rPr lang="en-GB" noProof="0" dirty="0">
                <a:solidFill>
                  <a:srgbClr val="5F6368"/>
                </a:solidFill>
              </a:rPr>
              <a:t>By </a:t>
            </a:r>
            <a:r>
              <a:rPr lang="en-GB" b="1" noProof="0" dirty="0">
                <a:solidFill>
                  <a:srgbClr val="5F6368"/>
                </a:solidFill>
              </a:rPr>
              <a:t>2032</a:t>
            </a:r>
            <a:r>
              <a:rPr lang="en-GB" noProof="0" dirty="0">
                <a:solidFill>
                  <a:srgbClr val="5F6368"/>
                </a:solidFill>
              </a:rPr>
              <a:t>, Colombia seeks to be recognized as a leader in the development, production and export of </a:t>
            </a:r>
            <a:r>
              <a:rPr lang="en-GB" b="1" noProof="0" dirty="0">
                <a:solidFill>
                  <a:srgbClr val="5F6368"/>
                </a:solidFill>
              </a:rPr>
              <a:t>high value-added products </a:t>
            </a:r>
            <a:r>
              <a:rPr lang="en-GB" noProof="0" dirty="0">
                <a:solidFill>
                  <a:srgbClr val="5F6368"/>
                </a:solidFill>
              </a:rPr>
              <a:t>resulting from the </a:t>
            </a:r>
            <a:r>
              <a:rPr lang="en-GB" b="1" noProof="0" dirty="0">
                <a:solidFill>
                  <a:srgbClr val="5F6368"/>
                </a:solidFill>
              </a:rPr>
              <a:t>sustainable</a:t>
            </a:r>
            <a:r>
              <a:rPr lang="en-GB" noProof="0" dirty="0">
                <a:solidFill>
                  <a:srgbClr val="5F6368"/>
                </a:solidFill>
              </a:rPr>
              <a:t> use of </a:t>
            </a:r>
            <a:r>
              <a:rPr lang="en-GB" b="1" noProof="0" dirty="0">
                <a:solidFill>
                  <a:srgbClr val="5F6368"/>
                </a:solidFill>
              </a:rPr>
              <a:t>biodiversity</a:t>
            </a:r>
            <a:r>
              <a:rPr lang="en-GB" noProof="0" dirty="0">
                <a:solidFill>
                  <a:srgbClr val="5F6368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5F6368"/>
                </a:solidFill>
              </a:rPr>
              <a:t>Government</a:t>
            </a:r>
            <a:r>
              <a:rPr lang="en-GB" noProof="0" dirty="0">
                <a:solidFill>
                  <a:srgbClr val="5F6368"/>
                </a:solidFill>
              </a:rPr>
              <a:t> has designed a </a:t>
            </a:r>
            <a:r>
              <a:rPr lang="en-GB" b="1" noProof="0" dirty="0">
                <a:solidFill>
                  <a:srgbClr val="5F6368"/>
                </a:solidFill>
              </a:rPr>
              <a:t>policy</a:t>
            </a:r>
            <a:r>
              <a:rPr lang="en-GB" noProof="0" dirty="0">
                <a:solidFill>
                  <a:srgbClr val="5F6368"/>
                </a:solidFill>
              </a:rPr>
              <a:t> to </a:t>
            </a:r>
            <a:r>
              <a:rPr lang="en-GB" b="1" noProof="0" dirty="0">
                <a:solidFill>
                  <a:srgbClr val="5F6368"/>
                </a:solidFill>
              </a:rPr>
              <a:t>foster</a:t>
            </a:r>
            <a:r>
              <a:rPr lang="en-GB" noProof="0" dirty="0">
                <a:solidFill>
                  <a:srgbClr val="5F6368"/>
                </a:solidFill>
              </a:rPr>
              <a:t> the right economic, technical, institutional and legal conditions that will attract public and private resources for the development of companies and sustainable products which also use biotechnology-base 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>
              <a:solidFill>
                <a:srgbClr val="5F6368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35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industrial production 22% - Oil and Gas</a:t>
            </a:r>
          </a:p>
          <a:p>
            <a:r>
              <a:rPr lang="en-GB" dirty="0"/>
              <a:t>	Crisis affects growth of other sectors</a:t>
            </a:r>
          </a:p>
          <a:p>
            <a:r>
              <a:rPr lang="en-GB" dirty="0"/>
              <a:t>Roads that connects the rural area with the operation hubs </a:t>
            </a:r>
          </a:p>
          <a:p>
            <a:r>
              <a:rPr lang="en-GB" dirty="0"/>
              <a:t>RD. </a:t>
            </a:r>
            <a:r>
              <a:rPr lang="en-GB" dirty="0" err="1"/>
              <a:t>IoT</a:t>
            </a:r>
            <a:endParaRPr lang="en-GB" dirty="0"/>
          </a:p>
          <a:p>
            <a:r>
              <a:rPr lang="en-GB" dirty="0"/>
              <a:t>	My personal opinion is … potentiate the current industrial machines</a:t>
            </a:r>
          </a:p>
          <a:p>
            <a:r>
              <a:rPr lang="en-GB" dirty="0"/>
              <a:t>Globalization Vs Nationalism</a:t>
            </a:r>
          </a:p>
          <a:p>
            <a:r>
              <a:rPr lang="en-GB" dirty="0"/>
              <a:t>	adapt to the geopolitical transformation</a:t>
            </a:r>
          </a:p>
          <a:p>
            <a:r>
              <a:rPr lang="en-GB" dirty="0"/>
              <a:t>	</a:t>
            </a:r>
          </a:p>
          <a:p>
            <a:endParaRPr lang="en-GB" dirty="0"/>
          </a:p>
          <a:p>
            <a:r>
              <a:rPr lang="en-GB" dirty="0"/>
              <a:t>Change the </a:t>
            </a:r>
            <a:r>
              <a:rPr lang="en-GB" dirty="0" err="1"/>
              <a:t>colors</a:t>
            </a:r>
            <a:r>
              <a:rPr lang="en-GB" dirty="0"/>
              <a:t> of the pictures and remove globalization</a:t>
            </a:r>
          </a:p>
        </p:txBody>
      </p:sp>
    </p:spTree>
    <p:extLst>
      <p:ext uri="{BB962C8B-B14F-4D97-AF65-F5344CB8AC3E}">
        <p14:creationId xmlns:p14="http://schemas.microsoft.com/office/powerpoint/2010/main" val="2258116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Rainforest</a:t>
            </a:r>
          </a:p>
          <a:p>
            <a:r>
              <a:rPr lang="en-GB" dirty="0"/>
              <a:t>Planet lungs</a:t>
            </a:r>
          </a:p>
          <a:p>
            <a:r>
              <a:rPr lang="en-GB" dirty="0"/>
              <a:t>Responsibility for protecting it for future generations</a:t>
            </a:r>
          </a:p>
          <a:p>
            <a:r>
              <a:rPr lang="en-GB" dirty="0"/>
              <a:t>Create policies that nurture industry but protect this natural treasure</a:t>
            </a:r>
          </a:p>
        </p:txBody>
      </p:sp>
    </p:spTree>
    <p:extLst>
      <p:ext uri="{BB962C8B-B14F-4D97-AF65-F5344CB8AC3E}">
        <p14:creationId xmlns:p14="http://schemas.microsoft.com/office/powerpoint/2010/main" val="3915108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10 reasons </a:t>
            </a:r>
          </a:p>
          <a:p>
            <a:r>
              <a:rPr lang="en-GB" noProof="0" dirty="0"/>
              <a:t>Set a business in 11 days</a:t>
            </a:r>
          </a:p>
          <a:p>
            <a:r>
              <a:rPr lang="en-GB" noProof="0" dirty="0"/>
              <a:t>Access to central and south </a:t>
            </a:r>
            <a:r>
              <a:rPr lang="en-GB" noProof="0" dirty="0" err="1"/>
              <a:t>america</a:t>
            </a:r>
            <a:endParaRPr lang="en-GB" noProof="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90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Maybe something like a fast hook… Colombia not Columbia ( </a:t>
            </a:r>
            <a:r>
              <a:rPr lang="en-GB" dirty="0" err="1"/>
              <a:t>howing</a:t>
            </a:r>
            <a:r>
              <a:rPr lang="en-GB" dirty="0"/>
              <a:t> a picture)</a:t>
            </a:r>
          </a:p>
          <a:p>
            <a:r>
              <a:rPr lang="en-GB" dirty="0"/>
              <a:t>Best airport in South </a:t>
            </a:r>
            <a:r>
              <a:rPr lang="en-GB" dirty="0" err="1"/>
              <a:t>Amarica</a:t>
            </a:r>
            <a:endParaRPr lang="en-GB" dirty="0"/>
          </a:p>
          <a:p>
            <a:r>
              <a:rPr lang="en-GB" dirty="0"/>
              <a:t>Happiest Country in the world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26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achievements and contributions to the creation of liveable, innovative and sustainable urban communities around the world.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displaying foresight, good governance and innovation in tackling the many urban challenges faced, to bring about social, economic and environmental benefits in a holistic way to their communities.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671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Bogota has South America’s largest network of bicycle routes: over 300km stretching from slum areas and suburbs to the city centre.</a:t>
            </a:r>
            <a:r>
              <a:rPr lang="en-GB" dirty="0"/>
              <a:t/>
            </a: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(Source: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Danish Architecture Centre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30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Netflix Series</a:t>
            </a:r>
          </a:p>
          <a:p>
            <a:r>
              <a:rPr lang="en-GB" dirty="0"/>
              <a:t>What and Where?</a:t>
            </a:r>
          </a:p>
          <a:p>
            <a:r>
              <a:rPr lang="en-GB" dirty="0"/>
              <a:t>Strategic location has drive our commercial policy</a:t>
            </a:r>
          </a:p>
        </p:txBody>
      </p:sp>
    </p:spTree>
    <p:extLst>
      <p:ext uri="{BB962C8B-B14F-4D97-AF65-F5344CB8AC3E}">
        <p14:creationId xmlns:p14="http://schemas.microsoft.com/office/powerpoint/2010/main" val="420941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more manufacturing related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GDP per capita has doubled over the last decade, going from USD 5.826 in 2000 to USD 10.350 in 2012.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366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more manufacturing related</a:t>
            </a:r>
          </a:p>
        </p:txBody>
      </p:sp>
    </p:spTree>
    <p:extLst>
      <p:ext uri="{BB962C8B-B14F-4D97-AF65-F5344CB8AC3E}">
        <p14:creationId xmlns:p14="http://schemas.microsoft.com/office/powerpoint/2010/main" val="210374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627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Highlight the price of electricity and Hydroelectric power.. Around 64%</a:t>
            </a:r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Wages in the industrial sector in Colombia are the second lowest in Latin America(IMD World Competitiveness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Yearbook, 2015). Wages are 24% lower than the Latin American average and 71% lower than those on the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continent.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30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Hero </a:t>
            </a:r>
            <a:r>
              <a:rPr lang="en-GB" dirty="0" err="1"/>
              <a:t>Motorcop</a:t>
            </a:r>
            <a:r>
              <a:rPr lang="en-GB" dirty="0"/>
              <a:t>, an Honda Brand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Consolidated as the Second largest producer of motorcycles in the region, just after brazil with more than 660 thousands units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42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err="1"/>
              <a:t>gratest</a:t>
            </a:r>
            <a:r>
              <a:rPr lang="en-GB" dirty="0"/>
              <a:t> producer of vehicles in Latin America, with more than 130.000 unites assembled per year. </a:t>
            </a:r>
            <a:r>
              <a:rPr lang="en-GB" dirty="0" err="1"/>
              <a:t>Acolfa</a:t>
            </a:r>
            <a:r>
              <a:rPr lang="en-GB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43422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149080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5229200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602128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/>
              <a:t>www.cranfield.ac.uk</a:t>
            </a:r>
            <a:endParaRPr lang="en-GB" sz="2400" b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4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748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82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871864" y="1700460"/>
            <a:ext cx="6264696" cy="21605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871864" y="4005064"/>
            <a:ext cx="6264696" cy="792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3469" y="494116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4871864" y="5661248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 err="1"/>
              <a:t>www.cranfield.ac.uk</a:t>
            </a:r>
            <a:endParaRPr lang="en-GB" sz="2400" b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19736" y="6309320"/>
            <a:ext cx="396044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12875"/>
            <a:ext cx="11376644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/>
              <a:t>Sub-header, Arial Bold 22pt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/>
          </p:nvPr>
        </p:nvSpPr>
        <p:spPr>
          <a:xfrm>
            <a:off x="407988" y="2349501"/>
            <a:ext cx="11376025" cy="381580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12875"/>
            <a:ext cx="6696488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/>
              <a:t>Sub-header, Arial Bold 22pt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2349501"/>
            <a:ext cx="6696124" cy="381580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1412776"/>
            <a:ext cx="6696124" cy="47525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07368" y="404664"/>
            <a:ext cx="11377264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07988" y="1412776"/>
            <a:ext cx="11376643" cy="475252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07988" y="1412875"/>
            <a:ext cx="11376644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/>
              <a:t>Sub-header, Arial Bold 22pt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407988" y="2349500"/>
            <a:ext cx="11376025" cy="3959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404664"/>
            <a:ext cx="4535488" cy="576064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404664"/>
            <a:ext cx="6552108" cy="57606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07988" y="404664"/>
            <a:ext cx="11376644" cy="576064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07988" y="404664"/>
            <a:ext cx="5616004" cy="576064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20" hasCustomPrompt="1"/>
          </p:nvPr>
        </p:nvSpPr>
        <p:spPr>
          <a:xfrm>
            <a:off x="6168008" y="404664"/>
            <a:ext cx="5616004" cy="576064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1028112"/>
            <a:ext cx="3409000" cy="340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4487818"/>
            <a:ext cx="3309496" cy="18364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4871864" y="2367553"/>
            <a:ext cx="6580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44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71864" y="3585210"/>
            <a:ext cx="633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40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719736" y="6309320"/>
            <a:ext cx="396044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12204000" cy="6865885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79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0"/>
            <a:ext cx="12204000" cy="6865885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34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000" cy="6865885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64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3902"/>
            <a:ext cx="1220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39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5"/>
            <a:ext cx="12204000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5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7988" y="1412875"/>
            <a:ext cx="6696488" cy="7921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99C4"/>
                </a:solidFill>
              </a:defRPr>
            </a:lvl1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200" b="1" baseline="0">
                <a:solidFill>
                  <a:srgbClr val="0099C4"/>
                </a:solidFill>
              </a:defRPr>
            </a:lvl3pPr>
          </a:lstStyle>
          <a:p>
            <a:pPr lvl="0"/>
            <a:r>
              <a:rPr lang="en-GB" dirty="0"/>
              <a:t>Sub-header, Arial Bold 22pt</a:t>
            </a: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6"/>
          </p:nvPr>
        </p:nvSpPr>
        <p:spPr>
          <a:xfrm>
            <a:off x="407989" y="2349500"/>
            <a:ext cx="6696124" cy="39592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5"/>
            <a:ext cx="12203999" cy="6865885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800101" y="6057886"/>
            <a:ext cx="3557588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303912" y="2492895"/>
            <a:ext cx="6264696" cy="19515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303912" y="4732500"/>
            <a:ext cx="6264696" cy="52887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305517" y="5549406"/>
            <a:ext cx="6264696" cy="50405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9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7248525" y="1412776"/>
            <a:ext cx="4535488" cy="48959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0"/>
          </p:nvPr>
        </p:nvSpPr>
        <p:spPr>
          <a:xfrm>
            <a:off x="407989" y="1412776"/>
            <a:ext cx="6696124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07988" y="1412776"/>
            <a:ext cx="11376643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559496" y="404664"/>
            <a:ext cx="10225136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07989" y="1412776"/>
            <a:ext cx="5616004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6168008" y="1412776"/>
            <a:ext cx="5616004" cy="489594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Image/media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35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5231904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231904" y="0"/>
            <a:ext cx="6960096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566338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23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8800" y="403200"/>
            <a:ext cx="10224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24000"/>
            <a:ext cx="972000" cy="9720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5843972" y="6414382"/>
            <a:ext cx="504056" cy="326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B87E66-6AAE-F643-B8FD-9355C1B5527C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1" r:id="rId5"/>
    <p:sldLayoutId id="2147483742" r:id="rId6"/>
    <p:sldLayoutId id="2147483743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4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800" y="403200"/>
            <a:ext cx="11376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28pt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4312" y="641438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6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5" name="Footer Placeholder 16"/>
          <p:cNvSpPr txBox="1">
            <a:spLocks/>
          </p:cNvSpPr>
          <p:nvPr/>
        </p:nvSpPr>
        <p:spPr>
          <a:xfrm>
            <a:off x="4038600" y="6414383"/>
            <a:ext cx="4114800" cy="307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1B87E66-6AAE-F643-B8FD-9355C1B5527C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2" r:id="rId5"/>
    <p:sldLayoutId id="2147483717" r:id="rId6"/>
    <p:sldLayoutId id="2147483714" r:id="rId7"/>
    <p:sldLayoutId id="2147483727" r:id="rId8"/>
    <p:sldLayoutId id="2147483711" r:id="rId9"/>
    <p:sldLayoutId id="2147483733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43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Colombia Manufacturing: A land of Transformation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noProof="0" dirty="0"/>
              <a:t>Javier R. Amaya, MSc Engineering and Management of Manufacturing Systems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March 7</a:t>
            </a:r>
            <a:r>
              <a:rPr lang="en-GB" baseline="30000" dirty="0"/>
              <a:t>th</a:t>
            </a:r>
            <a:r>
              <a:rPr lang="en-GB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6691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noProof="0" dirty="0"/>
              <a:t>Drivers: Electricity Price and Renewable</a:t>
            </a:r>
            <a:r>
              <a:rPr lang="en-GB" dirty="0"/>
              <a:t> </a:t>
            </a:r>
            <a:r>
              <a:rPr lang="en-GB" noProof="0" dirty="0"/>
              <a:t>Sources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" name="Picture 4" descr="Image result for hidroelectricas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2" y="1412776"/>
            <a:ext cx="6623229" cy="48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xmlns="" id="{ACA52A95-4C4C-4BB2-8AC2-C6982F869EA0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152333030"/>
              </p:ext>
            </p:extLst>
          </p:nvPr>
        </p:nvGraphicFramePr>
        <p:xfrm>
          <a:off x="7219950" y="1412875"/>
          <a:ext cx="4564063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64152" y="6308725"/>
            <a:ext cx="4464496" cy="4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ANDI. &amp; Colombia, A.N. de E., 2015. </a:t>
            </a:r>
            <a:r>
              <a:rPr lang="en-GB" sz="12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sz="12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nueva</a:t>
            </a:r>
            <a:r>
              <a:rPr lang="en-GB" sz="1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industrialización</a:t>
            </a:r>
            <a:r>
              <a:rPr lang="en-GB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Bogota.</a:t>
            </a:r>
          </a:p>
        </p:txBody>
      </p:sp>
    </p:spTree>
    <p:extLst>
      <p:ext uri="{BB962C8B-B14F-4D97-AF65-F5344CB8AC3E}">
        <p14:creationId xmlns:p14="http://schemas.microsoft.com/office/powerpoint/2010/main" val="20797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Automotive Industry and Metalworking</a:t>
            </a:r>
          </a:p>
        </p:txBody>
      </p:sp>
      <p:pic>
        <p:nvPicPr>
          <p:cNvPr id="2050" name="Picture 2" descr="Image result for hero motorcycle assembly colombia"/>
          <p:cNvPicPr>
            <a:picLocks noGrp="1" noChangeAspect="1" noChangeArrowheads="1"/>
          </p:cNvPicPr>
          <p:nvPr>
            <p:ph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8850"/>
          <a:stretch/>
        </p:blipFill>
        <p:spPr bwMode="auto">
          <a:xfrm>
            <a:off x="335360" y="1412776"/>
            <a:ext cx="6780137" cy="48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hero logo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02" y="1419622"/>
            <a:ext cx="4535488" cy="34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410526" y="5085184"/>
            <a:ext cx="4374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5F6368"/>
                </a:solidFill>
              </a:rPr>
              <a:t>Distribution platform to Central &amp; South America</a:t>
            </a:r>
          </a:p>
        </p:txBody>
      </p:sp>
    </p:spTree>
    <p:extLst>
      <p:ext uri="{BB962C8B-B14F-4D97-AF65-F5344CB8AC3E}">
        <p14:creationId xmlns:p14="http://schemas.microsoft.com/office/powerpoint/2010/main" val="39493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Automotive Industry and Metalworking</a:t>
            </a:r>
          </a:p>
        </p:txBody>
      </p:sp>
      <p:pic>
        <p:nvPicPr>
          <p:cNvPr id="2050" name="Picture 2" descr="Image result for g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3" y="1484784"/>
            <a:ext cx="1919354" cy="190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ac y jonson contr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4" y="4736100"/>
            <a:ext cx="2107182" cy="96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mac batterie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3" y="3568087"/>
            <a:ext cx="1827239" cy="10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87756" y="1711422"/>
            <a:ext cx="2108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5F6368"/>
                </a:solidFill>
              </a:rPr>
              <a:t>USD 200 million in its industrial FTZ to construct a stamping /cutting and folding plant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7756" y="4251758"/>
            <a:ext cx="181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5F6368"/>
                </a:solidFill>
              </a:rPr>
              <a:t>Joint Venture to increase battery production.</a:t>
            </a:r>
          </a:p>
        </p:txBody>
      </p:sp>
      <p:pic>
        <p:nvPicPr>
          <p:cNvPr id="2058" name="Picture 10" descr="Image result for daimler merced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 bwMode="auto">
          <a:xfrm>
            <a:off x="3139902" y="5252688"/>
            <a:ext cx="3251185" cy="10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foto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39" y="3034861"/>
            <a:ext cx="3503712" cy="10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5374" y="6410800"/>
            <a:ext cx="4908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The world invest in Colombia: Automotive Sector. </a:t>
            </a:r>
            <a:r>
              <a:rPr lang="en-GB" sz="1000" dirty="0" err="1"/>
              <a:t>ProColombia</a:t>
            </a:r>
            <a:r>
              <a:rPr lang="en-GB" sz="1000" dirty="0"/>
              <a:t/>
            </a:r>
            <a:br>
              <a:rPr lang="en-GB" sz="1000" dirty="0"/>
            </a:br>
            <a:r>
              <a:rPr lang="es-MX" sz="1000" dirty="0" err="1"/>
              <a:t>Source</a:t>
            </a:r>
            <a:r>
              <a:rPr lang="es-MX" sz="1000" dirty="0"/>
              <a:t>: http://www.investincolombia.com.co/sectors/manufacturing/automotive.html</a:t>
            </a:r>
            <a:endParaRPr lang="en-GB" sz="1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6917919" y="1268760"/>
            <a:ext cx="4866094" cy="5039965"/>
          </a:xfrm>
          <a:ln w="57150">
            <a:solidFill>
              <a:srgbClr val="0099C4"/>
            </a:solidFill>
          </a:ln>
        </p:spPr>
        <p:txBody>
          <a:bodyPr/>
          <a:lstStyle/>
          <a:p>
            <a:endParaRPr lang="en-GB" dirty="0"/>
          </a:p>
        </p:txBody>
      </p:sp>
      <p:pic>
        <p:nvPicPr>
          <p:cNvPr id="18" name="Picture 2" descr="Image result for tenaris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55" y="2695712"/>
            <a:ext cx="3600000" cy="87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ternium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55" y="4399160"/>
            <a:ext cx="3600000" cy="11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caste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29658" r="27731" b="28130"/>
          <a:stretch/>
        </p:blipFill>
        <p:spPr bwMode="auto">
          <a:xfrm>
            <a:off x="7550655" y="1347017"/>
            <a:ext cx="3600000" cy="9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917299" y="2261643"/>
            <a:ext cx="486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F6368"/>
                </a:solidFill>
              </a:rPr>
              <a:t>USD 240 million in new Plant in Cartagena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17919" y="6335768"/>
            <a:ext cx="5179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The world invest in Colombia: Metalworking Sector. </a:t>
            </a:r>
            <a:r>
              <a:rPr lang="en-GB" sz="1000" dirty="0" err="1"/>
              <a:t>ProColombia</a:t>
            </a:r>
            <a:r>
              <a:rPr lang="en-GB" sz="1000" dirty="0"/>
              <a:t/>
            </a:r>
            <a:br>
              <a:rPr lang="en-GB" sz="1000" dirty="0"/>
            </a:br>
            <a:r>
              <a:rPr lang="es-MX" sz="1000" dirty="0" err="1"/>
              <a:t>Source</a:t>
            </a:r>
            <a:r>
              <a:rPr lang="es-MX" sz="1000" dirty="0"/>
              <a:t>: http://www.investincolombia.com.co/sectors/manufacturing/metalworking.html</a:t>
            </a:r>
            <a:endParaRPr lang="en-GB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7026328" y="3699485"/>
            <a:ext cx="472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F6368"/>
                </a:solidFill>
              </a:rPr>
              <a:t>Plant produce 20% of Colombia’s Steel consumption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26328" y="5681324"/>
            <a:ext cx="472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5F6368"/>
                </a:solidFill>
              </a:rPr>
              <a:t>Open a plant in Colombia to cater for the market in the Americas</a:t>
            </a:r>
          </a:p>
        </p:txBody>
      </p:sp>
    </p:spTree>
    <p:extLst>
      <p:ext uri="{BB962C8B-B14F-4D97-AF65-F5344CB8AC3E}">
        <p14:creationId xmlns:p14="http://schemas.microsoft.com/office/powerpoint/2010/main" val="13152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2" y="-11088"/>
            <a:ext cx="12203832" cy="736726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r"/>
            <a:r>
              <a:rPr lang="en-GB" dirty="0"/>
              <a:t>FASHION INDUSTRY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528048" y="6021288"/>
            <a:ext cx="5912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Image from Colombian Brand: Agua </a:t>
            </a:r>
            <a:r>
              <a:rPr lang="en-GB" dirty="0" err="1"/>
              <a:t>Bendita</a:t>
            </a:r>
            <a:r>
              <a:rPr lang="en-GB" dirty="0"/>
              <a:t>  Website:</a:t>
            </a:r>
            <a:br>
              <a:rPr lang="en-GB" dirty="0"/>
            </a:br>
            <a:r>
              <a:rPr lang="en-GB" dirty="0"/>
              <a:t>http://aguabendita.com/wild-orchestra/</a:t>
            </a:r>
          </a:p>
        </p:txBody>
      </p:sp>
    </p:spTree>
    <p:extLst>
      <p:ext uri="{BB962C8B-B14F-4D97-AF65-F5344CB8AC3E}">
        <p14:creationId xmlns:p14="http://schemas.microsoft.com/office/powerpoint/2010/main" val="39085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velez lea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0" y="3605264"/>
            <a:ext cx="1840842" cy="20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velez lea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96" y="2948934"/>
            <a:ext cx="2858641" cy="28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559496" y="404664"/>
            <a:ext cx="10225136" cy="864096"/>
          </a:xfrm>
        </p:spPr>
        <p:txBody>
          <a:bodyPr/>
          <a:lstStyle/>
          <a:p>
            <a:r>
              <a:rPr lang="en-GB" dirty="0"/>
              <a:t>Fashion Industry: Textiles, Leather Goods and Footwear</a:t>
            </a:r>
          </a:p>
        </p:txBody>
      </p:sp>
      <p:graphicFrame>
        <p:nvGraphicFramePr>
          <p:cNvPr id="11" name="Content Placeholder 10">
            <a:extLst/>
          </p:cNvPr>
          <p:cNvGraphicFramePr>
            <a:graphicFrameLocks noGrp="1"/>
          </p:cNvGraphicFramePr>
          <p:nvPr>
            <p:ph sz="quarter" idx="18"/>
            <p:extLst/>
          </p:nvPr>
        </p:nvGraphicFramePr>
        <p:xfrm>
          <a:off x="7227018" y="1247383"/>
          <a:ext cx="45354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348152" y="1919591"/>
            <a:ext cx="1944216" cy="1080120"/>
          </a:xfrm>
          <a:prstGeom prst="rect">
            <a:avLst/>
          </a:prstGeom>
          <a:solidFill>
            <a:srgbClr val="009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Suppliers</a:t>
            </a:r>
          </a:p>
          <a:p>
            <a:pPr algn="ctr"/>
            <a:r>
              <a:rPr lang="en-GB" sz="2400" b="1" dirty="0"/>
              <a:t> 23%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55445" y="2239241"/>
            <a:ext cx="2569570" cy="1390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Manufacturing 23%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8092" y="1919591"/>
            <a:ext cx="1800200" cy="108012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Commerce </a:t>
            </a:r>
          </a:p>
          <a:p>
            <a:pPr algn="ctr"/>
            <a:r>
              <a:rPr lang="en-GB" sz="2400" b="1" dirty="0"/>
              <a:t>54%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50416" y="3776467"/>
            <a:ext cx="2379627" cy="653201"/>
          </a:xfrm>
          <a:prstGeom prst="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6500 Enterprises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67825" y="4576463"/>
            <a:ext cx="1544808" cy="1080120"/>
          </a:xfrm>
          <a:prstGeom prst="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46%  National Market share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152" y="5958567"/>
            <a:ext cx="6661320" cy="461665"/>
          </a:xfrm>
          <a:prstGeom prst="rect">
            <a:avLst/>
          </a:prstGeom>
          <a:solidFill>
            <a:srgbClr val="2F444E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5% of the country’s exports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6200" y="595856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DANE 2015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1358951" y="1075247"/>
            <a:ext cx="5385121" cy="769577"/>
          </a:xfrm>
          <a:prstGeom prst="rightArrow">
            <a:avLst>
              <a:gd name="adj1" fmla="val 50652"/>
              <a:gd name="adj2" fmla="val 159958"/>
            </a:avLst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100 years  of experience</a:t>
            </a:r>
          </a:p>
        </p:txBody>
      </p:sp>
    </p:spTree>
    <p:extLst>
      <p:ext uri="{BB962C8B-B14F-4D97-AF65-F5344CB8AC3E}">
        <p14:creationId xmlns:p14="http://schemas.microsoft.com/office/powerpoint/2010/main" val="7854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559496" y="404664"/>
            <a:ext cx="10225136" cy="864096"/>
          </a:xfrm>
        </p:spPr>
        <p:txBody>
          <a:bodyPr/>
          <a:lstStyle/>
          <a:p>
            <a:r>
              <a:rPr lang="en-GB" dirty="0"/>
              <a:t>Fashion Industry: Textiles, Leather Goods and Footwear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9416" y="5273049"/>
            <a:ext cx="626464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Priority sector for the country, driven by the Productive Transformation Program*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B127A7B7-FEA8-4073-B117-A471CC07DE36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3712073385"/>
              </p:ext>
            </p:extLst>
          </p:nvPr>
        </p:nvGraphicFramePr>
        <p:xfrm>
          <a:off x="407988" y="1412875"/>
          <a:ext cx="6696075" cy="3860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10">
            <a:extLst/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2822500936"/>
              </p:ext>
            </p:extLst>
          </p:nvPr>
        </p:nvGraphicFramePr>
        <p:xfrm>
          <a:off x="7227018" y="1247383"/>
          <a:ext cx="45354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94562" y="5688547"/>
            <a:ext cx="3600400" cy="36933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7.5 % Manufacturing GDP</a:t>
            </a:r>
          </a:p>
        </p:txBody>
      </p:sp>
    </p:spTree>
    <p:extLst>
      <p:ext uri="{BB962C8B-B14F-4D97-AF65-F5344CB8AC3E}">
        <p14:creationId xmlns:p14="http://schemas.microsoft.com/office/powerpoint/2010/main" val="290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Defence Industry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352" y="638132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Departamento</a:t>
            </a:r>
            <a:r>
              <a:rPr lang="en-GB" sz="1000" dirty="0"/>
              <a:t> Nacional de </a:t>
            </a:r>
            <a:r>
              <a:rPr lang="en-GB" sz="1000" dirty="0" err="1"/>
              <a:t>Planeación</a:t>
            </a:r>
            <a:r>
              <a:rPr lang="en-GB" sz="1000" dirty="0"/>
              <a:t>, May 2016 </a:t>
            </a:r>
            <a:r>
              <a:rPr lang="es-CO" sz="1000" dirty="0">
                <a:cs typeface="Arial"/>
              </a:rPr>
              <a:t>CUARTO ENCUENTRO DE LA INDUSTRIA DE SEGURIDAD Y DEFENSA</a:t>
            </a:r>
            <a:endParaRPr lang="en-GB" sz="1000" dirty="0"/>
          </a:p>
        </p:txBody>
      </p:sp>
      <p:pic>
        <p:nvPicPr>
          <p:cNvPr id="7" name="Imagen 7" descr="ASDASDADAS.jpg"/>
          <p:cNvPicPr>
            <a:picLocks noGrp="1" noChangeAspect="1"/>
          </p:cNvPicPr>
          <p:nvPr>
            <p:ph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/>
          <a:stretch/>
        </p:blipFill>
        <p:spPr>
          <a:xfrm>
            <a:off x="119336" y="1484486"/>
            <a:ext cx="6980981" cy="4752528"/>
          </a:xfrm>
          <a:prstGeom prst="rect">
            <a:avLst/>
          </a:prstGeom>
        </p:spPr>
      </p:pic>
      <p:graphicFrame>
        <p:nvGraphicFramePr>
          <p:cNvPr id="8" name="1 Gráfico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2664554243"/>
              </p:ext>
            </p:extLst>
          </p:nvPr>
        </p:nvGraphicFramePr>
        <p:xfrm>
          <a:off x="7248525" y="1412875"/>
          <a:ext cx="4535488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6"/>
          <p:cNvSpPr/>
          <p:nvPr/>
        </p:nvSpPr>
        <p:spPr>
          <a:xfrm>
            <a:off x="7413501" y="6067737"/>
            <a:ext cx="4552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800" dirty="0" err="1">
                <a:latin typeface="Arial"/>
                <a:cs typeface="Arial"/>
              </a:rPr>
              <a:t>Source</a:t>
            </a:r>
            <a:r>
              <a:rPr lang="es-CO" sz="800" dirty="0">
                <a:latin typeface="Arial"/>
                <a:cs typeface="Arial"/>
              </a:rPr>
              <a:t>: DANE – DIAN.  Elaboración DNP – DDE. *Incluye exportadores privados y Sector Defensa </a:t>
            </a:r>
          </a:p>
        </p:txBody>
      </p:sp>
    </p:spTree>
    <p:extLst>
      <p:ext uri="{BB962C8B-B14F-4D97-AF65-F5344CB8AC3E}">
        <p14:creationId xmlns:p14="http://schemas.microsoft.com/office/powerpoint/2010/main" val="33603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Food and Beverage</a:t>
            </a:r>
          </a:p>
        </p:txBody>
      </p:sp>
      <p:pic>
        <p:nvPicPr>
          <p:cNvPr id="6" name="Content Placeholder 10"/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407988" y="1727121"/>
            <a:ext cx="6696075" cy="4404340"/>
          </a:xfrm>
          <a:prstGeom prst="rect">
            <a:avLst/>
          </a:prstGeom>
        </p:spPr>
      </p:pic>
      <p:pic>
        <p:nvPicPr>
          <p:cNvPr id="7" name="Picture 2" descr="http://www.exportcolombia.co/images/exportacion-de-frutas-y-verduras-en-colombia.jpg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727120"/>
            <a:ext cx="4535488" cy="33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7988" y="6201126"/>
            <a:ext cx="799226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From:ANDI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&amp; Colombia, A.N. de E., 2015. </a:t>
            </a:r>
            <a:r>
              <a:rPr lang="en-GB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nueva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industrialización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Bogota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Image result for alpina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8042"/>
          <a:stretch/>
        </p:blipFill>
        <p:spPr bwMode="auto">
          <a:xfrm>
            <a:off x="7896200" y="157461"/>
            <a:ext cx="1905000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48525" y="5034647"/>
            <a:ext cx="4535488" cy="10274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Food Variety</a:t>
            </a:r>
          </a:p>
        </p:txBody>
      </p:sp>
    </p:spTree>
    <p:extLst>
      <p:ext uri="{BB962C8B-B14F-4D97-AF65-F5344CB8AC3E}">
        <p14:creationId xmlns:p14="http://schemas.microsoft.com/office/powerpoint/2010/main" val="125794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iotechnology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120">
            <a:off x="2022593" y="3662315"/>
            <a:ext cx="3237646" cy="32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Biotechnology: Development Opportunities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8"/>
          </p:nvPr>
        </p:nvSpPr>
        <p:spPr>
          <a:xfrm>
            <a:off x="7248525" y="3356992"/>
            <a:ext cx="4535488" cy="2951733"/>
          </a:xfrm>
        </p:spPr>
        <p:txBody>
          <a:bodyPr/>
          <a:lstStyle/>
          <a:p>
            <a:r>
              <a:rPr lang="en-GB" noProof="0" dirty="0">
                <a:solidFill>
                  <a:srgbClr val="5F6368"/>
                </a:solidFill>
              </a:rPr>
              <a:t>By </a:t>
            </a:r>
            <a:r>
              <a:rPr lang="en-GB" b="1" noProof="0" dirty="0">
                <a:solidFill>
                  <a:srgbClr val="5F6368"/>
                </a:solidFill>
              </a:rPr>
              <a:t>2032</a:t>
            </a:r>
            <a:r>
              <a:rPr lang="en-GB" noProof="0" dirty="0">
                <a:solidFill>
                  <a:srgbClr val="5F6368"/>
                </a:solidFill>
              </a:rPr>
              <a:t>, high value-added products resulting from the sustainable use of biodiversity.</a:t>
            </a:r>
          </a:p>
          <a:p>
            <a:r>
              <a:rPr lang="en-GB" b="1" noProof="0" dirty="0">
                <a:solidFill>
                  <a:srgbClr val="5F6368"/>
                </a:solidFill>
              </a:rPr>
              <a:t>Government</a:t>
            </a:r>
            <a:r>
              <a:rPr lang="en-GB" noProof="0" dirty="0">
                <a:solidFill>
                  <a:srgbClr val="5F6368"/>
                </a:solidFill>
              </a:rPr>
              <a:t> has designed a </a:t>
            </a:r>
            <a:r>
              <a:rPr lang="en-GB" b="1" noProof="0" dirty="0">
                <a:solidFill>
                  <a:srgbClr val="5F6368"/>
                </a:solidFill>
              </a:rPr>
              <a:t>policy</a:t>
            </a:r>
            <a:r>
              <a:rPr lang="en-GB" noProof="0" dirty="0">
                <a:solidFill>
                  <a:srgbClr val="5F6368"/>
                </a:solidFill>
              </a:rPr>
              <a:t> to </a:t>
            </a:r>
            <a:r>
              <a:rPr lang="en-GB" b="1" noProof="0" dirty="0">
                <a:solidFill>
                  <a:srgbClr val="5F6368"/>
                </a:solidFill>
              </a:rPr>
              <a:t>foster</a:t>
            </a:r>
            <a:r>
              <a:rPr lang="en-GB" noProof="0" dirty="0">
                <a:solidFill>
                  <a:srgbClr val="5F6368"/>
                </a:solidFill>
              </a:rPr>
              <a:t> the right economic, technical, institutional and legal conditions</a:t>
            </a:r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377875" y="6343407"/>
            <a:ext cx="7806357" cy="28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s-MX" sz="1200" dirty="0" err="1"/>
              <a:t>Based</a:t>
            </a:r>
            <a:r>
              <a:rPr lang="es-MX" sz="1200" dirty="0"/>
              <a:t> </a:t>
            </a:r>
            <a:r>
              <a:rPr lang="es-MX" sz="1200" dirty="0" err="1"/>
              <a:t>on</a:t>
            </a:r>
            <a:r>
              <a:rPr lang="es-MX" sz="1200" dirty="0"/>
              <a:t> http://www.investincolombia.com.co/sectors/manufacturing/biotechnology.html </a:t>
            </a: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8526" y="1722269"/>
            <a:ext cx="4535488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High Biodiversity Potential to be used in Biotechnology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344" y="1844824"/>
            <a:ext cx="2088232" cy="2232248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Red Biotechnology:</a:t>
            </a:r>
          </a:p>
          <a:p>
            <a:pPr algn="ctr"/>
            <a:r>
              <a:rPr lang="en-GB" b="1" dirty="0"/>
              <a:t/>
            </a:r>
            <a:br>
              <a:rPr lang="en-GB" b="1" dirty="0"/>
            </a:br>
            <a:r>
              <a:rPr lang="en-GB" dirty="0"/>
              <a:t>Ex</a:t>
            </a:r>
            <a:r>
              <a:rPr lang="en-GB" b="1" dirty="0"/>
              <a:t>. </a:t>
            </a:r>
            <a:r>
              <a:rPr lang="en-GB" dirty="0" err="1"/>
              <a:t>Gardedam</a:t>
            </a:r>
            <a:r>
              <a:rPr lang="en-GB" dirty="0"/>
              <a:t>: Therapies for Parkinson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2597300" y="1844824"/>
            <a:ext cx="2088232" cy="2232248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</a:rPr>
              <a:t>Green Biotechnology:</a:t>
            </a:r>
          </a:p>
          <a:p>
            <a:pPr algn="ctr"/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GB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Ex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</a:rPr>
              <a:t>Bioallpa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: Microorganism for bio fertilizers and waste composite</a:t>
            </a:r>
            <a:endParaRPr lang="en-GB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03255" y="1844824"/>
            <a:ext cx="2088232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C406D"/>
                </a:solidFill>
              </a:rPr>
              <a:t>White Biotechnology:</a:t>
            </a:r>
          </a:p>
          <a:p>
            <a:pPr algn="ctr"/>
            <a:r>
              <a:rPr lang="en-GB" b="1" dirty="0">
                <a:solidFill>
                  <a:srgbClr val="0C406D"/>
                </a:solidFill>
              </a:rPr>
              <a:t/>
            </a:r>
            <a:br>
              <a:rPr lang="en-GB" b="1" dirty="0">
                <a:solidFill>
                  <a:srgbClr val="0C406D"/>
                </a:solidFill>
              </a:rPr>
            </a:br>
            <a:r>
              <a:rPr lang="en-GB" dirty="0">
                <a:solidFill>
                  <a:srgbClr val="0C406D"/>
                </a:solidFill>
              </a:rPr>
              <a:t>Ex</a:t>
            </a:r>
            <a:r>
              <a:rPr lang="en-GB" b="1" dirty="0">
                <a:solidFill>
                  <a:srgbClr val="0C406D"/>
                </a:solidFill>
              </a:rPr>
              <a:t>. </a:t>
            </a:r>
            <a:r>
              <a:rPr lang="en-GB" dirty="0" err="1">
                <a:solidFill>
                  <a:srgbClr val="0C406D"/>
                </a:solidFill>
              </a:rPr>
              <a:t>Satech</a:t>
            </a:r>
            <a:r>
              <a:rPr lang="en-GB" dirty="0">
                <a:solidFill>
                  <a:srgbClr val="0C406D"/>
                </a:solidFill>
              </a:rPr>
              <a:t>: Waste Treatment technologies</a:t>
            </a:r>
            <a:endParaRPr lang="en-GB" b="1" dirty="0">
              <a:solidFill>
                <a:srgbClr val="0C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oil and ga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4"/>
          <a:stretch/>
        </p:blipFill>
        <p:spPr bwMode="auto">
          <a:xfrm>
            <a:off x="76913" y="3526064"/>
            <a:ext cx="406067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oil and gas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04"/>
          <a:stretch/>
        </p:blipFill>
        <p:spPr bwMode="auto">
          <a:xfrm>
            <a:off x="76292" y="3519979"/>
            <a:ext cx="406067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Future 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07989" y="1412776"/>
            <a:ext cx="6696124" cy="2268551"/>
          </a:xfrm>
        </p:spPr>
        <p:txBody>
          <a:bodyPr/>
          <a:lstStyle/>
          <a:p>
            <a:pPr marL="180000">
              <a:spcBef>
                <a:spcPts val="600"/>
              </a:spcBef>
            </a:pPr>
            <a:r>
              <a:rPr lang="en-GB" dirty="0">
                <a:solidFill>
                  <a:srgbClr val="5F6368"/>
                </a:solidFill>
              </a:rPr>
              <a:t>Get over dependency on Oil &amp; Gas sector</a:t>
            </a:r>
          </a:p>
          <a:p>
            <a:pPr marL="180000">
              <a:spcBef>
                <a:spcPts val="600"/>
              </a:spcBef>
            </a:pPr>
            <a:r>
              <a:rPr lang="en-GB" dirty="0">
                <a:solidFill>
                  <a:srgbClr val="5F6368"/>
                </a:solidFill>
              </a:rPr>
              <a:t>Infrastructure </a:t>
            </a:r>
          </a:p>
          <a:p>
            <a:pPr marL="180000">
              <a:spcBef>
                <a:spcPts val="600"/>
              </a:spcBef>
            </a:pPr>
            <a:r>
              <a:rPr lang="en-GB" dirty="0">
                <a:solidFill>
                  <a:srgbClr val="5F6368"/>
                </a:solidFill>
              </a:rPr>
              <a:t>R&amp;D. Be ready for Incoming technologies: </a:t>
            </a:r>
            <a:r>
              <a:rPr lang="en-GB" dirty="0" err="1">
                <a:solidFill>
                  <a:srgbClr val="5F6368"/>
                </a:solidFill>
              </a:rPr>
              <a:t>IoT</a:t>
            </a:r>
            <a:endParaRPr lang="en-GB" dirty="0">
              <a:solidFill>
                <a:srgbClr val="5F6368"/>
              </a:solidFill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07368" y="1124745"/>
            <a:ext cx="6696124" cy="28803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7" name="Picture 8" descr="Image result for infraestructura colomb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90" y="3526064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industrial rob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663" y="3526064"/>
            <a:ext cx="4104001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research and developmen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82" y="625438"/>
            <a:ext cx="3418504" cy="12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35318" y="2132856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F6368"/>
                </a:solidFill>
                <a:latin typeface="nta"/>
              </a:rPr>
              <a:t>Colombia is investing </a:t>
            </a:r>
            <a:r>
              <a:rPr lang="en-GB" b="1" dirty="0">
                <a:solidFill>
                  <a:srgbClr val="5F6368"/>
                </a:solidFill>
                <a:latin typeface="nta"/>
              </a:rPr>
              <a:t>USD 500 </a:t>
            </a:r>
            <a:r>
              <a:rPr lang="en-GB" dirty="0">
                <a:solidFill>
                  <a:srgbClr val="5F6368"/>
                </a:solidFill>
                <a:latin typeface="nta"/>
              </a:rPr>
              <a:t>million per annum in science and innovation. Not enough yet.</a:t>
            </a:r>
            <a:endParaRPr lang="en-GB" dirty="0">
              <a:solidFill>
                <a:srgbClr val="5F6368"/>
              </a:solidFill>
            </a:endParaRPr>
          </a:p>
        </p:txBody>
      </p:sp>
      <p:pic>
        <p:nvPicPr>
          <p:cNvPr id="12" name="Picture 8" descr="Image result for infraestructura colombia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90" y="3526064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6" name="Picture 4" descr="Image result for botero's birds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58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xtLst/>
        </p:spPr>
      </p:pic>
      <p:sp>
        <p:nvSpPr>
          <p:cNvPr id="5" name="Arrow: Right 4"/>
          <p:cNvSpPr/>
          <p:nvPr/>
        </p:nvSpPr>
        <p:spPr>
          <a:xfrm>
            <a:off x="4943872" y="2605226"/>
            <a:ext cx="3960440" cy="101411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TRANSFORMATION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00256" y="6165304"/>
            <a:ext cx="23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  <a:ea typeface="Roboto Condensed" panose="02000000000000000000" pitchFamily="2" charset="0"/>
              </a:rPr>
              <a:t> </a:t>
            </a:r>
          </a:p>
        </p:txBody>
      </p:sp>
      <p:sp>
        <p:nvSpPr>
          <p:cNvPr id="7" name="Oval 6"/>
          <p:cNvSpPr/>
          <p:nvPr/>
        </p:nvSpPr>
        <p:spPr>
          <a:xfrm>
            <a:off x="335360" y="3573017"/>
            <a:ext cx="216024" cy="216024"/>
          </a:xfrm>
          <a:prstGeom prst="ellipse">
            <a:avLst/>
          </a:prstGeom>
          <a:solidFill>
            <a:srgbClr val="C27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87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559496" y="404664"/>
            <a:ext cx="10225136" cy="86409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Challenges: </a:t>
            </a:r>
            <a:r>
              <a:rPr lang="en-GB" b="0" dirty="0">
                <a:solidFill>
                  <a:schemeClr val="bg1"/>
                </a:solidFill>
              </a:rPr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Image result for amazonas planet lu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2192000" cy="55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9693" y="6452741"/>
            <a:ext cx="10392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Image Source BBC </a:t>
            </a:r>
            <a:r>
              <a:rPr lang="en-GB" dirty="0" err="1">
                <a:solidFill>
                  <a:schemeClr val="bg1"/>
                </a:solidFill>
              </a:rPr>
              <a:t>Website:http</a:t>
            </a:r>
            <a:r>
              <a:rPr lang="en-GB" dirty="0">
                <a:solidFill>
                  <a:schemeClr val="bg1"/>
                </a:solidFill>
              </a:rPr>
              <a:t>://www.bbc.com/future/story/20130226-amazon-lungs-of-the-planet</a:t>
            </a:r>
          </a:p>
        </p:txBody>
      </p:sp>
    </p:spTree>
    <p:extLst>
      <p:ext uri="{BB962C8B-B14F-4D97-AF65-F5344CB8AC3E}">
        <p14:creationId xmlns:p14="http://schemas.microsoft.com/office/powerpoint/2010/main" val="39710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40040" y="0"/>
            <a:ext cx="12232039" cy="6858000"/>
          </a:xfrm>
          <a:prstGeom prst="rect">
            <a:avLst/>
          </a:prstGeom>
          <a:solidFill>
            <a:srgbClr val="011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Why Colombia?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77017" y="1256884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FFC000"/>
                </a:solidFill>
              </a:rPr>
              <a:t>13 trade </a:t>
            </a:r>
            <a:r>
              <a:rPr lang="en-GB" sz="2200" dirty="0"/>
              <a:t>agreements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277017" y="2270509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Geographical Location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277017" y="3284134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Competitive Costs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277017" y="4297759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Skilled Labour force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263352" y="5311383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Attractive Domestic market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8268412" y="4302250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Government support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8268412" y="5317374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FFC000"/>
                </a:solidFill>
              </a:rPr>
              <a:t>PEACE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8269905" y="2272006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Increasing Foreign Direct Investment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8269905" y="3287128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Potential access to </a:t>
            </a:r>
            <a:r>
              <a:rPr lang="en-GB" sz="2200" b="1" dirty="0">
                <a:solidFill>
                  <a:srgbClr val="FFC000"/>
                </a:solidFill>
              </a:rPr>
              <a:t>1500 million habitants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7845" r="5332"/>
          <a:stretch/>
        </p:blipFill>
        <p:spPr>
          <a:xfrm>
            <a:off x="4221341" y="1295344"/>
            <a:ext cx="3864510" cy="4424111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8269900" y="1256884"/>
            <a:ext cx="3789093" cy="648000"/>
          </a:xfrm>
          <a:prstGeom prst="roundRect">
            <a:avLst/>
          </a:prstGeom>
          <a:solidFill>
            <a:srgbClr val="2F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Ranked 1st Easiest Latin-American country to do business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079776" y="1556792"/>
            <a:ext cx="218475" cy="41626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ight Brace 26"/>
          <p:cNvSpPr/>
          <p:nvPr/>
        </p:nvSpPr>
        <p:spPr>
          <a:xfrm flipH="1">
            <a:off x="8037765" y="1556792"/>
            <a:ext cx="218475" cy="41626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noProof="0" dirty="0"/>
              <a:t>Acknowledgments</a:t>
            </a:r>
          </a:p>
        </p:txBody>
      </p:sp>
      <p:pic>
        <p:nvPicPr>
          <p:cNvPr id="5" name="Picture 2" descr="Resultado de imagen de procolombia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4444702"/>
            <a:ext cx="4695825" cy="2152650"/>
          </a:xfrm>
        </p:spPr>
      </p:pic>
      <p:pic>
        <p:nvPicPr>
          <p:cNvPr id="7172" name="Picture 4" descr="Image result for ministerio de industria y comercio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789710"/>
            <a:ext cx="5213349" cy="14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and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836712"/>
            <a:ext cx="3217850" cy="23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dnp colomb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2" y="1479500"/>
            <a:ext cx="47529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olfutu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95" y="3068960"/>
            <a:ext cx="5530201" cy="13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4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71400"/>
            <a:ext cx="12192000" cy="7029400"/>
          </a:xfrm>
          <a:prstGeom prst="rect">
            <a:avLst/>
          </a:prstGeom>
          <a:solidFill>
            <a:srgbClr val="F3EC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1.bp.blogspot.com/-GSkxvNRo3-4/VA5E6KnuZ5I/AAAAAAAAAU0/Yy7VZuSIppk/s1600/keep-calm-and-understand-it-s-colombia-not-columbia.pn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88"/>
            <a:ext cx="696077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2024" y="2514962"/>
            <a:ext cx="5556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FFFFFF"/>
                </a:solidFill>
              </a:rPr>
              <a:t>THANK YOU!</a:t>
            </a:r>
            <a:endParaRPr lang="en-GB" sz="1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Image result for biblioteca españa medellin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7" y="1412777"/>
            <a:ext cx="7130168" cy="47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ano-cristales.com/wp-content/uploads/2013/07/Cano-Cristales-el-rio-de-los-cinco-colores-681x1024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40" y="1412875"/>
            <a:ext cx="3159858" cy="47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44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latinamerica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08" y="775709"/>
            <a:ext cx="4398112" cy="54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noProof="0" dirty="0"/>
              <a:t>Conclusions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7417" b="15708"/>
          <a:stretch/>
        </p:blipFill>
        <p:spPr>
          <a:xfrm>
            <a:off x="8787615" y="3789116"/>
            <a:ext cx="3152775" cy="1008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9707" y="721612"/>
            <a:ext cx="3526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“TOP REFORMER”</a:t>
            </a:r>
          </a:p>
          <a:p>
            <a:r>
              <a:rPr lang="en-GB" dirty="0"/>
              <a:t>5-8 years, according to World Bank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69" y="1162487"/>
            <a:ext cx="108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2nd</a:t>
            </a:r>
          </a:p>
          <a:p>
            <a:r>
              <a:rPr lang="en-GB" dirty="0"/>
              <a:t>Flexible market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681" y="4462715"/>
            <a:ext cx="25076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1st and 6th</a:t>
            </a:r>
          </a:p>
          <a:p>
            <a:r>
              <a:rPr lang="en-GB" dirty="0"/>
              <a:t>for investor protection in Latin-America and the world respectively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1544" y="2812601"/>
            <a:ext cx="4536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Strategic Geolocation</a:t>
            </a:r>
          </a:p>
          <a:p>
            <a:r>
              <a:rPr lang="es-MX" dirty="0"/>
              <a:t>E</a:t>
            </a:r>
            <a:r>
              <a:rPr lang="en-GB" dirty="0" err="1"/>
              <a:t>asy</a:t>
            </a:r>
            <a:r>
              <a:rPr lang="en-GB" dirty="0"/>
              <a:t> access to Central &amp; South-America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00905" y="3406119"/>
            <a:ext cx="405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4600"/>
                </a:solidFill>
              </a:rPr>
              <a:t>13 AGREEMENTS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76320" y="4693548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F68719"/>
                </a:solidFill>
              </a:rPr>
              <a:t>1</a:t>
            </a:r>
            <a:r>
              <a:rPr lang="en-GB" sz="2800" b="1" dirty="0">
                <a:solidFill>
                  <a:srgbClr val="F68719"/>
                </a:solidFill>
              </a:rPr>
              <a:t>.500 million habitants</a:t>
            </a:r>
          </a:p>
        </p:txBody>
      </p:sp>
    </p:spTree>
    <p:extLst>
      <p:ext uri="{BB962C8B-B14F-4D97-AF65-F5344CB8AC3E}">
        <p14:creationId xmlns:p14="http://schemas.microsoft.com/office/powerpoint/2010/main" val="88620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quarter" idx="16"/>
          </p:nvPr>
        </p:nvPicPr>
        <p:blipFill rotWithShape="1">
          <a:blip r:embed="rId2"/>
          <a:srcRect b="7457"/>
          <a:stretch/>
        </p:blipFill>
        <p:spPr>
          <a:xfrm>
            <a:off x="2263582" y="1412875"/>
            <a:ext cx="7664836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5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Cosmopolitan Cities: </a:t>
            </a:r>
            <a:r>
              <a:rPr lang="en-GB" b="0" dirty="0"/>
              <a:t>Lee </a:t>
            </a:r>
            <a:r>
              <a:rPr lang="en-GB" b="0" dirty="0" err="1"/>
              <a:t>Kuan</a:t>
            </a:r>
            <a:r>
              <a:rPr lang="en-GB" b="0" dirty="0"/>
              <a:t> Yew World City Prize 2016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http://www.acimedellin.org/Portals/4/EasyGalleryImages/14/86/Medelli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1219200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2"/>
          <a:stretch/>
        </p:blipFill>
        <p:spPr>
          <a:xfrm>
            <a:off x="0" y="1323678"/>
            <a:ext cx="12192000" cy="5561706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1559496" y="404664"/>
            <a:ext cx="10225136" cy="864096"/>
          </a:xfrm>
        </p:spPr>
        <p:txBody>
          <a:bodyPr/>
          <a:lstStyle/>
          <a:p>
            <a:r>
              <a:rPr lang="en-GB" dirty="0"/>
              <a:t>Amazing Natural Landscape: </a:t>
            </a:r>
            <a:r>
              <a:rPr lang="en-GB" b="0" dirty="0"/>
              <a:t>Most beautiful river in the world</a:t>
            </a:r>
          </a:p>
        </p:txBody>
      </p:sp>
    </p:spTree>
    <p:extLst>
      <p:ext uri="{BB962C8B-B14F-4D97-AF65-F5344CB8AC3E}">
        <p14:creationId xmlns:p14="http://schemas.microsoft.com/office/powerpoint/2010/main" val="23347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632" y="-19720"/>
            <a:ext cx="12206401" cy="6877720"/>
          </a:xfrm>
          <a:prstGeom prst="rect">
            <a:avLst/>
          </a:prstGeom>
          <a:solidFill>
            <a:srgbClr val="011622"/>
          </a:solidFill>
          <a:ln>
            <a:solidFill>
              <a:srgbClr val="011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6910" y="404664"/>
            <a:ext cx="11757722" cy="86409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Colombia: Strategic Location and Agreements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10" r="2321"/>
          <a:stretch/>
        </p:blipFill>
        <p:spPr>
          <a:xfrm>
            <a:off x="-11632" y="1052860"/>
            <a:ext cx="12203631" cy="53783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92144" y="4653135"/>
            <a:ext cx="4799855" cy="1778059"/>
          </a:xfrm>
          <a:prstGeom prst="rect">
            <a:avLst/>
          </a:prstGeom>
          <a:solidFill>
            <a:srgbClr val="011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/>
          <p:cNvSpPr/>
          <p:nvPr/>
        </p:nvSpPr>
        <p:spPr>
          <a:xfrm>
            <a:off x="7104114" y="3933056"/>
            <a:ext cx="5015878" cy="2445145"/>
          </a:xfrm>
          <a:prstGeom prst="roundRect">
            <a:avLst>
              <a:gd name="adj" fmla="val 5422"/>
            </a:avLst>
          </a:prstGeom>
          <a:solidFill>
            <a:srgbClr val="5F6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(Customs Union between Bolivia, Colombia and Ecuador)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Mercosur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Caribbean Community (</a:t>
            </a:r>
            <a:r>
              <a:rPr lang="en-GB" dirty="0" err="1"/>
              <a:t>Caricom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Group of 3(G3) – Colombia, Mexico, and Venezuela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C000"/>
                </a:solidFill>
              </a:rPr>
              <a:t>European Free Trade Association</a:t>
            </a:r>
            <a:r>
              <a:rPr lang="en-GB" b="1" dirty="0"/>
              <a:t> </a:t>
            </a:r>
            <a:r>
              <a:rPr lang="en-GB" dirty="0"/>
              <a:t>(EFTA)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>
                <a:solidFill>
                  <a:srgbClr val="FFC000"/>
                </a:solidFill>
              </a:rPr>
              <a:t>US Colombia </a:t>
            </a:r>
            <a:r>
              <a:rPr lang="en-GB" dirty="0"/>
              <a:t>Free Trade Agreement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631" y="4149080"/>
            <a:ext cx="2795264" cy="2282114"/>
          </a:xfrm>
          <a:prstGeom prst="rect">
            <a:avLst/>
          </a:prstGeom>
          <a:solidFill>
            <a:srgbClr val="011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78245" y="3933055"/>
            <a:ext cx="2393405" cy="2445145"/>
          </a:xfrm>
          <a:prstGeom prst="roundRect">
            <a:avLst>
              <a:gd name="adj" fmla="val 6863"/>
            </a:avLst>
          </a:prstGeom>
          <a:solidFill>
            <a:srgbClr val="5F6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C000"/>
                </a:solidFill>
              </a:rPr>
              <a:t>Pacific Alliance: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Colombia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Mexico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Peru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Korea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Israel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10" y="6422190"/>
            <a:ext cx="6900143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ANDI. &amp; Colombia, A.N. de E., 2015. </a:t>
            </a:r>
            <a:r>
              <a:rPr lang="en-GB" sz="1200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</a:t>
            </a:r>
            <a:r>
              <a:rPr lang="en-GB" sz="12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GB" sz="1200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GB" sz="12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nueva</a:t>
            </a:r>
            <a:r>
              <a:rPr lang="en-GB" sz="12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industrialización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Bogota</a:t>
            </a:r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3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Deloitte Manufacturing Competitive Index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6"/>
          </p:nvPr>
        </p:nvPicPr>
        <p:blipFill>
          <a:blip r:embed="rId3"/>
          <a:stretch>
            <a:fillRect/>
          </a:stretch>
        </p:blipFill>
        <p:spPr>
          <a:xfrm>
            <a:off x="431439" y="1583746"/>
            <a:ext cx="5279594" cy="4554107"/>
          </a:xfrm>
          <a:prstGeom prst="rect">
            <a:avLst/>
          </a:prstGeom>
        </p:spPr>
      </p:pic>
      <p:graphicFrame>
        <p:nvGraphicFramePr>
          <p:cNvPr id="9" name="Content Placeholder 17"/>
          <p:cNvGraphicFramePr>
            <a:graphicFrameLocks noGrp="1" noChangeAspect="1"/>
          </p:cNvGraphicFramePr>
          <p:nvPr>
            <p:ph sz="quarter" idx="22"/>
            <p:extLst>
              <p:ext uri="{D42A27DB-BD31-4B8C-83A1-F6EECF244321}">
                <p14:modId xmlns:p14="http://schemas.microsoft.com/office/powerpoint/2010/main" val="2561459585"/>
              </p:ext>
            </p:extLst>
          </p:nvPr>
        </p:nvGraphicFramePr>
        <p:xfrm>
          <a:off x="6392712" y="1583746"/>
          <a:ext cx="5366271" cy="4437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Worksheet" r:id="rId4" imgW="3524348" imgH="2866965" progId="Excel.Sheet.12">
                  <p:embed/>
                </p:oleObj>
              </mc:Choice>
              <mc:Fallback>
                <p:oleObj name="Worksheet" r:id="rId4" imgW="3524348" imgH="2866965" progId="Excel.Sheet.12">
                  <p:embed/>
                  <p:pic>
                    <p:nvPicPr>
                      <p:cNvPr id="18" name="Content Placeholder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2712" y="1583746"/>
                        <a:ext cx="5366271" cy="4437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34704" y="4581128"/>
            <a:ext cx="5301256" cy="288032"/>
          </a:xfrm>
          <a:prstGeom prst="rect">
            <a:avLst/>
          </a:prstGeom>
          <a:noFill/>
          <a:ln w="76200">
            <a:solidFill>
              <a:srgbClr val="2F4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367237" y="3933056"/>
            <a:ext cx="5417395" cy="357598"/>
          </a:xfrm>
          <a:prstGeom prst="rect">
            <a:avLst/>
          </a:prstGeom>
          <a:noFill/>
          <a:ln w="76200">
            <a:solidFill>
              <a:srgbClr val="2F44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/>
          <p:cNvSpPr/>
          <p:nvPr/>
        </p:nvSpPr>
        <p:spPr>
          <a:xfrm rot="10800000">
            <a:off x="5866421" y="4290654"/>
            <a:ext cx="373595" cy="578505"/>
          </a:xfrm>
          <a:prstGeom prst="down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51384" y="6140686"/>
            <a:ext cx="6096000" cy="3228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Deloitte, 2016. </a:t>
            </a:r>
            <a:r>
              <a:rPr lang="en-GB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Manufacturing Competitiveness Index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London.</a:t>
            </a:r>
          </a:p>
        </p:txBody>
      </p:sp>
    </p:spTree>
    <p:extLst>
      <p:ext uri="{BB962C8B-B14F-4D97-AF65-F5344CB8AC3E}">
        <p14:creationId xmlns:p14="http://schemas.microsoft.com/office/powerpoint/2010/main" val="25165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24">
            <a:extLst/>
          </p:cNvPr>
          <p:cNvGraphicFramePr>
            <a:graphicFrameLocks noGrp="1"/>
          </p:cNvGraphicFramePr>
          <p:nvPr>
            <p:ph sz="quarter" idx="20"/>
          </p:nvPr>
        </p:nvGraphicFramePr>
        <p:xfrm>
          <a:off x="407988" y="1412875"/>
          <a:ext cx="6696075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noProof="0" dirty="0"/>
              <a:t>Current State: Colombia and the Region-GDP Comparison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593070"/>
              </p:ext>
            </p:extLst>
          </p:nvPr>
        </p:nvGraphicFramePr>
        <p:xfrm>
          <a:off x="7176293" y="3789139"/>
          <a:ext cx="4679951" cy="2306892"/>
        </p:xfrm>
        <a:graphic>
          <a:graphicData uri="http://schemas.openxmlformats.org/drawingml/2006/table">
            <a:tbl>
              <a:tblPr/>
              <a:tblGrid>
                <a:gridCol w="744961">
                  <a:extLst>
                    <a:ext uri="{9D8B030D-6E8A-4147-A177-3AD203B41FA5}">
                      <a16:colId xmlns:a16="http://schemas.microsoft.com/office/drawing/2014/main" xmlns="" val="2372647249"/>
                    </a:ext>
                  </a:extLst>
                </a:gridCol>
                <a:gridCol w="617253">
                  <a:extLst>
                    <a:ext uri="{9D8B030D-6E8A-4147-A177-3AD203B41FA5}">
                      <a16:colId xmlns:a16="http://schemas.microsoft.com/office/drawing/2014/main" xmlns="" val="2323638067"/>
                    </a:ext>
                  </a:extLst>
                </a:gridCol>
                <a:gridCol w="638538">
                  <a:extLst>
                    <a:ext uri="{9D8B030D-6E8A-4147-A177-3AD203B41FA5}">
                      <a16:colId xmlns:a16="http://schemas.microsoft.com/office/drawing/2014/main" xmlns="" val="590354812"/>
                    </a:ext>
                  </a:extLst>
                </a:gridCol>
                <a:gridCol w="638538">
                  <a:extLst>
                    <a:ext uri="{9D8B030D-6E8A-4147-A177-3AD203B41FA5}">
                      <a16:colId xmlns:a16="http://schemas.microsoft.com/office/drawing/2014/main" xmlns="" val="2643409442"/>
                    </a:ext>
                  </a:extLst>
                </a:gridCol>
                <a:gridCol w="617253">
                  <a:extLst>
                    <a:ext uri="{9D8B030D-6E8A-4147-A177-3AD203B41FA5}">
                      <a16:colId xmlns:a16="http://schemas.microsoft.com/office/drawing/2014/main" xmlns="" val="3701567885"/>
                    </a:ext>
                  </a:extLst>
                </a:gridCol>
                <a:gridCol w="713034">
                  <a:extLst>
                    <a:ext uri="{9D8B030D-6E8A-4147-A177-3AD203B41FA5}">
                      <a16:colId xmlns:a16="http://schemas.microsoft.com/office/drawing/2014/main" xmlns="" val="4281312116"/>
                    </a:ext>
                  </a:extLst>
                </a:gridCol>
                <a:gridCol w="710374">
                  <a:extLst>
                    <a:ext uri="{9D8B030D-6E8A-4147-A177-3AD203B41FA5}">
                      <a16:colId xmlns:a16="http://schemas.microsoft.com/office/drawing/2014/main" xmlns="" val="713198134"/>
                    </a:ext>
                  </a:extLst>
                </a:gridCol>
              </a:tblGrid>
              <a:tr h="1922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841227"/>
                  </a:ext>
                </a:extLst>
              </a:tr>
              <a:tr h="5767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Wold Bank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Latin American Consensus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Wold Bank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Latin American Consensus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0959450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258558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Brazil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896404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581025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9078796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2595911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092617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8462981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348246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1344" y="6453336"/>
            <a:ext cx="4421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Data Source: http://data.worldbank.org/indicator/NY.GDP.MKTP.CD</a:t>
            </a:r>
          </a:p>
        </p:txBody>
      </p:sp>
      <p:graphicFrame>
        <p:nvGraphicFramePr>
          <p:cNvPr id="15" name="Marcador de contenido 3"/>
          <p:cNvGraphicFramePr>
            <a:graphicFrameLocks noGrp="1"/>
          </p:cNvGraphicFramePr>
          <p:nvPr>
            <p:ph sz="quarter" idx="18"/>
            <p:extLst/>
          </p:nvPr>
        </p:nvGraphicFramePr>
        <p:xfrm>
          <a:off x="7176292" y="1412875"/>
          <a:ext cx="4679951" cy="223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37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24">
            <a:extLst/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463614822"/>
              </p:ext>
            </p:extLst>
          </p:nvPr>
        </p:nvGraphicFramePr>
        <p:xfrm>
          <a:off x="407988" y="1412875"/>
          <a:ext cx="6696075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noProof="0" dirty="0"/>
              <a:t>Current State: Colombia and the Region-GDP Comparison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143672" y="3645024"/>
            <a:ext cx="3600400" cy="64807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MX" dirty="0"/>
              <a:t>Colombia and </a:t>
            </a:r>
            <a:r>
              <a:rPr lang="es-MX" dirty="0" err="1"/>
              <a:t>Peru</a:t>
            </a:r>
            <a:r>
              <a:rPr lang="es-MX" dirty="0"/>
              <a:t> show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greatest</a:t>
            </a:r>
            <a:r>
              <a:rPr lang="es-MX" dirty="0"/>
              <a:t> </a:t>
            </a:r>
            <a:r>
              <a:rPr lang="es-MX" dirty="0" err="1"/>
              <a:t>growth</a:t>
            </a:r>
            <a:r>
              <a:rPr lang="es-MX" dirty="0"/>
              <a:t> </a:t>
            </a:r>
            <a:r>
              <a:rPr lang="es-MX" dirty="0" err="1"/>
              <a:t>rate</a:t>
            </a:r>
            <a:r>
              <a:rPr lang="es-MX" dirty="0"/>
              <a:t> in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region</a:t>
            </a:r>
            <a:endParaRPr lang="es-MX" dirty="0"/>
          </a:p>
        </p:txBody>
      </p:sp>
      <p:sp>
        <p:nvSpPr>
          <p:cNvPr id="7" name="Rectangle 6"/>
          <p:cNvSpPr/>
          <p:nvPr/>
        </p:nvSpPr>
        <p:spPr>
          <a:xfrm>
            <a:off x="3143671" y="4720547"/>
            <a:ext cx="3600401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MX" dirty="0" err="1"/>
              <a:t>Other</a:t>
            </a:r>
            <a:r>
              <a:rPr lang="es-MX" dirty="0"/>
              <a:t> </a:t>
            </a:r>
            <a:r>
              <a:rPr lang="es-MX" dirty="0" err="1"/>
              <a:t>Countries</a:t>
            </a:r>
            <a:r>
              <a:rPr lang="es-MX" dirty="0"/>
              <a:t> show </a:t>
            </a:r>
            <a:r>
              <a:rPr lang="es-MX" dirty="0" err="1"/>
              <a:t>negative</a:t>
            </a:r>
            <a:r>
              <a:rPr lang="es-MX" dirty="0"/>
              <a:t> </a:t>
            </a:r>
            <a:r>
              <a:rPr lang="es-MX" dirty="0" err="1"/>
              <a:t>variation</a:t>
            </a:r>
            <a:endParaRPr lang="es-MX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038313"/>
              </p:ext>
            </p:extLst>
          </p:nvPr>
        </p:nvGraphicFramePr>
        <p:xfrm>
          <a:off x="7176293" y="3789139"/>
          <a:ext cx="4679951" cy="2306892"/>
        </p:xfrm>
        <a:graphic>
          <a:graphicData uri="http://schemas.openxmlformats.org/drawingml/2006/table">
            <a:tbl>
              <a:tblPr/>
              <a:tblGrid>
                <a:gridCol w="744961">
                  <a:extLst>
                    <a:ext uri="{9D8B030D-6E8A-4147-A177-3AD203B41FA5}">
                      <a16:colId xmlns:a16="http://schemas.microsoft.com/office/drawing/2014/main" xmlns="" val="2372647249"/>
                    </a:ext>
                  </a:extLst>
                </a:gridCol>
                <a:gridCol w="617253">
                  <a:extLst>
                    <a:ext uri="{9D8B030D-6E8A-4147-A177-3AD203B41FA5}">
                      <a16:colId xmlns:a16="http://schemas.microsoft.com/office/drawing/2014/main" xmlns="" val="2323638067"/>
                    </a:ext>
                  </a:extLst>
                </a:gridCol>
                <a:gridCol w="638538">
                  <a:extLst>
                    <a:ext uri="{9D8B030D-6E8A-4147-A177-3AD203B41FA5}">
                      <a16:colId xmlns:a16="http://schemas.microsoft.com/office/drawing/2014/main" xmlns="" val="590354812"/>
                    </a:ext>
                  </a:extLst>
                </a:gridCol>
                <a:gridCol w="638538">
                  <a:extLst>
                    <a:ext uri="{9D8B030D-6E8A-4147-A177-3AD203B41FA5}">
                      <a16:colId xmlns:a16="http://schemas.microsoft.com/office/drawing/2014/main" xmlns="" val="2643409442"/>
                    </a:ext>
                  </a:extLst>
                </a:gridCol>
                <a:gridCol w="617253">
                  <a:extLst>
                    <a:ext uri="{9D8B030D-6E8A-4147-A177-3AD203B41FA5}">
                      <a16:colId xmlns:a16="http://schemas.microsoft.com/office/drawing/2014/main" xmlns="" val="3701567885"/>
                    </a:ext>
                  </a:extLst>
                </a:gridCol>
                <a:gridCol w="713034">
                  <a:extLst>
                    <a:ext uri="{9D8B030D-6E8A-4147-A177-3AD203B41FA5}">
                      <a16:colId xmlns:a16="http://schemas.microsoft.com/office/drawing/2014/main" xmlns="" val="4281312116"/>
                    </a:ext>
                  </a:extLst>
                </a:gridCol>
                <a:gridCol w="710374">
                  <a:extLst>
                    <a:ext uri="{9D8B030D-6E8A-4147-A177-3AD203B41FA5}">
                      <a16:colId xmlns:a16="http://schemas.microsoft.com/office/drawing/2014/main" xmlns="" val="713198134"/>
                    </a:ext>
                  </a:extLst>
                </a:gridCol>
              </a:tblGrid>
              <a:tr h="1922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COUNTRIES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841227"/>
                  </a:ext>
                </a:extLst>
              </a:tr>
              <a:tr h="5767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Wold Bank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Latin American Consensus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IFM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Wold Bank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Latin American Consensus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0959450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Argentina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258558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 err="1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  <a:endParaRPr lang="en-GB" sz="11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896404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581025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9078796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2595911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092617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Perú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8462981"/>
                  </a:ext>
                </a:extLst>
              </a:tr>
              <a:tr h="19224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-10.0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-10.1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-4.5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-2.6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348246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91344" y="6453336"/>
            <a:ext cx="44214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Data Source: http://data.worldbank.org/indicator/NY.GDP.MKTP.CD</a:t>
            </a:r>
          </a:p>
        </p:txBody>
      </p:sp>
      <p:graphicFrame>
        <p:nvGraphicFramePr>
          <p:cNvPr id="15" name="Marcador de contenido 3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2511861316"/>
              </p:ext>
            </p:extLst>
          </p:nvPr>
        </p:nvGraphicFramePr>
        <p:xfrm>
          <a:off x="7176292" y="1412875"/>
          <a:ext cx="4679951" cy="223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49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1904" y="-23856"/>
            <a:ext cx="6960096" cy="6905712"/>
          </a:xfrm>
          <a:prstGeom prst="rect">
            <a:avLst/>
          </a:prstGeom>
          <a:solidFill>
            <a:srgbClr val="011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Manufacturing Industry in Colombia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07989" y="1412776"/>
            <a:ext cx="3600000" cy="47525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</a:rPr>
              <a:t>12.2% of total GDP</a:t>
            </a:r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, 4</a:t>
            </a:r>
            <a:r>
              <a:rPr lang="en-GB" sz="2400" baseline="30000" dirty="0">
                <a:solidFill>
                  <a:schemeClr val="bg2">
                    <a:lumMod val="90000"/>
                  </a:schemeClr>
                </a:solidFill>
              </a:rPr>
              <a:t>th</a:t>
            </a:r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 most representative productive activity of the Colombian economy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US $ 7,033 million, ranking as the </a:t>
            </a:r>
            <a:r>
              <a:rPr lang="en-GB" sz="2400" dirty="0">
                <a:solidFill>
                  <a:schemeClr val="bg1"/>
                </a:solidFill>
              </a:rPr>
              <a:t>2</a:t>
            </a:r>
            <a:r>
              <a:rPr lang="en-GB" sz="2400" baseline="30000" dirty="0">
                <a:solidFill>
                  <a:schemeClr val="bg1"/>
                </a:solidFill>
              </a:rPr>
              <a:t>nd</a:t>
            </a:r>
            <a:r>
              <a:rPr lang="en-GB" sz="2400" dirty="0">
                <a:solidFill>
                  <a:schemeClr val="bg1"/>
                </a:solidFill>
              </a:rPr>
              <a:t>  sector with higher exports in 2015</a:t>
            </a:r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 and representing 19.7% of total Colombian exports.</a:t>
            </a:r>
            <a:endParaRPr lang="en-GB" sz="24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470264" y="1641651"/>
            <a:ext cx="3124030" cy="46085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="0" dirty="0">
                <a:solidFill>
                  <a:srgbClr val="FFC000"/>
                </a:solidFill>
              </a:rPr>
              <a:t>Metalworking 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dirty="0">
                <a:solidFill>
                  <a:srgbClr val="FFC000"/>
                </a:solidFill>
              </a:rPr>
              <a:t>Automotive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dirty="0">
                <a:solidFill>
                  <a:srgbClr val="FFC000"/>
                </a:solidFill>
              </a:rPr>
              <a:t>Defence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dirty="0">
                <a:solidFill>
                  <a:srgbClr val="FFC000"/>
                </a:solidFill>
              </a:rPr>
              <a:t>Fashion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dirty="0">
                <a:solidFill>
                  <a:srgbClr val="FFC000"/>
                </a:solidFill>
              </a:rPr>
              <a:t>Biotechnology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dirty="0">
                <a:solidFill>
                  <a:srgbClr val="FFC000"/>
                </a:solidFill>
              </a:rPr>
              <a:t>Food and Beverage</a:t>
            </a:r>
          </a:p>
          <a:p>
            <a:pPr marL="514350" indent="-514350">
              <a:buFont typeface="+mj-lt"/>
              <a:buAutoNum type="arabicPeriod"/>
            </a:pP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991" y="6035760"/>
            <a:ext cx="5151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85000"/>
                  </a:schemeClr>
                </a:solidFill>
              </a:rPr>
              <a:t>DANE, 2016.</a:t>
            </a:r>
            <a:br>
              <a:rPr lang="en-GB" sz="11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Source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: FMI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Ocutubre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2016,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World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Bank, Global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Economic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Prospects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, June 2015,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Latin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American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Consensus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Forecasts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September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2016</a:t>
            </a:r>
          </a:p>
          <a:p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From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s-MX" sz="1100" dirty="0" err="1">
                <a:solidFill>
                  <a:schemeClr val="bg1">
                    <a:lumMod val="85000"/>
                  </a:schemeClr>
                </a:solidFill>
              </a:rPr>
              <a:t>Mincomercio</a:t>
            </a:r>
            <a:r>
              <a:rPr lang="es-MX" sz="1100" dirty="0">
                <a:solidFill>
                  <a:schemeClr val="bg1">
                    <a:lumMod val="85000"/>
                  </a:schemeClr>
                </a:solidFill>
              </a:rPr>
              <a:t> Industria y Turismo</a:t>
            </a:r>
          </a:p>
          <a:p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9523221" y="4556515"/>
            <a:ext cx="27495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endParaRPr lang="en-GB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74448" y="502126"/>
            <a:ext cx="4875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b="1" dirty="0">
                <a:solidFill>
                  <a:schemeClr val="bg1"/>
                </a:solidFill>
              </a:rPr>
              <a:t>Manufacturing Industry in Colombia</a:t>
            </a:r>
          </a:p>
        </p:txBody>
      </p:sp>
    </p:spTree>
    <p:extLst>
      <p:ext uri="{BB962C8B-B14F-4D97-AF65-F5344CB8AC3E}">
        <p14:creationId xmlns:p14="http://schemas.microsoft.com/office/powerpoint/2010/main" val="12318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5"/>
  <p:tag name="TPOS" val="2"/>
</p:tagLst>
</file>

<file path=ppt/theme/theme1.xml><?xml version="1.0" encoding="utf-8"?>
<a:theme xmlns:a="http://schemas.openxmlformats.org/drawingml/2006/main" name="Aerospace-Academic-Template-16x9-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E80274-B9A4-41F3-9AC6-0B1BC868F243}" vid="{192D821E-B453-4C1E-B8C1-064AA7EAF134}"/>
    </a:ext>
  </a:extLst>
</a:theme>
</file>

<file path=ppt/theme/theme2.xml><?xml version="1.0" encoding="utf-8"?>
<a:theme xmlns:a="http://schemas.openxmlformats.org/drawingml/2006/main" name="No Logo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E80274-B9A4-41F3-9AC6-0B1BC868F243}" vid="{48EF90AE-43E7-4463-967E-49B08790A810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E80274-B9A4-41F3-9AC6-0B1BC868F243}" vid="{16387873-D43A-4477-A636-6241F1C069C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2428EAC03A342B9BB2F331FEB908A" ma:contentTypeVersion="0" ma:contentTypeDescription="Create a new document." ma:contentTypeScope="" ma:versionID="c1b02ded09ad37d5c4bbdd1a0070836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29D86A-3AF6-48A4-855F-0A95E6AF055E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1847C9-590A-4931-B0D2-B0AF8D754D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Manufacturing-Marketing-Template-16x9-01</Template>
  <TotalTime>1376</TotalTime>
  <Words>1341</Words>
  <Application>Microsoft Office PowerPoint</Application>
  <PresentationFormat>Widescreen</PresentationFormat>
  <Paragraphs>327</Paragraphs>
  <Slides>26</Slides>
  <Notes>20</Notes>
  <HiddenSlides>3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nta</vt:lpstr>
      <vt:lpstr>Roboto Condensed</vt:lpstr>
      <vt:lpstr>Times New Roman</vt:lpstr>
      <vt:lpstr>Aerospace-Academic-Template-16x9-01</vt:lpstr>
      <vt:lpstr>No Logo Master</vt:lpstr>
      <vt:lpstr>Coloured slides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</dc:creator>
  <cp:lastModifiedBy>audit</cp:lastModifiedBy>
  <cp:revision>59</cp:revision>
  <cp:lastPrinted>2014-09-02T09:13:37Z</cp:lastPrinted>
  <dcterms:created xsi:type="dcterms:W3CDTF">2017-02-07T18:45:48Z</dcterms:created>
  <dcterms:modified xsi:type="dcterms:W3CDTF">2017-03-07T12:27:23Z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0x01010005F2428EAC03A342B9BB2F331FEB908A</vt:lpwstr>
  </property>
</Properties>
</file>