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23"/>
  </p:notesMasterIdLst>
  <p:handoutMasterIdLst>
    <p:handoutMasterId r:id="rId24"/>
  </p:handoutMasterIdLst>
  <p:sldIdLst>
    <p:sldId id="256" r:id="rId7"/>
    <p:sldId id="274" r:id="rId8"/>
    <p:sldId id="272" r:id="rId9"/>
    <p:sldId id="273" r:id="rId10"/>
    <p:sldId id="258" r:id="rId11"/>
    <p:sldId id="257" r:id="rId12"/>
    <p:sldId id="259" r:id="rId13"/>
    <p:sldId id="261" r:id="rId14"/>
    <p:sldId id="262" r:id="rId15"/>
    <p:sldId id="263" r:id="rId16"/>
    <p:sldId id="264" r:id="rId17"/>
    <p:sldId id="265" r:id="rId18"/>
    <p:sldId id="268" r:id="rId19"/>
    <p:sldId id="269" r:id="rId20"/>
    <p:sldId id="270" r:id="rId21"/>
    <p:sldId id="271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4"/>
    <a:srgbClr val="0C406D"/>
    <a:srgbClr val="2F444E"/>
    <a:srgbClr val="354248"/>
    <a:srgbClr val="091932"/>
    <a:srgbClr val="344248"/>
    <a:srgbClr val="384A50"/>
    <a:srgbClr val="633E88"/>
    <a:srgbClr val="27376F"/>
    <a:srgbClr val="E4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86439"/>
  </p:normalViewPr>
  <p:slideViewPr>
    <p:cSldViewPr>
      <p:cViewPr varScale="1">
        <p:scale>
          <a:sx n="72" d="100"/>
          <a:sy n="72" d="100"/>
        </p:scale>
        <p:origin x="564" y="72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Gross Value Added (% of Total Manufacturing GVA in 2015)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Gross Value Added (% of Total Manufacturing GVA)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9A-45DA-8862-034814A10A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9A-45DA-8862-034814A10A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9A-45DA-8862-034814A10A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9A-45DA-8862-034814A10A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D9A-45DA-8862-034814A10A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D9A-45DA-8862-034814A10A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D9A-45DA-8862-034814A10A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D9A-45DA-8862-034814A10A9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Food, beverages and tobacco</c:v>
                </c:pt>
                <c:pt idx="1">
                  <c:v>Motor vehicles, trailers and semi-trailers</c:v>
                </c:pt>
                <c:pt idx="2">
                  <c:v>Basic metal and metal products</c:v>
                </c:pt>
                <c:pt idx="3">
                  <c:v>Wearing apparel</c:v>
                </c:pt>
                <c:pt idx="4">
                  <c:v>Machinery and equipment n.e.c.</c:v>
                </c:pt>
                <c:pt idx="5">
                  <c:v>Rubber and plastic products</c:v>
                </c:pt>
                <c:pt idx="6">
                  <c:v>Non-metallic products</c:v>
                </c:pt>
                <c:pt idx="7">
                  <c:v>Other manufacturing sectors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</c:v>
                </c:pt>
                <c:pt idx="1">
                  <c:v>14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8-4989-B799-E31BC39C0C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111290222580447"/>
          <c:y val="0.15372824977648189"/>
          <c:w val="0.41062268791204248"/>
          <c:h val="0.795291954894419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 Production in Romania (2004-2016) </a:t>
            </a: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94.72</c:v>
                </c:pt>
                <c:pt idx="1">
                  <c:v>164.40600000000001</c:v>
                </c:pt>
                <c:pt idx="2">
                  <c:v>196.708</c:v>
                </c:pt>
                <c:pt idx="3">
                  <c:v>230.47300000000001</c:v>
                </c:pt>
                <c:pt idx="4">
                  <c:v>257.59399999999999</c:v>
                </c:pt>
                <c:pt idx="5">
                  <c:v>309.45699999999999</c:v>
                </c:pt>
                <c:pt idx="6">
                  <c:v>348.26900000000001</c:v>
                </c:pt>
                <c:pt idx="7">
                  <c:v>343.23</c:v>
                </c:pt>
                <c:pt idx="8">
                  <c:v>359.822</c:v>
                </c:pt>
                <c:pt idx="9">
                  <c:v>429.53399999999999</c:v>
                </c:pt>
                <c:pt idx="10">
                  <c:v>511.41899999999998</c:v>
                </c:pt>
                <c:pt idx="11">
                  <c:v>550.91200000000003</c:v>
                </c:pt>
                <c:pt idx="12">
                  <c:v>584.21900000000005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3-467E-8FC8-AF6447C33C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9">
                  <c:v>68.557000000000002</c:v>
                </c:pt>
                <c:pt idx="10">
                  <c:v>53.889000000000003</c:v>
                </c:pt>
                <c:pt idx="11">
                  <c:v>46</c:v>
                </c:pt>
                <c:pt idx="12">
                  <c:v>38.848999999999997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3-467E-8FC8-AF6447C33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8419624"/>
        <c:axId val="468421264"/>
      </c:barChart>
      <c:catAx>
        <c:axId val="468419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</a:t>
                </a:r>
                <a:endParaRPr lang="en-GB" sz="1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68640530266937"/>
              <c:y val="0.8402446209159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421264"/>
        <c:crosses val="autoZero"/>
        <c:auto val="1"/>
        <c:lblAlgn val="ctr"/>
        <c:lblOffset val="100"/>
        <c:noMultiLvlLbl val="0"/>
      </c:catAx>
      <c:valAx>
        <c:axId val="46842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CAR</a:t>
                </a:r>
                <a:r>
                  <a:rPr lang="en-US" sz="1400" b="1" baseline="0" dirty="0">
                    <a:solidFill>
                      <a:schemeClr val="tx1"/>
                    </a:solidFill>
                  </a:rPr>
                  <a:t> PRODUCTION (1000s)</a:t>
                </a:r>
                <a:endParaRPr lang="en-GB" sz="1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2280244887953223E-3"/>
              <c:y val="0.21916646858593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41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155293272032497"/>
          <c:y val="0.91052220615625623"/>
          <c:w val="0.23347862043592474"/>
          <c:h val="6.3148675806230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05/03/2017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05-Mar-17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5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4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4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2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1"/>
            <a:ext cx="11376025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6696124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1412776"/>
            <a:ext cx="6696124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0"/>
            <a:ext cx="11376025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404664"/>
            <a:ext cx="6552108" cy="5760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1137664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16800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204000" cy="6865885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7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4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902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39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5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0"/>
            <a:ext cx="6696124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3999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9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/>
          </p:nvPr>
        </p:nvSpPr>
        <p:spPr>
          <a:xfrm>
            <a:off x="407989" y="1412776"/>
            <a:ext cx="669612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9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68008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5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843972" y="6414382"/>
            <a:ext cx="504056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4038600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4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Manufacturing in Romania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Andrei Iona</a:t>
            </a:r>
            <a:r>
              <a:rPr lang="en-GB" dirty="0"/>
              <a:t>ș</a:t>
            </a:r>
            <a:r>
              <a:rPr lang="en-US" dirty="0"/>
              <a:t>cu, MSc Aerospace Materials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5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       The Automotive Industry in Romania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36001" y="2115017"/>
            <a:ext cx="78335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6955" y="3604125"/>
            <a:ext cx="78335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2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57524" y="2095024"/>
            <a:ext cx="4132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Dacia is Romania`s top company by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revenue (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$4.6bn)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exports (7.3%)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19352" y="3565544"/>
            <a:ext cx="3964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Dacia is the 5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best-selling car brand in France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(5.48% market share)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19352" y="2786711"/>
            <a:ext cx="431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Dacia is the 3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largest company in Romania in terms of employees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(14,229)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5923" y="4384485"/>
            <a:ext cx="97959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92%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6001" y="2841927"/>
            <a:ext cx="78335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aseline="30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00306" y="4365938"/>
            <a:ext cx="3958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Cars produced by Dacia and exported in Europe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15513" y="5088775"/>
            <a:ext cx="3958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262348"/>
              </p:ext>
            </p:extLst>
          </p:nvPr>
        </p:nvGraphicFramePr>
        <p:xfrm>
          <a:off x="5646382" y="1844675"/>
          <a:ext cx="6305905" cy="432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4"/>
          <p:cNvSpPr txBox="1"/>
          <p:nvPr/>
        </p:nvSpPr>
        <p:spPr>
          <a:xfrm>
            <a:off x="336001" y="5867400"/>
            <a:ext cx="82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r>
              <a:rPr lang="en-US" sz="1200" dirty="0"/>
              <a:t>Romanian Government: Parc Auto Romania</a:t>
            </a:r>
          </a:p>
          <a:p>
            <a:r>
              <a:rPr lang="en-US" sz="1200" dirty="0"/>
              <a:t>https://www.dacia.ro</a:t>
            </a:r>
          </a:p>
        </p:txBody>
      </p:sp>
    </p:spTree>
    <p:extLst>
      <p:ext uri="{BB962C8B-B14F-4D97-AF65-F5344CB8AC3E}">
        <p14:creationId xmlns:p14="http://schemas.microsoft.com/office/powerpoint/2010/main" val="33820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       The Automotive Industry in Romania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36" y="1633816"/>
            <a:ext cx="8136905" cy="4359122"/>
          </a:xfrm>
          <a:prstGeom prst="rect">
            <a:avLst/>
          </a:prstGeom>
        </p:spPr>
      </p:pic>
      <p:pic>
        <p:nvPicPr>
          <p:cNvPr id="33" name="Picture 10" descr="Imagini pentru daci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223" y="1792573"/>
            <a:ext cx="2800715" cy="21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Imagini pentru daci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" y="1896072"/>
            <a:ext cx="465268" cy="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Imagini pentru daci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" y="3380832"/>
            <a:ext cx="465268" cy="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Imagini pentru daci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36" y="1896072"/>
            <a:ext cx="465268" cy="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Imagini pentru daci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36" y="3380832"/>
            <a:ext cx="465268" cy="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Imagini pentru daci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43" y="1893478"/>
            <a:ext cx="465268" cy="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ini pentru for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28" y="4856591"/>
            <a:ext cx="528985" cy="3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15105"/>
              </p:ext>
            </p:extLst>
          </p:nvPr>
        </p:nvGraphicFramePr>
        <p:xfrm>
          <a:off x="3490332" y="4843131"/>
          <a:ext cx="20945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Bitmap Image" r:id="rId7" imgW="2028960" imgH="1057320" progId="Paint.Picture">
                  <p:embed/>
                </p:oleObj>
              </mc:Choice>
              <mc:Fallback>
                <p:oleObj name="Bitmap Image" r:id="rId7" imgW="2028960" imgH="1057320" progId="Paint.Picture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0332" y="4843131"/>
                        <a:ext cx="2094512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25860" y="1841841"/>
            <a:ext cx="9060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latin typeface="Georgia" panose="02040502050405020303" pitchFamily="18" charset="0"/>
              </a:rPr>
              <a:t>Lodgy</a:t>
            </a:r>
            <a:endParaRPr lang="en-US" b="1" cap="none" spc="0" dirty="0">
              <a:ln w="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86815" y="3333013"/>
            <a:ext cx="10679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latin typeface="Georgia" panose="02040502050405020303" pitchFamily="18" charset="0"/>
              </a:rPr>
              <a:t>Dokker</a:t>
            </a:r>
            <a:endParaRPr lang="en-US" b="1" cap="none" spc="0" dirty="0">
              <a:ln w="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66331" y="1830156"/>
            <a:ext cx="1181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latin typeface="Georgia" panose="02040502050405020303" pitchFamily="18" charset="0"/>
              </a:rPr>
              <a:t>Sandero</a:t>
            </a:r>
            <a:endParaRPr lang="en-US" b="1" cap="none" spc="0" dirty="0">
              <a:ln w="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04011" y="3355808"/>
            <a:ext cx="10679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latin typeface="Georgia" panose="02040502050405020303" pitchFamily="18" charset="0"/>
              </a:rPr>
              <a:t>Dokker</a:t>
            </a:r>
            <a:endParaRPr lang="en-US" b="1" dirty="0">
              <a:ln w="0"/>
              <a:latin typeface="Georgia" panose="02040502050405020303" pitchFamily="18" charset="0"/>
            </a:endParaRPr>
          </a:p>
          <a:p>
            <a:pPr algn="ctr"/>
            <a:r>
              <a:rPr lang="en-US" b="1" cap="none" spc="0" dirty="0">
                <a:ln w="0"/>
                <a:solidFill>
                  <a:schemeClr val="tx1"/>
                </a:solidFill>
                <a:latin typeface="Georgia" panose="02040502050405020303" pitchFamily="18" charset="0"/>
              </a:rPr>
              <a:t>Van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946059" y="1893478"/>
            <a:ext cx="9204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latin typeface="Georgia" panose="02040502050405020303" pitchFamily="18" charset="0"/>
              </a:rPr>
              <a:t>Logan</a:t>
            </a:r>
            <a:endParaRPr lang="en-US" b="1" cap="none" spc="0" dirty="0">
              <a:ln w="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2926186" y="1841841"/>
            <a:ext cx="15327" cy="4138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6065783" y="1873379"/>
            <a:ext cx="2811" cy="4119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198" descr="Imagini pentru ford logo"/>
          <p:cNvSpPr>
            <a:spLocks noChangeAspect="1" noChangeArrowheads="1"/>
          </p:cNvSpPr>
          <p:nvPr/>
        </p:nvSpPr>
        <p:spPr bwMode="auto">
          <a:xfrm>
            <a:off x="5970891" y="25563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AutoShape 200" descr="Imagini pentru ford logo"/>
          <p:cNvSpPr>
            <a:spLocks noChangeAspect="1" noChangeArrowheads="1"/>
          </p:cNvSpPr>
          <p:nvPr/>
        </p:nvSpPr>
        <p:spPr bwMode="auto">
          <a:xfrm>
            <a:off x="6123291" y="27087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" name="Picture 204" descr="Imagini pentru ford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48" y="3949867"/>
            <a:ext cx="3261866" cy="18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4527" y="3557560"/>
            <a:ext cx="2018187" cy="999930"/>
          </a:xfrm>
          <a:prstGeom prst="rect">
            <a:avLst/>
          </a:prstGeom>
        </p:spPr>
      </p:pic>
      <p:pic>
        <p:nvPicPr>
          <p:cNvPr id="53" name="Picture 2" descr="Imagini pentru for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66" y="3414917"/>
            <a:ext cx="528985" cy="3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8100751" y="3440056"/>
            <a:ext cx="9678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tx1"/>
                </a:solidFill>
                <a:latin typeface="Georgia" panose="02040502050405020303" pitchFamily="18" charset="0"/>
              </a:rPr>
              <a:t>B-Max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66349" y="4716497"/>
            <a:ext cx="12827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latin typeface="Georgia" panose="02040502050405020303" pitchFamily="18" charset="0"/>
              </a:rPr>
              <a:t>EcoSport</a:t>
            </a:r>
            <a:endParaRPr lang="en-US" b="1" cap="none" spc="0" dirty="0">
              <a:ln w="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6" name="Picture 214" descr="Imagini pentru dacia dus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41" y="4496812"/>
            <a:ext cx="2551173" cy="16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057239" y="4732719"/>
            <a:ext cx="9941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latin typeface="Georgia" panose="02040502050405020303" pitchFamily="18" charset="0"/>
              </a:rPr>
              <a:t>Duster</a:t>
            </a:r>
            <a:endParaRPr lang="en-US" b="1" cap="none" spc="0" dirty="0">
              <a:ln w="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8" name="Picture 12" descr="Imagini pentru daci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02" y="4897037"/>
            <a:ext cx="465268" cy="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16" descr="Imagini pentru logan mcv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3" y="4496812"/>
            <a:ext cx="2382607" cy="205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1960552" y="4716497"/>
            <a:ext cx="920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latin typeface="Georgia" panose="02040502050405020303" pitchFamily="18" charset="0"/>
              </a:rPr>
              <a:t>Logan</a:t>
            </a:r>
          </a:p>
          <a:p>
            <a:pPr algn="ctr"/>
            <a:r>
              <a:rPr lang="en-US" b="1" dirty="0">
                <a:ln w="0"/>
                <a:latin typeface="Georgia" panose="02040502050405020303" pitchFamily="18" charset="0"/>
              </a:rPr>
              <a:t> MCV</a:t>
            </a:r>
            <a:endParaRPr lang="en-US" b="1" cap="none" spc="0" dirty="0">
              <a:ln w="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1" name="Picture 12" descr="Imagini pentru daci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" y="4950342"/>
            <a:ext cx="465268" cy="4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8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44" y="1447800"/>
            <a:ext cx="5184576" cy="26354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10601" y="1071824"/>
            <a:ext cx="6048031" cy="25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September 2016,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Airbus Helicopters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opened at Bra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plant to produce the new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H215 model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$60m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investment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($5.9m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from the local government)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350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new jobs</a:t>
            </a:r>
          </a:p>
          <a:p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58632" y="4012881"/>
            <a:ext cx="6106021" cy="18059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First H215 helicopter to be ready in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plant`s development phase will end in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Production will gradually increase until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endParaRPr lang="en-US" sz="1900" dirty="0"/>
          </a:p>
        </p:txBody>
      </p:sp>
      <p:pic>
        <p:nvPicPr>
          <p:cNvPr id="8" name="Picture 2" descr="Imagini pentru airbus helicopters holla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4" y="2971800"/>
            <a:ext cx="4968552" cy="264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6001" y="609599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       Opportunities in the Aerospace Industry</a:t>
            </a:r>
            <a:endParaRPr lang="en-GB" dirty="0"/>
          </a:p>
        </p:txBody>
      </p:sp>
      <p:sp>
        <p:nvSpPr>
          <p:cNvPr id="10" name="TextBox 4"/>
          <p:cNvSpPr txBox="1"/>
          <p:nvPr/>
        </p:nvSpPr>
        <p:spPr>
          <a:xfrm>
            <a:off x="336001" y="5867400"/>
            <a:ext cx="820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r>
              <a:rPr lang="en-US" sz="1200" dirty="0"/>
              <a:t>Airbus Helicopters Romania Leaflet</a:t>
            </a:r>
          </a:p>
        </p:txBody>
      </p:sp>
    </p:spTree>
    <p:extLst>
      <p:ext uri="{BB962C8B-B14F-4D97-AF65-F5344CB8AC3E}">
        <p14:creationId xmlns:p14="http://schemas.microsoft.com/office/powerpoint/2010/main" val="32029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187" y="2808139"/>
            <a:ext cx="6106021" cy="26966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Romania has the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lowest GERD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 a percent of GDP from the 28 member countries of the EU</a:t>
            </a:r>
            <a:r>
              <a:rPr lang="en-GB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Renault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Technologie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Roumanie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is the only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of automotive engineering in South-Eastern Europe</a:t>
            </a:r>
            <a:r>
              <a:rPr lang="en-GB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Biggest Renault engineering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outside France</a:t>
            </a:r>
            <a:r>
              <a:rPr lang="en-GB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</p:txBody>
      </p:sp>
      <p:pic>
        <p:nvPicPr>
          <p:cNvPr id="5" name="Picture 4" descr="Imagini pentru renaul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40133"/>
            <a:ext cx="1633534" cy="14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83999"/>
            <a:ext cx="5755620" cy="4149080"/>
          </a:xfrm>
          <a:prstGeom prst="rect">
            <a:avLst/>
          </a:prstGeom>
          <a:ln>
            <a:solidFill>
              <a:srgbClr val="19B85F"/>
            </a:solidFill>
          </a:ln>
        </p:spPr>
      </p:pic>
      <p:sp>
        <p:nvSpPr>
          <p:cNvPr id="7" name="Oval 6"/>
          <p:cNvSpPr/>
          <p:nvPr/>
        </p:nvSpPr>
        <p:spPr>
          <a:xfrm>
            <a:off x="9677995" y="4757459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317955" y="4469427"/>
            <a:ext cx="216024" cy="144016"/>
          </a:xfrm>
          <a:prstGeom prst="ellipse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885907" y="4304239"/>
            <a:ext cx="216024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5907" y="3971787"/>
            <a:ext cx="267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Dacia factory (</a:t>
            </a:r>
            <a:r>
              <a:rPr lang="en-US" dirty="0" err="1">
                <a:solidFill>
                  <a:srgbClr val="00B050"/>
                </a:solidFill>
              </a:rPr>
              <a:t>Mioveni</a:t>
            </a:r>
            <a:r>
              <a:rPr lang="en-US" dirty="0">
                <a:solidFill>
                  <a:srgbClr val="00B050"/>
                </a:solidFill>
              </a:rPr>
              <a:t>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593" y="4488905"/>
            <a:ext cx="326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</a:rPr>
              <a:t>Renault research </a:t>
            </a:r>
            <a:r>
              <a:rPr lang="en-US" dirty="0" err="1">
                <a:solidFill>
                  <a:srgbClr val="17375E"/>
                </a:solidFill>
              </a:rPr>
              <a:t>centre</a:t>
            </a:r>
            <a:r>
              <a:rPr lang="en-US" dirty="0">
                <a:solidFill>
                  <a:srgbClr val="17375E"/>
                </a:solidFill>
              </a:rPr>
              <a:t> (</a:t>
            </a:r>
            <a:r>
              <a:rPr lang="en-US" dirty="0" err="1">
                <a:solidFill>
                  <a:srgbClr val="17375E"/>
                </a:solidFill>
              </a:rPr>
              <a:t>Titu</a:t>
            </a:r>
            <a:r>
              <a:rPr lang="en-US" dirty="0">
                <a:solidFill>
                  <a:srgbClr val="17375E"/>
                </a:solidFill>
              </a:rPr>
              <a:t>)</a:t>
            </a:r>
            <a:endParaRPr lang="en-GB" dirty="0">
              <a:solidFill>
                <a:srgbClr val="17375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7202" y="4839145"/>
            <a:ext cx="283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Design office (Bucharest)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6001" y="609599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       Research in Romania</a:t>
            </a:r>
            <a:endParaRPr lang="en-GB" dirty="0"/>
          </a:p>
        </p:txBody>
      </p:sp>
      <p:sp>
        <p:nvSpPr>
          <p:cNvPr id="13" name="TextBox 4"/>
          <p:cNvSpPr txBox="1"/>
          <p:nvPr/>
        </p:nvSpPr>
        <p:spPr>
          <a:xfrm>
            <a:off x="336001" y="5867400"/>
            <a:ext cx="820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r>
              <a:rPr lang="en-US" sz="1200" dirty="0"/>
              <a:t>1. European Commission: Gross Domestic Expenditure on R&amp;D (GERD)</a:t>
            </a:r>
            <a:endParaRPr lang="en-US" sz="1200" dirty="0"/>
          </a:p>
          <a:p>
            <a:r>
              <a:rPr lang="en-US" sz="1200" dirty="0"/>
              <a:t>2. Groupe Renault: http://www.gruprenault.ro/despre-noi/unde-facem-lucrurile-sa-se-intample/titu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12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       Future perspectives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00"/>
          <a:stretch/>
        </p:blipFill>
        <p:spPr>
          <a:xfrm>
            <a:off x="414188" y="1850887"/>
            <a:ext cx="5486400" cy="421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34" y="1756487"/>
            <a:ext cx="5686425" cy="3729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322" y="1143000"/>
            <a:ext cx="6026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GDP per capita in Bucharest and Romania`s 41 counties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400" y="1143000"/>
            <a:ext cx="3397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Romania`s road infrastructure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36001" y="6066636"/>
            <a:ext cx="820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r>
              <a:rPr lang="en-US" sz="1200" dirty="0" err="1"/>
              <a:t>Comisia</a:t>
            </a:r>
            <a:r>
              <a:rPr lang="en-US" sz="1200" dirty="0"/>
              <a:t> Na</a:t>
            </a:r>
            <a:r>
              <a:rPr lang="en-GB" sz="1200" dirty="0"/>
              <a:t>ţ</a:t>
            </a:r>
            <a:r>
              <a:rPr lang="en-US" sz="1200" dirty="0" err="1"/>
              <a:t>ional</a:t>
            </a:r>
            <a:r>
              <a:rPr lang="en-GB" sz="1200" dirty="0"/>
              <a:t>ă</a:t>
            </a:r>
            <a:r>
              <a:rPr lang="en-US" sz="1200" dirty="0"/>
              <a:t> de </a:t>
            </a:r>
            <a:r>
              <a:rPr lang="en-US" sz="1200" dirty="0" err="1"/>
              <a:t>Prognoz</a:t>
            </a:r>
            <a:r>
              <a:rPr lang="en-GB" sz="1200" dirty="0"/>
              <a:t>ă </a:t>
            </a:r>
            <a:r>
              <a:rPr lang="en-US" sz="1200" dirty="0"/>
              <a:t>: PIB-</a:t>
            </a:r>
            <a:r>
              <a:rPr lang="en-US" sz="1200" dirty="0" err="1"/>
              <a:t>ul</a:t>
            </a:r>
            <a:r>
              <a:rPr lang="en-US" sz="1200" dirty="0"/>
              <a:t> </a:t>
            </a:r>
            <a:r>
              <a:rPr lang="en-US" sz="1200" dirty="0" err="1"/>
              <a:t>pe</a:t>
            </a:r>
            <a:r>
              <a:rPr lang="en-US" sz="1200" dirty="0"/>
              <a:t> cap de </a:t>
            </a:r>
            <a:r>
              <a:rPr lang="en-US" sz="1200" dirty="0" err="1"/>
              <a:t>locuitor</a:t>
            </a:r>
            <a:r>
              <a:rPr lang="en-US" sz="1200" dirty="0"/>
              <a:t> </a:t>
            </a:r>
            <a:r>
              <a:rPr lang="en-GB" sz="1200" dirty="0"/>
              <a:t>î</a:t>
            </a:r>
            <a:r>
              <a:rPr lang="en-US" sz="1200" dirty="0"/>
              <a:t>n 2016 (euro)</a:t>
            </a:r>
          </a:p>
        </p:txBody>
      </p:sp>
    </p:spTree>
    <p:extLst>
      <p:ext uri="{BB962C8B-B14F-4D97-AF65-F5344CB8AC3E}">
        <p14:creationId xmlns:p14="http://schemas.microsoft.com/office/powerpoint/2010/main" val="12166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8658" y="1595435"/>
            <a:ext cx="5993595" cy="19128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C4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pPr lvl="1">
              <a:buClr>
                <a:srgbClr val="0099C4"/>
              </a:buCl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Improve sales on the local market</a:t>
            </a:r>
          </a:p>
          <a:p>
            <a:pPr lvl="1">
              <a:buClr>
                <a:srgbClr val="0099C4"/>
              </a:buCl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Attract companies to invest in poor regions</a:t>
            </a:r>
          </a:p>
          <a:p>
            <a:pPr lvl="1">
              <a:buClr>
                <a:srgbClr val="0099C4"/>
              </a:buCl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Improve road infrastructure</a:t>
            </a:r>
          </a:p>
          <a:p>
            <a:pPr lvl="1">
              <a:buClr>
                <a:srgbClr val="0099C4"/>
              </a:buCl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Increase investments in R&amp;D</a:t>
            </a:r>
          </a:p>
          <a:p>
            <a:pPr>
              <a:buClr>
                <a:srgbClr val="0099C4"/>
              </a:buClr>
            </a:pPr>
            <a:endParaRPr lang="en-US" sz="1800" dirty="0"/>
          </a:p>
          <a:p>
            <a:pPr lvl="1">
              <a:buClr>
                <a:srgbClr val="0099C4"/>
              </a:buClr>
            </a:pPr>
            <a:endParaRPr lang="en-GB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62253" y="3703230"/>
            <a:ext cx="5328592" cy="19128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Conclusions: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Huge differences between regions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Romania has become an attractive location for manufacturing companies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Romania is becoming a key player in the European and global manufacturing sector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546236"/>
            <a:ext cx="4976191" cy="19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ini pentru santier naval gal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76" y="1583999"/>
            <a:ext cx="4680520" cy="19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6001" y="609599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       Challenges and 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2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9200" y="2667000"/>
            <a:ext cx="9689742" cy="18335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99C4"/>
              </a:buClr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0099C4"/>
              </a:buClr>
            </a:pPr>
            <a:endParaRPr lang="en-US" sz="1800" dirty="0"/>
          </a:p>
          <a:p>
            <a:pPr lvl="1" algn="ctr">
              <a:buClr>
                <a:srgbClr val="0099C4"/>
              </a:buClr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1"/>
            <a:ext cx="8915399" cy="48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1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ini pentru transfagaras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1"/>
            <a:ext cx="93726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          Romania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4431" y="5791200"/>
            <a:ext cx="21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Transfăgărășan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Road</a:t>
            </a:r>
          </a:p>
        </p:txBody>
      </p:sp>
    </p:spTree>
    <p:extLst>
      <p:ext uri="{BB962C8B-B14F-4D97-AF65-F5344CB8AC3E}">
        <p14:creationId xmlns:p14="http://schemas.microsoft.com/office/powerpoint/2010/main" val="124969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Imagini pentru vlad te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1" y="1219200"/>
            <a:ext cx="5105400" cy="43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          Romania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5791200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Vlad the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Impaler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(1448; 1456-1462; 1476)</a:t>
            </a:r>
          </a:p>
        </p:txBody>
      </p:sp>
    </p:spTree>
    <p:extLst>
      <p:ext uri="{BB962C8B-B14F-4D97-AF65-F5344CB8AC3E}">
        <p14:creationId xmlns:p14="http://schemas.microsoft.com/office/powerpoint/2010/main" val="82449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agini pentru h215 airbus helicop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581543"/>
            <a:ext cx="3427026" cy="18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ini pentru continental tyres timiso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0" y="3733800"/>
            <a:ext cx="33000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ini pentru vard tulc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0" y="1581543"/>
            <a:ext cx="3300054" cy="18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ini pentru arcelormittal gala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73" y="1581543"/>
            <a:ext cx="3490724" cy="1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          Romania</a:t>
            </a:r>
          </a:p>
        </p:txBody>
      </p:sp>
      <p:pic>
        <p:nvPicPr>
          <p:cNvPr id="4098" name="Picture 2" descr="Imagini pentru ford crai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76" y="3729200"/>
            <a:ext cx="3426549" cy="22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ini pentru arctic refrigerator gaes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349072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7430" y="2660315"/>
            <a:ext cx="178933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1951-1974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442" y="3501731"/>
            <a:ext cx="178933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1967-1989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0095" y="5298521"/>
            <a:ext cx="104667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809" y="5236965"/>
            <a:ext cx="557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industrial production represents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81%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that recorded at the end of the communist period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809" y="3301675"/>
            <a:ext cx="557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Nicolae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Ceau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escu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founded branches of heavy industry, including the machine-tool, automotive, shipbuilding, electric diesel locomotives and petrochemical 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9809" y="2598759"/>
            <a:ext cx="557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Romania`s gross industrial output increased at an average annual rate of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13%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Imagini pentru drapel romania comu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72" y="1882883"/>
            <a:ext cx="30224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7430" y="4457106"/>
            <a:ext cx="178933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1989-2000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9809" y="4395550"/>
            <a:ext cx="5566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Industry’s contribution to the GDP went down from  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40% to 26.1%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employment from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36.9% to 23.3%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602" y="1826577"/>
            <a:ext cx="945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  Important Years in Romania`s Manufacturing History 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02104" y="5719632"/>
            <a:ext cx="335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Coat of Arms of                                                          the Socialist Republic of Romania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          Romania`s Manufacturing History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336001" y="5867400"/>
            <a:ext cx="820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r>
              <a:rPr lang="en-US" sz="1200" dirty="0"/>
              <a:t>https://en.wikipedia.org/wiki/Socialist_Republic_of_Romania</a:t>
            </a:r>
          </a:p>
        </p:txBody>
      </p:sp>
    </p:spTree>
    <p:extLst>
      <p:ext uri="{BB962C8B-B14F-4D97-AF65-F5344CB8AC3E}">
        <p14:creationId xmlns:p14="http://schemas.microsoft.com/office/powerpoint/2010/main" val="21944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2749" y="1802551"/>
            <a:ext cx="6337411" cy="20130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Attractive location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Highly skilled professionals, with very good knowledge of foreign languages</a:t>
            </a:r>
          </a:p>
          <a:p>
            <a:pPr>
              <a:buClr>
                <a:schemeClr val="accent1"/>
              </a:buClr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lowest net annual average wages in the EU (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5,884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99" y="-519849"/>
            <a:ext cx="2560320" cy="165877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95271" y="4089506"/>
            <a:ext cx="5595633" cy="1473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lowest corporate tax rates in Europe (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16%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18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taxation on reinvested profit</a:t>
            </a:r>
            <a:r>
              <a:rPr lang="en-GB" sz="18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fastest Internet connection in the world and 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Europe</a:t>
            </a:r>
            <a:r>
              <a:rPr lang="en-GB" sz="18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8" descr="Continental wordmark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9" y="4175847"/>
            <a:ext cx="2122955" cy="5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ini pentru airbus helicopter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0" y="4764497"/>
            <a:ext cx="2369720" cy="10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ini pentru daci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89" y="3994786"/>
            <a:ext cx="972748" cy="8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ini pentru for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94" y="4109430"/>
            <a:ext cx="1261507" cy="5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ini pentru arcelormit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21" y="4937539"/>
            <a:ext cx="1167016" cy="7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ini pentru vard tulce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29" y="4799098"/>
            <a:ext cx="1482239" cy="11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ini pentru romania europ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98" y="1138921"/>
            <a:ext cx="4617440" cy="250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          Why Romania?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322749" y="5655384"/>
            <a:ext cx="820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pPr marL="228600" indent="-228600">
              <a:buAutoNum type="arabicPeriod"/>
            </a:pPr>
            <a:r>
              <a:rPr lang="en-US" sz="1200" dirty="0" err="1"/>
              <a:t>Reinis</a:t>
            </a:r>
            <a:r>
              <a:rPr lang="en-US" sz="1200" dirty="0"/>
              <a:t> Fischer: Average Salary in European Union 2016</a:t>
            </a:r>
          </a:p>
          <a:p>
            <a:pPr marL="228600" indent="-228600">
              <a:buAutoNum type="arabicPeriod"/>
            </a:pPr>
            <a:r>
              <a:rPr lang="en-US" sz="1200" dirty="0"/>
              <a:t>European Commission: Taxation and Customs Union</a:t>
            </a:r>
          </a:p>
          <a:p>
            <a:pPr marL="228600" indent="-228600">
              <a:buAutoNum type="arabicPeriod"/>
            </a:pPr>
            <a:r>
              <a:rPr lang="en-US" sz="1200" dirty="0"/>
              <a:t>Internet Society: Global Internet Report 2015</a:t>
            </a:r>
          </a:p>
        </p:txBody>
      </p:sp>
    </p:spTree>
    <p:extLst>
      <p:ext uri="{BB962C8B-B14F-4D97-AF65-F5344CB8AC3E}">
        <p14:creationId xmlns:p14="http://schemas.microsoft.com/office/powerpoint/2010/main" val="291409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          Global Manufacturing Competitiveness Ranking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25259"/>
              </p:ext>
            </p:extLst>
          </p:nvPr>
        </p:nvGraphicFramePr>
        <p:xfrm>
          <a:off x="828068" y="1752297"/>
          <a:ext cx="482453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090">
                  <a:extLst>
                    <a:ext uri="{9D8B030D-6E8A-4147-A177-3AD203B41FA5}">
                      <a16:colId xmlns:a16="http://schemas.microsoft.com/office/drawing/2014/main" val="1954018459"/>
                    </a:ext>
                  </a:extLst>
                </a:gridCol>
                <a:gridCol w="2328868">
                  <a:extLst>
                    <a:ext uri="{9D8B030D-6E8A-4147-A177-3AD203B41FA5}">
                      <a16:colId xmlns:a16="http://schemas.microsoft.com/office/drawing/2014/main" val="1640486628"/>
                    </a:ext>
                  </a:extLst>
                </a:gridCol>
                <a:gridCol w="1552578">
                  <a:extLst>
                    <a:ext uri="{9D8B030D-6E8A-4147-A177-3AD203B41FA5}">
                      <a16:colId xmlns:a16="http://schemas.microsoft.com/office/drawing/2014/main" val="2815678879"/>
                    </a:ext>
                  </a:extLst>
                </a:gridCol>
              </a:tblGrid>
              <a:tr h="24789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 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59460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r>
                        <a:rPr lang="en-US" b="0" dirty="0"/>
                        <a:t>Rank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Country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Index Score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338131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745184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006465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43532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Ireland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63623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9520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Romania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42.8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772241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Saudi Arabia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21841"/>
                  </a:ext>
                </a:extLst>
              </a:tr>
              <a:tr h="247895"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Portugal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786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93946"/>
              </p:ext>
            </p:extLst>
          </p:nvPr>
        </p:nvGraphicFramePr>
        <p:xfrm>
          <a:off x="6400800" y="1752600"/>
          <a:ext cx="4840312" cy="368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880">
                  <a:extLst>
                    <a:ext uri="{9D8B030D-6E8A-4147-A177-3AD203B41FA5}">
                      <a16:colId xmlns:a16="http://schemas.microsoft.com/office/drawing/2014/main" val="77163974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49817123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75891279"/>
                    </a:ext>
                  </a:extLst>
                </a:gridCol>
              </a:tblGrid>
              <a:tr h="24582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 (Projected)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463078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 Score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44845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523451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53307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36254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766527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462269"/>
                  </a:ext>
                </a:extLst>
              </a:tr>
              <a:tr h="26286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Romania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45.9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684279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Belgium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38751"/>
                  </a:ext>
                </a:extLst>
              </a:tr>
              <a:tr h="247133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01176"/>
                  </a:ext>
                </a:extLst>
              </a:tr>
            </a:tbl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336001" y="5867400"/>
            <a:ext cx="820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r>
              <a:rPr lang="en-US" sz="1200" dirty="0"/>
              <a:t>Deloitte: 2016 Global Manufacturing Competitiveness Index.</a:t>
            </a:r>
          </a:p>
        </p:txBody>
      </p:sp>
    </p:spTree>
    <p:extLst>
      <p:ext uri="{BB962C8B-B14F-4D97-AF65-F5344CB8AC3E}">
        <p14:creationId xmlns:p14="http://schemas.microsoft.com/office/powerpoint/2010/main" val="32295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672565"/>
            <a:ext cx="5384800" cy="428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87732"/>
              </p:ext>
            </p:extLst>
          </p:nvPr>
        </p:nvGraphicFramePr>
        <p:xfrm>
          <a:off x="4419600" y="1314548"/>
          <a:ext cx="7416828" cy="460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7321423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8404497"/>
                    </a:ext>
                  </a:extLst>
                </a:gridCol>
                <a:gridCol w="1021096">
                  <a:extLst>
                    <a:ext uri="{9D8B030D-6E8A-4147-A177-3AD203B41FA5}">
                      <a16:colId xmlns:a16="http://schemas.microsoft.com/office/drawing/2014/main" val="1862450402"/>
                    </a:ext>
                  </a:extLst>
                </a:gridCol>
                <a:gridCol w="1483366">
                  <a:extLst>
                    <a:ext uri="{9D8B030D-6E8A-4147-A177-3AD203B41FA5}">
                      <a16:colId xmlns:a16="http://schemas.microsoft.com/office/drawing/2014/main" val="908189186"/>
                    </a:ext>
                  </a:extLst>
                </a:gridCol>
                <a:gridCol w="1483366">
                  <a:extLst>
                    <a:ext uri="{9D8B030D-6E8A-4147-A177-3AD203B41FA5}">
                      <a16:colId xmlns:a16="http://schemas.microsoft.com/office/drawing/2014/main" val="2115389494"/>
                    </a:ext>
                  </a:extLst>
                </a:gridCol>
              </a:tblGrid>
              <a:tr h="383061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Country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GDP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GDP per capita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798199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USD Billions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Ranking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USD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Ranking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88611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United States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18,037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56,116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97620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11,008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8,028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01952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Japan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32,477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45508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Czech Republic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17,548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29585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Kazakhstan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10,510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20753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Iraq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4,944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840829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Romania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178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8,973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43791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Zealand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37,808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03918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Algeria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106339"/>
                  </a:ext>
                </a:extLst>
              </a:tr>
              <a:tr h="3830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Qatar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73,653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10142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38519" y="2348508"/>
            <a:ext cx="293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237529" y="1297404"/>
            <a:ext cx="4045272" cy="407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Romania has the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en-US" sz="1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highest GDP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world</a:t>
            </a: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 represents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4.2%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Romania’s GDP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Regarding the GDP per capita, Romania can be compared to countries like Russia, Mexico, Turkey and Brazil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          GDP Ranking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336001" y="5867400"/>
            <a:ext cx="820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r>
              <a:rPr lang="en-US" sz="1200" dirty="0"/>
              <a:t>http://www.tradingeconomics.com</a:t>
            </a:r>
          </a:p>
        </p:txBody>
      </p:sp>
    </p:spTree>
    <p:extLst>
      <p:ext uri="{BB962C8B-B14F-4D97-AF65-F5344CB8AC3E}">
        <p14:creationId xmlns:p14="http://schemas.microsoft.com/office/powerpoint/2010/main" val="173564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001" y="609600"/>
            <a:ext cx="9569999" cy="97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       Important Manufacturing Sectors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83527389"/>
              </p:ext>
            </p:extLst>
          </p:nvPr>
        </p:nvGraphicFramePr>
        <p:xfrm>
          <a:off x="336001" y="1371601"/>
          <a:ext cx="10515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336001" y="5867400"/>
            <a:ext cx="1124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Sources:</a:t>
            </a:r>
          </a:p>
          <a:p>
            <a:r>
              <a:rPr lang="en-US" sz="1200" dirty="0"/>
              <a:t>The Importance of the Manufacturing Sector in the Romanian Economy (Herman, E., 9th International Conference Interdisciplinarity in Engineering, </a:t>
            </a:r>
            <a:r>
              <a:rPr lang="en-GB" sz="1200" dirty="0"/>
              <a:t>2015, Romania)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6841596"/>
      </p:ext>
    </p:extLst>
  </p:cSld>
  <p:clrMapOvr>
    <a:masterClrMapping/>
  </p:clrMapOvr>
</p:sld>
</file>

<file path=ppt/theme/theme1.xml><?xml version="1.0" encoding="utf-8"?>
<a:theme xmlns:a="http://schemas.openxmlformats.org/drawingml/2006/main" name="Aerospace-Academic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92D821E-B453-4C1E-B8C1-064AA7EAF134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48EF90AE-43E7-4463-967E-49B08790A810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6387873-D43A-4477-A636-6241F1C069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0" ma:contentTypeDescription="Create a new document." ma:contentTypeScope="" ma:versionID="c1b02ded09ad37d5c4bbdd1a007083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9D86A-3AF6-48A4-855F-0A95E6AF055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1847C9-590A-4931-B0D2-B0AF8D754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Manufacturing-Marketing-Template-16x9-01 (1)</Template>
  <TotalTime>6480</TotalTime>
  <Words>852</Words>
  <Application>Microsoft Office PowerPoint</Application>
  <PresentationFormat>Widescreen</PresentationFormat>
  <Paragraphs>236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Aerospace-Academic-Template-16x9-01</vt:lpstr>
      <vt:lpstr>No Logo Master</vt:lpstr>
      <vt:lpstr>Coloured slides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</dc:creator>
  <cp:lastModifiedBy>Andrei</cp:lastModifiedBy>
  <cp:revision>73</cp:revision>
  <cp:lastPrinted>2014-09-02T09:13:37Z</cp:lastPrinted>
  <dcterms:created xsi:type="dcterms:W3CDTF">2017-02-15T15:28:22Z</dcterms:created>
  <dcterms:modified xsi:type="dcterms:W3CDTF">2017-03-06T12:52:47Z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