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  <p:sldMasterId id="2147483745" r:id="rId5"/>
    <p:sldMasterId id="2147483752" r:id="rId6"/>
  </p:sldMasterIdLst>
  <p:notesMasterIdLst>
    <p:notesMasterId r:id="rId19"/>
  </p:notesMasterIdLst>
  <p:handoutMasterIdLst>
    <p:handoutMasterId r:id="rId20"/>
  </p:handoutMasterIdLst>
  <p:sldIdLst>
    <p:sldId id="256" r:id="rId7"/>
    <p:sldId id="269" r:id="rId8"/>
    <p:sldId id="270" r:id="rId9"/>
    <p:sldId id="271" r:id="rId10"/>
    <p:sldId id="272" r:id="rId11"/>
    <p:sldId id="294" r:id="rId12"/>
    <p:sldId id="274" r:id="rId13"/>
    <p:sldId id="276" r:id="rId14"/>
    <p:sldId id="277" r:id="rId15"/>
    <p:sldId id="292" r:id="rId16"/>
    <p:sldId id="293" r:id="rId17"/>
    <p:sldId id="295" r:id="rId1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7529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orient="horz" pos="73" userDrawn="1">
          <p15:clr>
            <a:srgbClr val="A4A3A4"/>
          </p15:clr>
        </p15:guide>
        <p15:guide id="5" pos="5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A"/>
    <a:srgbClr val="0C406D"/>
    <a:srgbClr val="0099C4"/>
    <a:srgbClr val="2F444E"/>
    <a:srgbClr val="354248"/>
    <a:srgbClr val="091932"/>
    <a:srgbClr val="344248"/>
    <a:srgbClr val="384A50"/>
    <a:srgbClr val="633E88"/>
    <a:srgbClr val="273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6" autoAdjust="0"/>
    <p:restoredTop sz="86439"/>
  </p:normalViewPr>
  <p:slideViewPr>
    <p:cSldViewPr>
      <p:cViewPr varScale="1">
        <p:scale>
          <a:sx n="72" d="100"/>
          <a:sy n="72" d="100"/>
        </p:scale>
        <p:origin x="762" y="72"/>
      </p:cViewPr>
      <p:guideLst>
        <p:guide orient="horz" pos="1117"/>
        <p:guide pos="7529"/>
        <p:guide orient="horz" pos="391"/>
        <p:guide orient="horz" pos="73"/>
        <p:guide pos="5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9" d="100"/>
          <a:sy n="129" d="100"/>
        </p:scale>
        <p:origin x="39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luwaseyi\Documents\manufactur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dirty="0"/>
              <a:t>Contribution of Manufacturing to GDP- Country wise</a:t>
            </a:r>
            <a:r>
              <a:rPr lang="en-GB" baseline="0" dirty="0"/>
              <a:t> comparison</a:t>
            </a:r>
            <a:r>
              <a:rPr lang="en-GB" dirty="0"/>
              <a:t> (%)</a:t>
            </a:r>
          </a:p>
        </c:rich>
      </c:tx>
      <c:layout>
        <c:manualLayout>
          <c:xMode val="edge"/>
          <c:yMode val="edge"/>
          <c:x val="0.13975764006032176"/>
          <c:y val="4.99724445598663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Contribution of Manufacturing to GDP (%)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multiLvlStrRef>
              <c:f>Sheet1!$B$1:$L$2</c:f>
              <c:multiLvlStrCache>
                <c:ptCount val="11"/>
                <c:lvl>
                  <c:pt idx="0">
                    <c:v>Brazil</c:v>
                  </c:pt>
                  <c:pt idx="1">
                    <c:v>Russia</c:v>
                  </c:pt>
                  <c:pt idx="2">
                    <c:v>India</c:v>
                  </c:pt>
                  <c:pt idx="3">
                    <c:v>South Africa</c:v>
                  </c:pt>
                  <c:pt idx="4">
                    <c:v>Thailand</c:v>
                  </c:pt>
                  <c:pt idx="5">
                    <c:v>Germany</c:v>
                  </c:pt>
                  <c:pt idx="6">
                    <c:v>Nigeria</c:v>
                  </c:pt>
                  <c:pt idx="7">
                    <c:v>Netherlands</c:v>
                  </c:pt>
                  <c:pt idx="8">
                    <c:v>China</c:v>
                  </c:pt>
                  <c:pt idx="9">
                    <c:v>South Korea</c:v>
                  </c:pt>
                  <c:pt idx="10">
                    <c:v>USA</c:v>
                  </c:pt>
                </c:lvl>
                <c:lvl>
                  <c:pt idx="0">
                    <c:v>Countries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11</c:v>
                </c:pt>
                <c:pt idx="1">
                  <c:v>14</c:v>
                </c:pt>
                <c:pt idx="2">
                  <c:v>16</c:v>
                </c:pt>
                <c:pt idx="3">
                  <c:v>13</c:v>
                </c:pt>
                <c:pt idx="4">
                  <c:v>27</c:v>
                </c:pt>
                <c:pt idx="5">
                  <c:v>23</c:v>
                </c:pt>
                <c:pt idx="6">
                  <c:v>10</c:v>
                </c:pt>
                <c:pt idx="7">
                  <c:v>12</c:v>
                </c:pt>
                <c:pt idx="8">
                  <c:v>30</c:v>
                </c:pt>
                <c:pt idx="9">
                  <c:v>31</c:v>
                </c:pt>
                <c:pt idx="1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E5-44B9-9641-05451FA3A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83024576"/>
        <c:axId val="1083026896"/>
      </c:barChart>
      <c:catAx>
        <c:axId val="108302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3026896"/>
        <c:crosses val="autoZero"/>
        <c:auto val="1"/>
        <c:lblAlgn val="ctr"/>
        <c:lblOffset val="100"/>
        <c:noMultiLvlLbl val="0"/>
      </c:catAx>
      <c:valAx>
        <c:axId val="108302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Percentages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302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1653105861767"/>
          <c:y val="0.28611111111111098"/>
          <c:w val="0.84834689413823305"/>
          <c:h val="0.56361111111111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Contribution of Manufacturing to GDP (%)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multiLvlStrRef>
              <c:f>Sheet1!$B$1:$I$2</c:f>
              <c:multiLvlStrCache>
                <c:ptCount val="8"/>
                <c:lvl>
                  <c:pt idx="0">
                    <c:v>2008</c:v>
                  </c:pt>
                  <c:pt idx="1">
                    <c:v>2009</c:v>
                  </c:pt>
                  <c:pt idx="2">
                    <c:v>2010</c:v>
                  </c:pt>
                  <c:pt idx="3">
                    <c:v>2011</c:v>
                  </c:pt>
                  <c:pt idx="4">
                    <c:v>2012</c:v>
                  </c:pt>
                  <c:pt idx="5">
                    <c:v>2013</c:v>
                  </c:pt>
                  <c:pt idx="6">
                    <c:v>2014</c:v>
                  </c:pt>
                  <c:pt idx="7">
                    <c:v>2015</c:v>
                  </c:pt>
                </c:lvl>
                <c:lvl>
                  <c:pt idx="0">
                    <c:v>Year</c:v>
                  </c:pt>
                </c:lvl>
              </c:multiLvlStrCache>
            </c:multiLvl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2.4</c:v>
                </c:pt>
                <c:pt idx="1">
                  <c:v>2.5</c:v>
                </c:pt>
                <c:pt idx="2">
                  <c:v>6.6</c:v>
                </c:pt>
                <c:pt idx="3">
                  <c:v>7.1</c:v>
                </c:pt>
                <c:pt idx="4">
                  <c:v>7.8</c:v>
                </c:pt>
                <c:pt idx="5">
                  <c:v>9.3000000000000007</c:v>
                </c:pt>
                <c:pt idx="6">
                  <c:v>9.75</c:v>
                </c:pt>
                <c:pt idx="7">
                  <c:v>9.5300000000000011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B1-465D-9EC6-61E377210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83051216"/>
        <c:axId val="1082773232"/>
      </c:barChart>
      <c:catAx>
        <c:axId val="108305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773232"/>
        <c:crosses val="autoZero"/>
        <c:auto val="1"/>
        <c:lblAlgn val="ctr"/>
        <c:lblOffset val="100"/>
        <c:noMultiLvlLbl val="0"/>
      </c:catAx>
      <c:valAx>
        <c:axId val="108277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305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EA1D-728A-4E5F-9A4B-D1A7FD31BCED}" type="datetimeFigureOut">
              <a:rPr lang="en-GB" smtClean="0">
                <a:latin typeface="Arial" charset="0"/>
                <a:ea typeface="Arial" charset="0"/>
                <a:cs typeface="Arial" charset="0"/>
              </a:rPr>
              <a:t>28/02/2017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8912-DC56-4920-85F1-EA9817C1761F}" type="slidenum">
              <a:rPr lang="en-GB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24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CE1C2-7DC9-FC47-9848-69281FD2BD18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FC8D-FEAC-3A4D-B17B-284E661A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FC8D-FEAC-3A4D-B17B-284E661AD2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955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the core investor in Petrochemicals in Nigeria , The Indorama group aims to build Africa’s largest petrochemical hub in Nigeria.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0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Consumer</a:t>
            </a:r>
            <a:r>
              <a:rPr lang="en-US" baseline="0" dirty="0"/>
              <a:t> spending in nominal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1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71864" y="1700460"/>
            <a:ext cx="6264696" cy="2160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71864" y="4149080"/>
            <a:ext cx="6264696" cy="7920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3469" y="5229200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4871864" y="602128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 err="1"/>
              <a:t>www.cranfield.ac.uk</a:t>
            </a:r>
            <a:endParaRPr lang="en-GB" sz="2400" b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3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812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5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44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44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820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74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DD7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82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4487818"/>
            <a:ext cx="3309496" cy="183644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871864" y="2367553"/>
            <a:ext cx="6580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44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871864" y="3585210"/>
            <a:ext cx="633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40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71531" y="403200"/>
            <a:ext cx="9911269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408000" y="1412776"/>
            <a:ext cx="5591989" cy="496855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6192011" y="1412776"/>
            <a:ext cx="5591989" cy="496855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0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71531" y="403200"/>
            <a:ext cx="9911269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408000" y="1412776"/>
            <a:ext cx="5591989" cy="496855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6192011" y="1412776"/>
            <a:ext cx="5591989" cy="496855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7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71531" y="403200"/>
            <a:ext cx="9911269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08000" y="2348880"/>
            <a:ext cx="6696000" cy="40324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7"/>
            <a:ext cx="4535488" cy="49685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8000" y="1412876"/>
            <a:ext cx="6696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71531" y="403200"/>
            <a:ext cx="9911269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08000" y="2348880"/>
            <a:ext cx="6696000" cy="40324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7"/>
            <a:ext cx="4535488" cy="49685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8000" y="1412876"/>
            <a:ext cx="6696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71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71531" y="403200"/>
            <a:ext cx="9911269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408000" y="1412776"/>
            <a:ext cx="11376000" cy="496855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29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12875"/>
            <a:ext cx="11376644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/>
              <a:t>Sub-header, Arial Bold 22pt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407988" y="2349500"/>
            <a:ext cx="11376025" cy="39592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5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71531" y="403200"/>
            <a:ext cx="9911269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08000" y="2348880"/>
            <a:ext cx="6696000" cy="40324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7"/>
            <a:ext cx="4535488" cy="49685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8000" y="1412876"/>
            <a:ext cx="6696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9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71531" y="403200"/>
            <a:ext cx="9911269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08000" y="2348880"/>
            <a:ext cx="6696000" cy="40324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7"/>
            <a:ext cx="4535488" cy="49685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8000" y="1412876"/>
            <a:ext cx="6696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01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71531" y="403200"/>
            <a:ext cx="9911269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08000" y="2348880"/>
            <a:ext cx="6696000" cy="40324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7"/>
            <a:ext cx="4535488" cy="49685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8000" y="1412876"/>
            <a:ext cx="6696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62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71531" y="403200"/>
            <a:ext cx="9911269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408000" y="1412776"/>
            <a:ext cx="11376000" cy="496855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70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71531" y="403200"/>
            <a:ext cx="9911269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08000" y="2348880"/>
            <a:ext cx="6696000" cy="40324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7"/>
            <a:ext cx="4535488" cy="49685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8000" y="1412876"/>
            <a:ext cx="6696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1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71864" y="1700460"/>
            <a:ext cx="6264696" cy="2160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71864" y="4005064"/>
            <a:ext cx="6264696" cy="7920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3469" y="494116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4871864" y="566124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 err="1"/>
              <a:t>www.cranfield.ac.uk</a:t>
            </a:r>
            <a:endParaRPr lang="en-GB" sz="2400" b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719736" y="6309320"/>
            <a:ext cx="396044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9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12875"/>
            <a:ext cx="11376644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/>
              <a:t>Sub-header, Arial Bold 22pt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6"/>
          </p:nvPr>
        </p:nvSpPr>
        <p:spPr>
          <a:xfrm>
            <a:off x="407988" y="2349501"/>
            <a:ext cx="11376025" cy="38158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09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12875"/>
            <a:ext cx="6696488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/>
              <a:t>Sub-header, Arial Bold 22pt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2349501"/>
            <a:ext cx="6696124" cy="38158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6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1412776"/>
            <a:ext cx="6696124" cy="47525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22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07988" y="1412776"/>
            <a:ext cx="11376643" cy="47525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5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7988" y="1412875"/>
            <a:ext cx="6696488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/>
              <a:t>Sub-header, Arial Bold 22pt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2349500"/>
            <a:ext cx="6696124" cy="39592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2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404664"/>
            <a:ext cx="4535488" cy="576064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404664"/>
            <a:ext cx="6552108" cy="57606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2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07988" y="404664"/>
            <a:ext cx="11376644" cy="5760641"/>
          </a:xfrm>
          <a:prstGeom prst="rect">
            <a:avLst/>
          </a:prstGeom>
        </p:spPr>
        <p:txBody>
          <a:bodyPr numCol="1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29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07988" y="404664"/>
            <a:ext cx="5616004" cy="5760641"/>
          </a:xfrm>
          <a:prstGeom prst="rect">
            <a:avLst/>
          </a:prstGeom>
        </p:spPr>
        <p:txBody>
          <a:bodyPr numCol="1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6168008" y="404664"/>
            <a:ext cx="5616004" cy="5760641"/>
          </a:xfrm>
          <a:prstGeom prst="rect">
            <a:avLst/>
          </a:prstGeom>
        </p:spPr>
        <p:txBody>
          <a:bodyPr numCol="1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03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0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4487818"/>
            <a:ext cx="3309496" cy="18364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871864" y="2367553"/>
            <a:ext cx="6580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44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871864" y="3585210"/>
            <a:ext cx="633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40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19736" y="6309320"/>
            <a:ext cx="396044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rgbClr val="273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2"/>
            <a:ext cx="12204000" cy="6865885"/>
          </a:xfrm>
          <a:prstGeom prst="rect">
            <a:avLst/>
          </a:prstGeom>
        </p:spPr>
      </p:pic>
      <p:sp>
        <p:nvSpPr>
          <p:cNvPr id="7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7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bg>
      <p:bgPr>
        <a:solidFill>
          <a:srgbClr val="5B7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0"/>
            <a:ext cx="12204000" cy="6865885"/>
          </a:xfrm>
          <a:prstGeom prst="rect">
            <a:avLst/>
          </a:prstGeom>
        </p:spPr>
      </p:pic>
      <p:sp>
        <p:nvSpPr>
          <p:cNvPr id="4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3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">
    <p:bg>
      <p:bgPr>
        <a:solidFill>
          <a:srgbClr val="81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65885"/>
          </a:xfrm>
          <a:prstGeom prst="rect">
            <a:avLst/>
          </a:prstGeom>
        </p:spPr>
      </p:pic>
      <p:sp>
        <p:nvSpPr>
          <p:cNvPr id="4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bg>
      <p:bgPr>
        <a:solidFill>
          <a:srgbClr val="442B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3902"/>
            <a:ext cx="12204000" cy="6865885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3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bg>
      <p:bgPr>
        <a:solidFill>
          <a:srgbClr val="820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5"/>
            <a:ext cx="12204000" cy="6865885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7248525" y="1412776"/>
            <a:ext cx="4535488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20"/>
          </p:nvPr>
        </p:nvSpPr>
        <p:spPr>
          <a:xfrm>
            <a:off x="407989" y="1412776"/>
            <a:ext cx="6696124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9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">
    <p:bg>
      <p:bgPr>
        <a:solidFill>
          <a:srgbClr val="DD7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5"/>
            <a:ext cx="12203999" cy="6865885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29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07988" y="1412776"/>
            <a:ext cx="11376643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90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07989" y="1412776"/>
            <a:ext cx="5616004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6168008" y="1412776"/>
            <a:ext cx="5616004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90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90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27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35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5B7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solidFill>
                <a:srgbClr val="5B781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23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8800" y="403200"/>
            <a:ext cx="10224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28pt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4000"/>
            <a:ext cx="972000" cy="9720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5843972" y="6414382"/>
            <a:ext cx="504056" cy="3269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0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1" r:id="rId5"/>
    <p:sldLayoutId id="2147483742" r:id="rId6"/>
    <p:sldLayoutId id="2147483743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44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7" r:id="rId21"/>
    <p:sldLayoutId id="2147483768" r:id="rId22"/>
    <p:sldLayoutId id="2147483782" r:id="rId23"/>
    <p:sldLayoutId id="2147483783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800" y="403200"/>
            <a:ext cx="11376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15" name="Footer Placeholder 16"/>
          <p:cNvSpPr txBox="1">
            <a:spLocks/>
          </p:cNvSpPr>
          <p:nvPr/>
        </p:nvSpPr>
        <p:spPr>
          <a:xfrm>
            <a:off x="4038600" y="6414383"/>
            <a:ext cx="4114800" cy="307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8" r:id="rId2"/>
    <p:sldLayoutId id="2147483729" r:id="rId3"/>
    <p:sldLayoutId id="2147483709" r:id="rId4"/>
    <p:sldLayoutId id="2147483712" r:id="rId5"/>
    <p:sldLayoutId id="2147483717" r:id="rId6"/>
    <p:sldLayoutId id="2147483714" r:id="rId7"/>
    <p:sldLayoutId id="2147483727" r:id="rId8"/>
    <p:sldLayoutId id="2147483711" r:id="rId9"/>
    <p:sldLayoutId id="214748373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43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worldbank.org/indicator/NY.GDP.PCAP.CD" TargetMode="External"/><Relationship Id="rId2" Type="http://schemas.openxmlformats.org/officeDocument/2006/relationships/hyperlink" Target="http://data.worldbank.org/data-catalog/GDP-ranking-table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71864" y="2348532"/>
            <a:ext cx="6264696" cy="2160588"/>
          </a:xfrm>
        </p:spPr>
        <p:txBody>
          <a:bodyPr/>
          <a:lstStyle/>
          <a:p>
            <a:r>
              <a:rPr lang="en-GB" dirty="0"/>
              <a:t>Manufacturing in Nigeria: Opportunities for Investment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Omo Oleghe, PhD Researcher</a:t>
            </a:r>
          </a:p>
          <a:p>
            <a:r>
              <a:rPr lang="en-GB" dirty="0" err="1"/>
              <a:t>Oluwaseyi</a:t>
            </a:r>
            <a:r>
              <a:rPr lang="en-GB" dirty="0"/>
              <a:t> </a:t>
            </a:r>
            <a:r>
              <a:rPr lang="en-GB" dirty="0" err="1"/>
              <a:t>Omoloso</a:t>
            </a:r>
            <a:r>
              <a:rPr lang="en-GB" dirty="0"/>
              <a:t>, MSc Student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7 March, 2017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2438" r="17713"/>
          <a:stretch/>
        </p:blipFill>
        <p:spPr>
          <a:xfrm>
            <a:off x="7803039" y="12115"/>
            <a:ext cx="4341633" cy="276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Manufacturing Incentives in Nigeria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63" y="1417868"/>
            <a:ext cx="3282432" cy="2735360"/>
          </a:xfrm>
        </p:spPr>
      </p:pic>
      <p:sp>
        <p:nvSpPr>
          <p:cNvPr id="10" name="TextBox 9"/>
          <p:cNvSpPr txBox="1"/>
          <p:nvPr/>
        </p:nvSpPr>
        <p:spPr>
          <a:xfrm>
            <a:off x="4655840" y="1417868"/>
            <a:ext cx="67687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Local raw materials utilization: </a:t>
            </a:r>
            <a:r>
              <a:rPr lang="en-US" sz="2000" dirty="0"/>
              <a:t>30% tax concession for 5 years for minimum local content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lvl="0" indent="-285750">
              <a:buFont typeface="Wingdings" charset="2"/>
              <a:buChar char="ü"/>
              <a:defRPr/>
            </a:pPr>
            <a:r>
              <a:rPr lang="en-US" sz="2000" b="1" dirty="0"/>
              <a:t>Export: </a:t>
            </a:r>
            <a:r>
              <a:rPr lang="en-US" sz="2000" dirty="0"/>
              <a:t>10% tax concessions for 5 years for exporting at least 6% of products</a:t>
            </a:r>
          </a:p>
          <a:p>
            <a:pPr marL="285750" lvl="0" indent="-285750">
              <a:buFont typeface="Wingdings" charset="2"/>
              <a:buChar char="ü"/>
              <a:defRPr/>
            </a:pPr>
            <a:endParaRPr lang="en-US" sz="2000" b="1" dirty="0"/>
          </a:p>
          <a:p>
            <a:pPr marL="285750" lvl="0" indent="-285750">
              <a:buFont typeface="Wingdings" charset="2"/>
              <a:buChar char="ü"/>
              <a:defRPr/>
            </a:pPr>
            <a:r>
              <a:rPr lang="en-US" sz="2000" b="1" dirty="0"/>
              <a:t>Import: </a:t>
            </a:r>
            <a:r>
              <a:rPr lang="en-US" sz="2000" dirty="0"/>
              <a:t>Duty waivers and rebates on machinery, spare parts and raw materials</a:t>
            </a:r>
          </a:p>
          <a:p>
            <a:pPr marL="285750" lvl="0" indent="-285750">
              <a:buFont typeface="Wingdings" charset="2"/>
              <a:buChar char="ü"/>
              <a:defRPr/>
            </a:pPr>
            <a:endParaRPr lang="en-US" sz="2000" dirty="0"/>
          </a:p>
          <a:p>
            <a:pPr marL="285750" lvl="0" indent="-285750">
              <a:buFont typeface="Wingdings" charset="2"/>
              <a:buChar char="ü"/>
              <a:defRPr/>
            </a:pPr>
            <a:r>
              <a:rPr lang="en-US" sz="2000" b="1" dirty="0"/>
              <a:t>Engineering: </a:t>
            </a:r>
            <a:r>
              <a:rPr lang="en-US" sz="2000" dirty="0"/>
              <a:t>10% tax concession for engineering companies </a:t>
            </a:r>
          </a:p>
          <a:p>
            <a:pPr lvl="0">
              <a:defRPr/>
            </a:pPr>
            <a:endParaRPr lang="en-US" sz="2000" dirty="0"/>
          </a:p>
          <a:p>
            <a:pPr marL="285750" indent="-285750">
              <a:buFont typeface="Wingdings" charset="2"/>
              <a:buChar char="ü"/>
              <a:defRPr/>
            </a:pPr>
            <a:r>
              <a:rPr lang="en-GB" sz="2000" b="1" dirty="0"/>
              <a:t>Mining: </a:t>
            </a:r>
            <a:r>
              <a:rPr lang="en-GB" sz="2000" dirty="0"/>
              <a:t>Three-year tax holiday, as well as exemptions on import duties for mining equipment</a:t>
            </a:r>
          </a:p>
          <a:p>
            <a:pPr>
              <a:defRPr/>
            </a:pPr>
            <a:endParaRPr lang="en-US" sz="2000" b="1" dirty="0"/>
          </a:p>
          <a:p>
            <a:endParaRPr lang="en-GB" sz="2000" dirty="0"/>
          </a:p>
        </p:txBody>
      </p:sp>
      <p:sp>
        <p:nvSpPr>
          <p:cNvPr id="16" name="Rectangle 15"/>
          <p:cNvSpPr/>
          <p:nvPr/>
        </p:nvSpPr>
        <p:spPr>
          <a:xfrm>
            <a:off x="3119384" y="3914255"/>
            <a:ext cx="119862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pic: </a:t>
            </a:r>
            <a:r>
              <a:rPr lang="en-GB" sz="900" dirty="0" err="1">
                <a:solidFill>
                  <a:schemeClr val="bg1"/>
                </a:solidFill>
              </a:rPr>
              <a:t>punchng.com</a:t>
            </a:r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4036" r="24911"/>
          <a:stretch/>
        </p:blipFill>
        <p:spPr>
          <a:xfrm>
            <a:off x="1012134" y="4367777"/>
            <a:ext cx="3265071" cy="21668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709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outlook of Manufacturing in Nigeria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5840" y="3470869"/>
            <a:ext cx="5407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000" dirty="0"/>
              <a:t>Vision 2020: placing Nigeria among the 20 largest economies in the world by 2020. 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000" dirty="0"/>
              <a:t>Encourage local content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55840" y="1787272"/>
            <a:ext cx="5901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000" dirty="0"/>
              <a:t>Growth of retail </a:t>
            </a:r>
            <a:r>
              <a:rPr lang="en-US" sz="2000"/>
              <a:t>trade will </a:t>
            </a:r>
            <a:r>
              <a:rPr lang="en-US" sz="2000" dirty="0"/>
              <a:t>generate increased orders for manufactured consumer goods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407" y="3212976"/>
            <a:ext cx="2991999" cy="1531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407" y="1213470"/>
            <a:ext cx="2986703" cy="18554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2711624" y="2852936"/>
            <a:ext cx="16595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pic: </a:t>
            </a:r>
            <a:r>
              <a:rPr lang="en-GB" sz="900" dirty="0" err="1"/>
              <a:t>jetlinking.blogspot.com</a:t>
            </a:r>
            <a:endParaRPr lang="en-GB" sz="9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2438" t="9313" r="17713" b="11336"/>
          <a:stretch/>
        </p:blipFill>
        <p:spPr>
          <a:xfrm>
            <a:off x="1295919" y="5013176"/>
            <a:ext cx="2988191" cy="15121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4808" y="5261428"/>
            <a:ext cx="5741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000" dirty="0"/>
              <a:t>Incentives and opportunities for investment will encourage both local and foreign investors</a:t>
            </a:r>
          </a:p>
        </p:txBody>
      </p:sp>
    </p:spTree>
    <p:extLst>
      <p:ext uri="{BB962C8B-B14F-4D97-AF65-F5344CB8AC3E}">
        <p14:creationId xmlns:p14="http://schemas.microsoft.com/office/powerpoint/2010/main" val="9554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58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Know?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6312025" y="1267200"/>
            <a:ext cx="5470775" cy="5474168"/>
          </a:xfrm>
        </p:spPr>
        <p:txBody>
          <a:bodyPr/>
          <a:lstStyle/>
          <a:p>
            <a:r>
              <a:rPr lang="en-GB" dirty="0"/>
              <a:t>Nigeria has the </a:t>
            </a:r>
            <a:r>
              <a:rPr lang="en-GB" dirty="0">
                <a:solidFill>
                  <a:srgbClr val="FF0000"/>
                </a:solidFill>
              </a:rPr>
              <a:t>highest</a:t>
            </a:r>
            <a:r>
              <a:rPr lang="en-GB" dirty="0"/>
              <a:t> GDP in Africa-  481 billion dollars</a:t>
            </a:r>
          </a:p>
          <a:p>
            <a:r>
              <a:rPr lang="en-GB" dirty="0"/>
              <a:t>And has the </a:t>
            </a:r>
            <a:r>
              <a:rPr lang="en-GB" b="1" i="1" dirty="0">
                <a:solidFill>
                  <a:srgbClr val="FF0000"/>
                </a:solidFill>
              </a:rPr>
              <a:t>23</a:t>
            </a:r>
            <a:r>
              <a:rPr lang="en-GB" b="1" i="1" baseline="30000" dirty="0">
                <a:solidFill>
                  <a:srgbClr val="FF0000"/>
                </a:solidFill>
              </a:rPr>
              <a:t>rd</a:t>
            </a:r>
            <a:r>
              <a:rPr lang="en-GB" dirty="0"/>
              <a:t> highest GDP in the world</a:t>
            </a:r>
          </a:p>
          <a:p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7</a:t>
            </a:r>
            <a:r>
              <a:rPr lang="en-GB" baseline="30000" dirty="0">
                <a:solidFill>
                  <a:srgbClr val="FF0000"/>
                </a:solidFill>
              </a:rPr>
              <a:t>th</a:t>
            </a:r>
            <a:r>
              <a:rPr lang="en-GB" dirty="0"/>
              <a:t> most populous country in the world has a GDP per Capita which is ranked </a:t>
            </a:r>
            <a:r>
              <a:rPr lang="en-GB" dirty="0">
                <a:solidFill>
                  <a:srgbClr val="FF0000"/>
                </a:solidFill>
              </a:rPr>
              <a:t>124</a:t>
            </a:r>
            <a:r>
              <a:rPr lang="en-GB" baseline="30000" dirty="0">
                <a:solidFill>
                  <a:srgbClr val="FF0000"/>
                </a:solidFill>
              </a:rPr>
              <a:t>th</a:t>
            </a:r>
            <a:r>
              <a:rPr lang="en-GB" dirty="0"/>
              <a:t> in the world. </a:t>
            </a:r>
          </a:p>
          <a:p>
            <a:r>
              <a:rPr lang="en-GB" dirty="0"/>
              <a:t>Agriculture and Manufacturing saw highest growth in banking credit in 2016 in Nigeria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1000" dirty="0"/>
              <a:t>Sources</a:t>
            </a:r>
          </a:p>
          <a:p>
            <a:pPr>
              <a:buAutoNum type="arabicPeriod"/>
            </a:pPr>
            <a:r>
              <a:rPr lang="en-GB" sz="1000" dirty="0"/>
              <a:t>The World Bank: 2015 GDP Ranking. </a:t>
            </a:r>
            <a:r>
              <a:rPr lang="en-GB" sz="1000" dirty="0">
                <a:hlinkClick r:id="rId2"/>
              </a:rPr>
              <a:t>http://data.worldbank.org/data-catalog/GDP-ranking-table</a:t>
            </a:r>
            <a:endParaRPr lang="en-GB" sz="1000" dirty="0"/>
          </a:p>
          <a:p>
            <a:pPr marL="0" indent="0">
              <a:buNone/>
            </a:pPr>
            <a:r>
              <a:rPr lang="en-GB" sz="1000" dirty="0"/>
              <a:t> 2.   The World Bank: 2015 GDP per capita (current US$). </a:t>
            </a:r>
            <a:r>
              <a:rPr lang="en-GB" sz="1000" dirty="0">
                <a:hlinkClick r:id="rId3"/>
              </a:rPr>
              <a:t>http://data.worldbank.org/indicator/NY.GDP.PCAP.CD</a:t>
            </a:r>
            <a:endParaRPr lang="en-GB" sz="1000" dirty="0"/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710191698"/>
              </p:ext>
            </p:extLst>
          </p:nvPr>
        </p:nvGraphicFramePr>
        <p:xfrm>
          <a:off x="983432" y="1267201"/>
          <a:ext cx="5057189" cy="5114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0637">
                  <a:extLst>
                    <a:ext uri="{9D8B030D-6E8A-4147-A177-3AD203B41FA5}">
                      <a16:colId xmlns:a16="http://schemas.microsoft.com/office/drawing/2014/main" val="1753944201"/>
                    </a:ext>
                  </a:extLst>
                </a:gridCol>
                <a:gridCol w="1968482">
                  <a:extLst>
                    <a:ext uri="{9D8B030D-6E8A-4147-A177-3AD203B41FA5}">
                      <a16:colId xmlns:a16="http://schemas.microsoft.com/office/drawing/2014/main" val="3536945348"/>
                    </a:ext>
                  </a:extLst>
                </a:gridCol>
                <a:gridCol w="1068420">
                  <a:extLst>
                    <a:ext uri="{9D8B030D-6E8A-4147-A177-3AD203B41FA5}">
                      <a16:colId xmlns:a16="http://schemas.microsoft.com/office/drawing/2014/main" val="4157406854"/>
                    </a:ext>
                  </a:extLst>
                </a:gridCol>
                <a:gridCol w="1139650">
                  <a:extLst>
                    <a:ext uri="{9D8B030D-6E8A-4147-A177-3AD203B41FA5}">
                      <a16:colId xmlns:a16="http://schemas.microsoft.com/office/drawing/2014/main" val="746946870"/>
                    </a:ext>
                  </a:extLst>
                </a:gridCol>
              </a:tblGrid>
              <a:tr h="165036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RANK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Developing Countries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Global GDP Ranking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GDP per Capita global Ranking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7406204"/>
                  </a:ext>
                </a:extLst>
              </a:tr>
              <a:tr h="692753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4911030"/>
                  </a:ext>
                </a:extLst>
              </a:tr>
              <a:tr h="692753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3893414"/>
                  </a:ext>
                </a:extLst>
              </a:tr>
              <a:tr h="692753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i="0" u="none" strike="noStrike" dirty="0">
                          <a:solidFill>
                            <a:srgbClr val="2F75B5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Nigeria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1945807"/>
                  </a:ext>
                </a:extLst>
              </a:tr>
              <a:tr h="692753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Egypt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4772756"/>
                  </a:ext>
                </a:extLst>
              </a:tr>
              <a:tr h="692753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Thailand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8402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02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GDP comparison over the years and between countries</a:t>
            </a:r>
          </a:p>
        </p:txBody>
      </p:sp>
      <p:graphicFrame>
        <p:nvGraphicFramePr>
          <p:cNvPr id="10" name="Content Placeholder 7">
            <a:extLst/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880482117"/>
              </p:ext>
            </p:extLst>
          </p:nvPr>
        </p:nvGraphicFramePr>
        <p:xfrm>
          <a:off x="6166925" y="1412776"/>
          <a:ext cx="5401683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>
            <a:extLst/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15446543"/>
              </p:ext>
            </p:extLst>
          </p:nvPr>
        </p:nvGraphicFramePr>
        <p:xfrm>
          <a:off x="1055440" y="1412876"/>
          <a:ext cx="4969125" cy="482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1271464" y="6328701"/>
            <a:ext cx="13969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Source: </a:t>
            </a:r>
            <a:r>
              <a:rPr lang="en-GB" sz="900" dirty="0" err="1"/>
              <a:t>worldbank.org</a:t>
            </a:r>
            <a:endParaRPr lang="en-US" sz="900" dirty="0"/>
          </a:p>
        </p:txBody>
      </p:sp>
      <p:sp>
        <p:nvSpPr>
          <p:cNvPr id="6" name="Rectangle 5"/>
          <p:cNvSpPr/>
          <p:nvPr/>
        </p:nvSpPr>
        <p:spPr>
          <a:xfrm>
            <a:off x="6827165" y="6382888"/>
            <a:ext cx="13969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Source: </a:t>
            </a:r>
            <a:r>
              <a:rPr lang="en-GB" sz="900" dirty="0" err="1"/>
              <a:t>worldbank.org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3715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Manufacturing Competitiveness Ranking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311124" y="1830698"/>
            <a:ext cx="5471676" cy="4234348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GB" dirty="0"/>
              <a:t>Nigeria ranks the </a:t>
            </a:r>
            <a:r>
              <a:rPr lang="en-GB" b="1" dirty="0">
                <a:solidFill>
                  <a:srgbClr val="FF0000"/>
                </a:solidFill>
              </a:rPr>
              <a:t>38</a:t>
            </a:r>
            <a:r>
              <a:rPr lang="en-GB" b="1" baseline="30000" dirty="0">
                <a:solidFill>
                  <a:srgbClr val="FF0000"/>
                </a:solidFill>
              </a:rPr>
              <a:t>th</a:t>
            </a:r>
            <a:r>
              <a:rPr lang="en-GB" dirty="0"/>
              <a:t> country on the table</a:t>
            </a:r>
          </a:p>
          <a:p>
            <a:pPr>
              <a:buFont typeface="Wingdings" charset="2"/>
              <a:buChar char="ü"/>
            </a:pPr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in Africa, behind South Africa and Egypt</a:t>
            </a:r>
          </a:p>
          <a:p>
            <a:pPr>
              <a:buFont typeface="Wingdings" charset="2"/>
              <a:buChar char="ü"/>
            </a:pPr>
            <a:r>
              <a:rPr lang="en-GB" dirty="0"/>
              <a:t>Position forecasted to remain unchanged till 2020? – We disagree. Why?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Sources.</a:t>
            </a:r>
          </a:p>
          <a:p>
            <a:pPr marL="0" indent="0">
              <a:buNone/>
            </a:pPr>
            <a:r>
              <a:rPr lang="en-US" sz="1000" dirty="0"/>
              <a:t>1. Deloitte and US Council on Competitiveness: 2016 Global Manufacturing Competitiveness Index.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364986"/>
              </p:ext>
            </p:extLst>
          </p:nvPr>
        </p:nvGraphicFramePr>
        <p:xfrm>
          <a:off x="551384" y="1628801"/>
          <a:ext cx="5633254" cy="4436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256">
                  <a:extLst>
                    <a:ext uri="{9D8B030D-6E8A-4147-A177-3AD203B41FA5}">
                      <a16:colId xmlns:a16="http://schemas.microsoft.com/office/drawing/2014/main" val="3101211303"/>
                    </a:ext>
                  </a:extLst>
                </a:gridCol>
                <a:gridCol w="1766951">
                  <a:extLst>
                    <a:ext uri="{9D8B030D-6E8A-4147-A177-3AD203B41FA5}">
                      <a16:colId xmlns:a16="http://schemas.microsoft.com/office/drawing/2014/main" val="2408910698"/>
                    </a:ext>
                  </a:extLst>
                </a:gridCol>
                <a:gridCol w="795099">
                  <a:extLst>
                    <a:ext uri="{9D8B030D-6E8A-4147-A177-3AD203B41FA5}">
                      <a16:colId xmlns:a16="http://schemas.microsoft.com/office/drawing/2014/main" val="1920127069"/>
                    </a:ext>
                  </a:extLst>
                </a:gridCol>
                <a:gridCol w="724174">
                  <a:extLst>
                    <a:ext uri="{9D8B030D-6E8A-4147-A177-3AD203B41FA5}">
                      <a16:colId xmlns:a16="http://schemas.microsoft.com/office/drawing/2014/main" val="3926864511"/>
                    </a:ext>
                  </a:extLst>
                </a:gridCol>
                <a:gridCol w="1559774">
                  <a:extLst>
                    <a:ext uri="{9D8B030D-6E8A-4147-A177-3AD203B41FA5}">
                      <a16:colId xmlns:a16="http://schemas.microsoft.com/office/drawing/2014/main" val="1759808978"/>
                    </a:ext>
                  </a:extLst>
                </a:gridCol>
              </a:tblGrid>
              <a:tr h="177099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2016 Competitiveness Ranking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2020 Competitiveness Ranking</a:t>
                      </a:r>
                      <a:endParaRPr lang="en-GB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700046"/>
                  </a:ext>
                </a:extLst>
              </a:tr>
              <a:tr h="315827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2020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615403"/>
                  </a:ext>
                </a:extLst>
              </a:tr>
              <a:tr h="3255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RANK 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COUNTRY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↓ </a:t>
                      </a:r>
                      <a:r>
                        <a:rPr lang="en-GB" sz="12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  ↔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RANK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COUNTRY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3882261351"/>
                  </a:ext>
                </a:extLst>
              </a:tr>
              <a:tr h="1770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China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1↑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United States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2177665873"/>
                  </a:ext>
                </a:extLst>
              </a:tr>
              <a:tr h="1770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United States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1↓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China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3744359082"/>
                  </a:ext>
                </a:extLst>
              </a:tr>
              <a:tr h="1770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Germany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↔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Germany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1121319621"/>
                  </a:ext>
                </a:extLst>
              </a:tr>
              <a:tr h="1770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Japan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↔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Japan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3985750107"/>
                  </a:ext>
                </a:extLst>
              </a:tr>
              <a:tr h="1770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South Korea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6↑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India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1675723975"/>
                  </a:ext>
                </a:extLst>
              </a:tr>
              <a:tr h="1770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India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1↓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Singapore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2897274990"/>
                  </a:ext>
                </a:extLst>
              </a:tr>
              <a:tr h="1770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Switzerland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6↑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Vietnam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370539850"/>
                  </a:ext>
                </a:extLst>
              </a:tr>
              <a:tr h="1770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Sweden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4↑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Malaysia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4220652340"/>
                  </a:ext>
                </a:extLst>
              </a:tr>
              <a:tr h="1770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Thailand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↔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Thailand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3010408803"/>
                  </a:ext>
                </a:extLst>
              </a:tr>
              <a:tr h="1770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Poland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4↑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Indonesia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1977370939"/>
                  </a:ext>
                </a:extLst>
              </a:tr>
              <a:tr h="1770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Australia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1↓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Netherlands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2123049796"/>
                  </a:ext>
                </a:extLst>
              </a:tr>
              <a:tr h="1770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France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1↓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Australia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1520404660"/>
                  </a:ext>
                </a:extLst>
              </a:tr>
              <a:tr h="181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23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Czech Republic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6↑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23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Brazil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4104193647"/>
                  </a:ext>
                </a:extLst>
              </a:tr>
              <a:tr h="1770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24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Finland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↔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24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Finland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709969362"/>
                  </a:ext>
                </a:extLst>
              </a:tr>
              <a:tr h="1770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25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Spain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2↑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25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South Africa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1208776816"/>
                  </a:ext>
                </a:extLst>
              </a:tr>
              <a:tr h="1770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36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Colombia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1↓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36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Saudi Arabia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1215487031"/>
                  </a:ext>
                </a:extLst>
              </a:tr>
              <a:tr h="1770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37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Egypt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↔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37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Egypt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2749453933"/>
                  </a:ext>
                </a:extLst>
              </a:tr>
              <a:tr h="2483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38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Nigeria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↔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38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Nigeria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3327836818"/>
                  </a:ext>
                </a:extLst>
              </a:tr>
              <a:tr h="1770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39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Argentina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↔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39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</a:rPr>
                        <a:t>Argentina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671872445"/>
                  </a:ext>
                </a:extLst>
              </a:tr>
              <a:tr h="1770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40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Greece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↔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40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Greece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4186437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5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637003"/>
            <a:ext cx="7416824" cy="505520"/>
          </a:xfrm>
        </p:spPr>
        <p:txBody>
          <a:bodyPr>
            <a:normAutofit/>
          </a:bodyPr>
          <a:lstStyle/>
          <a:p>
            <a:r>
              <a:rPr lang="en-GB" dirty="0"/>
              <a:t>Assessment of Manufacturing in Nigeria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80596" y="4487103"/>
            <a:ext cx="8640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Source</a:t>
            </a:r>
            <a:r>
              <a:rPr lang="en-US" sz="80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: NBS</a:t>
            </a:r>
            <a:endParaRPr lang="en-US" sz="8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15480" y="1530658"/>
            <a:ext cx="9793087" cy="4418622"/>
            <a:chOff x="267135" y="1627408"/>
            <a:chExt cx="5753217" cy="2852701"/>
          </a:xfrm>
          <a:solidFill>
            <a:srgbClr val="92D050"/>
          </a:solidFill>
        </p:grpSpPr>
        <p:sp>
          <p:nvSpPr>
            <p:cNvPr id="11" name="TextBox 10"/>
            <p:cNvSpPr txBox="1"/>
            <p:nvPr/>
          </p:nvSpPr>
          <p:spPr>
            <a:xfrm>
              <a:off x="267136" y="1627408"/>
              <a:ext cx="2872640" cy="1321983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endParaRPr lang="en-US" b="1" u="sng" dirty="0">
                <a:latin typeface="Arial"/>
              </a:endParaRPr>
            </a:p>
            <a:p>
              <a:pPr algn="ctr">
                <a:defRPr/>
              </a:pPr>
              <a:r>
                <a:rPr lang="en-US" b="1" u="sng" dirty="0">
                  <a:latin typeface="Arial"/>
                </a:rPr>
                <a:t>Strengths</a:t>
              </a:r>
            </a:p>
            <a:p>
              <a:pPr algn="ctr">
                <a:defRPr/>
              </a:pPr>
              <a:r>
                <a:rPr lang="en-US" dirty="0">
                  <a:latin typeface="Arial"/>
                </a:rPr>
                <a:t>Abundant raw materials</a:t>
              </a:r>
            </a:p>
            <a:p>
              <a:pPr algn="ctr">
                <a:defRPr/>
              </a:pPr>
              <a:r>
                <a:rPr lang="en-US" dirty="0">
                  <a:latin typeface="Arial"/>
                </a:rPr>
                <a:t>Large market and </a:t>
              </a:r>
              <a:r>
                <a:rPr lang="en-US" dirty="0" err="1">
                  <a:latin typeface="Arial"/>
                </a:rPr>
                <a:t>labour</a:t>
              </a:r>
              <a:endParaRPr lang="en-US" dirty="0">
                <a:latin typeface="Arial"/>
              </a:endParaRPr>
            </a:p>
            <a:p>
              <a:pPr algn="ctr">
                <a:defRPr/>
              </a:pPr>
              <a:endParaRPr lang="en-US" dirty="0">
                <a:latin typeface="Arial"/>
              </a:endParaRPr>
            </a:p>
            <a:p>
              <a:pPr algn="ctr">
                <a:defRPr/>
              </a:pPr>
              <a:endParaRPr lang="en-US" dirty="0">
                <a:latin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39776" y="1627408"/>
              <a:ext cx="2880576" cy="1321983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endParaRPr lang="en-US" b="1" u="sng" dirty="0">
                <a:latin typeface="Arial"/>
              </a:endParaRPr>
            </a:p>
            <a:p>
              <a:pPr algn="ctr">
                <a:defRPr/>
              </a:pPr>
              <a:r>
                <a:rPr lang="en-US" b="1" u="sng" dirty="0">
                  <a:latin typeface="Arial"/>
                </a:rPr>
                <a:t>Weaknesses</a:t>
              </a:r>
            </a:p>
            <a:p>
              <a:pPr algn="ctr">
                <a:defRPr/>
              </a:pPr>
              <a:r>
                <a:rPr lang="en-US" dirty="0">
                  <a:latin typeface="Arial"/>
                </a:rPr>
                <a:t>Weak infrastructures</a:t>
              </a:r>
            </a:p>
            <a:p>
              <a:pPr algn="ctr">
                <a:defRPr/>
              </a:pPr>
              <a:r>
                <a:rPr lang="en-US" dirty="0">
                  <a:latin typeface="Arial"/>
                </a:rPr>
                <a:t>Low industrial skills</a:t>
              </a:r>
            </a:p>
            <a:p>
              <a:pPr algn="ctr">
                <a:defRPr/>
              </a:pPr>
              <a:r>
                <a:rPr lang="en-US" dirty="0">
                  <a:latin typeface="Arial"/>
                </a:rPr>
                <a:t>Unaffordable finance</a:t>
              </a:r>
            </a:p>
            <a:p>
              <a:pPr algn="ctr">
                <a:defRPr/>
              </a:pPr>
              <a:endParaRPr lang="en-US" dirty="0">
                <a:latin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7135" y="2949392"/>
              <a:ext cx="2872641" cy="153071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endParaRPr lang="en-US" b="1" u="sng" dirty="0">
                <a:latin typeface="Arial"/>
              </a:endParaRPr>
            </a:p>
            <a:p>
              <a:pPr algn="ctr">
                <a:defRPr/>
              </a:pPr>
              <a:r>
                <a:rPr lang="en-US" b="1" u="sng" dirty="0">
                  <a:latin typeface="Arial"/>
                </a:rPr>
                <a:t>Opportunities</a:t>
              </a:r>
            </a:p>
            <a:p>
              <a:pPr algn="ctr">
                <a:defRPr/>
              </a:pPr>
              <a:r>
                <a:rPr lang="en-US" dirty="0">
                  <a:latin typeface="Arial"/>
                </a:rPr>
                <a:t>Manufacturing hub for region</a:t>
              </a:r>
            </a:p>
            <a:p>
              <a:pPr algn="ctr">
                <a:defRPr/>
              </a:pPr>
              <a:r>
                <a:rPr lang="en-US" dirty="0">
                  <a:latin typeface="Arial"/>
                </a:rPr>
                <a:t>Diversification of Nigeria’s exports</a:t>
              </a:r>
            </a:p>
            <a:p>
              <a:pPr algn="ctr">
                <a:defRPr/>
              </a:pPr>
              <a:r>
                <a:rPr lang="en-US" dirty="0">
                  <a:latin typeface="Arial"/>
                </a:rPr>
                <a:t>Manufacturing with cheap labor</a:t>
              </a:r>
            </a:p>
            <a:p>
              <a:pPr algn="ctr">
                <a:defRPr/>
              </a:pPr>
              <a:r>
                <a:rPr lang="en-US" dirty="0">
                  <a:latin typeface="Arial"/>
                </a:rPr>
                <a:t>Bi-lateral trade agreements</a:t>
              </a:r>
            </a:p>
            <a:p>
              <a:pPr algn="ctr">
                <a:defRPr/>
              </a:pPr>
              <a:endParaRPr lang="en-US" dirty="0">
                <a:latin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41964" y="2949391"/>
              <a:ext cx="2878388" cy="153071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endParaRPr lang="en-US" b="1" u="sng" dirty="0">
                <a:latin typeface="Arial"/>
              </a:endParaRPr>
            </a:p>
            <a:p>
              <a:pPr algn="ctr">
                <a:defRPr/>
              </a:pPr>
              <a:r>
                <a:rPr lang="en-US" b="1" u="sng" dirty="0">
                  <a:latin typeface="Arial"/>
                </a:rPr>
                <a:t>Threats</a:t>
              </a:r>
            </a:p>
            <a:p>
              <a:pPr algn="ctr">
                <a:defRPr/>
              </a:pPr>
              <a:r>
                <a:rPr lang="en-US" dirty="0">
                  <a:latin typeface="Arial"/>
                </a:rPr>
                <a:t>Increasing global competition</a:t>
              </a:r>
            </a:p>
            <a:p>
              <a:pPr algn="ctr">
                <a:defRPr/>
              </a:pPr>
              <a:r>
                <a:rPr lang="en-US" dirty="0">
                  <a:latin typeface="Arial"/>
                </a:rPr>
                <a:t>Trade policies</a:t>
              </a:r>
            </a:p>
            <a:p>
              <a:pPr algn="ctr">
                <a:defRPr/>
              </a:pPr>
              <a:endParaRPr lang="en-US" dirty="0">
                <a:latin typeface="Arial"/>
              </a:endParaRPr>
            </a:p>
            <a:p>
              <a:pPr algn="ctr">
                <a:defRPr/>
              </a:pPr>
              <a:endParaRPr lang="en-US" dirty="0">
                <a:latin typeface="Arial"/>
              </a:endParaRPr>
            </a:p>
            <a:p>
              <a:pPr algn="ctr">
                <a:defRPr/>
              </a:pPr>
              <a:endParaRPr lang="en-US" dirty="0">
                <a:latin typeface="Arial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968208" y="5718447"/>
            <a:ext cx="23202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900" dirty="0">
                <a:latin typeface="Arial" charset="0"/>
                <a:ea typeface="Arial" charset="0"/>
                <a:cs typeface="Arial" charset="0"/>
              </a:rPr>
              <a:t>So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urce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GB" sz="900" dirty="0"/>
              <a:t>Nigeria Industrial Revolution Plan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Major Raw Materials and Industries by Region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57974"/>
            <a:ext cx="6563813" cy="4995362"/>
          </a:xfrm>
        </p:spPr>
      </p:pic>
      <p:sp>
        <p:nvSpPr>
          <p:cNvPr id="9" name="Rectangle 8"/>
          <p:cNvSpPr/>
          <p:nvPr/>
        </p:nvSpPr>
        <p:spPr>
          <a:xfrm>
            <a:off x="263352" y="6453336"/>
            <a:ext cx="22322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www.fortuneofafrica.com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60096" y="1603323"/>
            <a:ext cx="482270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Strength lies in Agriculture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Largest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cassava producer in the world,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Largest Producer of Groundnut and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Largest producer of Cocoa in the world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Agricultural sector growth of an average of 3.5% annually since 2015 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Government driving investments in agricultural production and processing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6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Dominant Manufacturing Sectors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6931950" y="1412776"/>
            <a:ext cx="4852682" cy="489594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100" dirty="0"/>
              <a:t>Indorama group has increased its investments from $2 billion to $4 Billion in petrochemicals</a:t>
            </a:r>
          </a:p>
          <a:p>
            <a:pPr marL="0" indent="0">
              <a:buNone/>
            </a:pPr>
            <a:endParaRPr lang="en-GB" sz="21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100" dirty="0"/>
              <a:t>This will improve the output in: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100" dirty="0"/>
              <a:t>Plastics and Rubber sub sectors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100" dirty="0"/>
              <a:t>Chemical and Pharmaceutical Products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1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100" dirty="0"/>
              <a:t>The Nigerian government is targeting $5bn in mining investments over the next 10 years</a:t>
            </a:r>
          </a:p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0"/>
          </p:nvPr>
        </p:nvPicPr>
        <p:blipFill>
          <a:blip r:embed="rId3"/>
          <a:stretch>
            <a:fillRect/>
          </a:stretch>
        </p:blipFill>
        <p:spPr>
          <a:xfrm>
            <a:off x="580100" y="1412875"/>
            <a:ext cx="63518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559496" y="361068"/>
            <a:ext cx="9794524" cy="864000"/>
          </a:xfrm>
        </p:spPr>
        <p:txBody>
          <a:bodyPr>
            <a:normAutofit/>
          </a:bodyPr>
          <a:lstStyle/>
          <a:p>
            <a:r>
              <a:rPr lang="en-GB" dirty="0"/>
              <a:t>Consumer products-related manufacturing investments</a:t>
            </a:r>
          </a:p>
        </p:txBody>
      </p:sp>
      <p:sp>
        <p:nvSpPr>
          <p:cNvPr id="6" name="Rectangle 5"/>
          <p:cNvSpPr/>
          <p:nvPr/>
        </p:nvSpPr>
        <p:spPr>
          <a:xfrm flipH="1">
            <a:off x="7225521" y="4653136"/>
            <a:ext cx="4347898" cy="1323439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000" dirty="0"/>
              <a:t>Population and high consumer expenditure have led to increased manufacturing investments of consumer related products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925923"/>
            <a:ext cx="6768753" cy="42276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58256" y="6153607"/>
            <a:ext cx="1224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900" dirty="0">
                <a:latin typeface="Arial" charset="0"/>
                <a:ea typeface="Arial" charset="0"/>
                <a:cs typeface="Arial" charset="0"/>
              </a:rPr>
              <a:t>So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urce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GB" sz="900" dirty="0"/>
              <a:t>World Bank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521" y="1373955"/>
            <a:ext cx="2013171" cy="10499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835" y="2475115"/>
            <a:ext cx="1706721" cy="17067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r="75987"/>
          <a:stretch/>
        </p:blipFill>
        <p:spPr>
          <a:xfrm>
            <a:off x="9399469" y="1250682"/>
            <a:ext cx="2242583" cy="11673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8761" y="2636470"/>
            <a:ext cx="1944658" cy="194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2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116632"/>
            <a:ext cx="8712968" cy="864000"/>
          </a:xfrm>
        </p:spPr>
        <p:txBody>
          <a:bodyPr>
            <a:normAutofit/>
          </a:bodyPr>
          <a:lstStyle/>
          <a:p>
            <a:r>
              <a:rPr lang="en-GB" dirty="0"/>
              <a:t>Infrastructure-related Manufacturing Investments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226443" y="4539335"/>
            <a:ext cx="4838109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000" dirty="0">
                <a:latin typeface="Arial" charset="0"/>
              </a:rPr>
              <a:t>Construction and real estate boom has led to an increase in cement and steel production, as well as building materials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628800"/>
            <a:ext cx="5838559" cy="467976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438517" y="6337090"/>
            <a:ext cx="180020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900" dirty="0">
                <a:latin typeface="Arial" charset="0"/>
                <a:ea typeface="Arial" charset="0"/>
                <a:cs typeface="Arial" charset="0"/>
              </a:rPr>
              <a:t>So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urce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GB" sz="900" dirty="0" err="1"/>
              <a:t>tradingeconomics.com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526" y="1124744"/>
            <a:ext cx="2665137" cy="13899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-109" t="-36" r="14900" b="28720"/>
          <a:stretch/>
        </p:blipFill>
        <p:spPr>
          <a:xfrm>
            <a:off x="6348029" y="2658809"/>
            <a:ext cx="4367193" cy="104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erospace-Academic-Template-16x9-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EE80274-B9A4-41F3-9AC6-0B1BC868F243}" vid="{192D821E-B453-4C1E-B8C1-064AA7EAF134}"/>
    </a:ext>
  </a:extLst>
</a:theme>
</file>

<file path=ppt/theme/theme2.xml><?xml version="1.0" encoding="utf-8"?>
<a:theme xmlns:a="http://schemas.openxmlformats.org/drawingml/2006/main" name="No Logo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EE80274-B9A4-41F3-9AC6-0B1BC868F243}" vid="{48EF90AE-43E7-4463-967E-49B08790A810}"/>
    </a:ext>
  </a:extLst>
</a:theme>
</file>

<file path=ppt/theme/theme3.xml><?xml version="1.0" encoding="utf-8"?>
<a:theme xmlns:a="http://schemas.openxmlformats.org/drawingml/2006/main" name="Coloure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EE80274-B9A4-41F3-9AC6-0B1BC868F243}" vid="{16387873-D43A-4477-A636-6241F1C069C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2428EAC03A342B9BB2F331FEB908A" ma:contentTypeVersion="0" ma:contentTypeDescription="Create a new document." ma:contentTypeScope="" ma:versionID="c1b02ded09ad37d5c4bbdd1a0070836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1847C9-590A-4931-B0D2-B0AF8D754D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429D86A-3AF6-48A4-855F-0A95E6AF055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F2FDF69-5A1A-4E32-A5EE-49837B6134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Manufacturing-Marketing-Template-16x9-01 (1)</Template>
  <TotalTime>749</TotalTime>
  <Words>756</Words>
  <Application>Microsoft Office PowerPoint</Application>
  <PresentationFormat>Widescreen</PresentationFormat>
  <Paragraphs>240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Wingdings</vt:lpstr>
      <vt:lpstr>Aerospace-Academic-Template-16x9-01</vt:lpstr>
      <vt:lpstr>No Logo Master</vt:lpstr>
      <vt:lpstr>Coloured slides</vt:lpstr>
      <vt:lpstr>PowerPoint Presentation</vt:lpstr>
      <vt:lpstr>Did You Know?</vt:lpstr>
      <vt:lpstr>GDP comparison over the years and between countries</vt:lpstr>
      <vt:lpstr>Global Manufacturing Competitiveness Ranking</vt:lpstr>
      <vt:lpstr>Assessment of Manufacturing in Nigeria</vt:lpstr>
      <vt:lpstr>Major Raw Materials and Industries by Region</vt:lpstr>
      <vt:lpstr>PowerPoint Presentation</vt:lpstr>
      <vt:lpstr>Consumer products-related manufacturing investments</vt:lpstr>
      <vt:lpstr>Infrastructure-related Manufacturing Investments</vt:lpstr>
      <vt:lpstr>Manufacturing Incentives in Nigeria</vt:lpstr>
      <vt:lpstr>Future outlook of Manufacturing in Nigeria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stevwrites@gmail.com</cp:lastModifiedBy>
  <cp:revision>47</cp:revision>
  <cp:lastPrinted>2014-09-02T09:13:37Z</cp:lastPrinted>
  <dcterms:created xsi:type="dcterms:W3CDTF">2017-02-09T19:47:08Z</dcterms:created>
  <dcterms:modified xsi:type="dcterms:W3CDTF">2017-02-28T14:46:13Z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0x01010005F2428EAC03A342B9BB2F331FEB908A</vt:lpwstr>
  </property>
</Properties>
</file>