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45" r:id="rId5"/>
    <p:sldMasterId id="2147483752" r:id="rId6"/>
  </p:sldMasterIdLst>
  <p:notesMasterIdLst>
    <p:notesMasterId r:id="rId23"/>
  </p:notesMasterIdLst>
  <p:handoutMasterIdLst>
    <p:handoutMasterId r:id="rId24"/>
  </p:handoutMasterIdLst>
  <p:sldIdLst>
    <p:sldId id="256" r:id="rId7"/>
    <p:sldId id="257" r:id="rId8"/>
    <p:sldId id="259" r:id="rId9"/>
    <p:sldId id="260" r:id="rId10"/>
    <p:sldId id="261" r:id="rId11"/>
    <p:sldId id="262" r:id="rId12"/>
    <p:sldId id="268" r:id="rId13"/>
    <p:sldId id="264" r:id="rId14"/>
    <p:sldId id="265" r:id="rId15"/>
    <p:sldId id="266" r:id="rId16"/>
    <p:sldId id="273" r:id="rId17"/>
    <p:sldId id="269" r:id="rId18"/>
    <p:sldId id="272" r:id="rId19"/>
    <p:sldId id="258" r:id="rId20"/>
    <p:sldId id="271" r:id="rId21"/>
    <p:sldId id="274" r:id="rId2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7529" userDrawn="1">
          <p15:clr>
            <a:srgbClr val="A4A3A4"/>
          </p15:clr>
        </p15:guide>
        <p15:guide id="3" orient="horz" pos="391" userDrawn="1">
          <p15:clr>
            <a:srgbClr val="A4A3A4"/>
          </p15:clr>
        </p15:guide>
        <p15:guide id="4" orient="horz" pos="73" userDrawn="1">
          <p15:clr>
            <a:srgbClr val="A4A3A4"/>
          </p15:clr>
        </p15:guide>
        <p15:guide id="5" pos="57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ermo García del Valle" initials="GGdV" lastIdx="4" clrIdx="0">
    <p:extLst>
      <p:ext uri="{19B8F6BF-5375-455C-9EA6-DF929625EA0E}">
        <p15:presenceInfo xmlns:p15="http://schemas.microsoft.com/office/powerpoint/2012/main" userId="f9ae470a27d989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4"/>
    <a:srgbClr val="0C406D"/>
    <a:srgbClr val="2F444E"/>
    <a:srgbClr val="354248"/>
    <a:srgbClr val="091932"/>
    <a:srgbClr val="344248"/>
    <a:srgbClr val="384A50"/>
    <a:srgbClr val="633E88"/>
    <a:srgbClr val="27376F"/>
    <a:srgbClr val="E4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86439"/>
  </p:normalViewPr>
  <p:slideViewPr>
    <p:cSldViewPr>
      <p:cViewPr varScale="1">
        <p:scale>
          <a:sx n="94" d="100"/>
          <a:sy n="94" d="100"/>
        </p:scale>
        <p:origin x="66" y="78"/>
      </p:cViewPr>
      <p:guideLst>
        <p:guide orient="horz" pos="1117"/>
        <p:guide pos="7529"/>
        <p:guide orient="horz" pos="391"/>
        <p:guide orient="horz" pos="73"/>
        <p:guide pos="57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9" d="100"/>
          <a:sy n="129" d="100"/>
        </p:scale>
        <p:origin x="39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latin typeface="Arial" panose="020B0604020202020204" pitchFamily="34" charset="0"/>
                <a:cs typeface="Arial" panose="020B0604020202020204" pitchFamily="34" charset="0"/>
              </a:rPr>
              <a:t>Manufacturing companies by number of employees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Sheet1!$A$5</c:f>
              <c:strCache>
                <c:ptCount val="1"/>
                <c:pt idx="0">
                  <c:v>Number of employees</c:v>
                </c:pt>
              </c:strCache>
            </c:strRef>
          </c:tx>
          <c:dPt>
            <c:idx val="0"/>
            <c:bubble3D val="0"/>
            <c:spPr>
              <a:solidFill>
                <a:srgbClr val="27376F"/>
              </a:solidFill>
              <a:ln w="25400">
                <a:solidFill>
                  <a:schemeClr val="lt1"/>
                </a:solidFill>
              </a:ln>
              <a:effectLst/>
              <a:sp3d contourW="25400">
                <a:contourClr>
                  <a:schemeClr val="lt1"/>
                </a:contourClr>
              </a:sp3d>
            </c:spPr>
            <c:extLst>
              <c:ext xmlns:c16="http://schemas.microsoft.com/office/drawing/2014/chart" uri="{C3380CC4-5D6E-409C-BE32-E72D297353CC}">
                <c16:uniqueId val="{00000001-6F9B-451F-ABC4-5F1E6AC6037D}"/>
              </c:ext>
            </c:extLst>
          </c:dPt>
          <c:dPt>
            <c:idx val="1"/>
            <c:bubble3D val="0"/>
            <c:spPr>
              <a:solidFill>
                <a:srgbClr val="273C0F"/>
              </a:solidFill>
              <a:ln w="25400">
                <a:solidFill>
                  <a:schemeClr val="lt1"/>
                </a:solidFill>
              </a:ln>
              <a:effectLst/>
              <a:sp3d contourW="25400">
                <a:contourClr>
                  <a:schemeClr val="lt1"/>
                </a:contourClr>
              </a:sp3d>
            </c:spPr>
            <c:extLst>
              <c:ext xmlns:c16="http://schemas.microsoft.com/office/drawing/2014/chart" uri="{C3380CC4-5D6E-409C-BE32-E72D297353CC}">
                <c16:uniqueId val="{00000003-6F9B-451F-ABC4-5F1E6AC6037D}"/>
              </c:ext>
            </c:extLst>
          </c:dPt>
          <c:dPt>
            <c:idx val="2"/>
            <c:bubble3D val="0"/>
            <c:spPr>
              <a:solidFill>
                <a:srgbClr val="7EBB39"/>
              </a:solidFill>
              <a:ln w="25400">
                <a:solidFill>
                  <a:schemeClr val="lt1"/>
                </a:solidFill>
              </a:ln>
              <a:effectLst/>
              <a:sp3d contourW="25400">
                <a:contourClr>
                  <a:schemeClr val="lt1"/>
                </a:contourClr>
              </a:sp3d>
            </c:spPr>
            <c:extLst>
              <c:ext xmlns:c16="http://schemas.microsoft.com/office/drawing/2014/chart" uri="{C3380CC4-5D6E-409C-BE32-E72D297353CC}">
                <c16:uniqueId val="{00000005-6F9B-451F-ABC4-5F1E6AC6037D}"/>
              </c:ext>
            </c:extLst>
          </c:dPt>
          <c:dPt>
            <c:idx val="3"/>
            <c:bubble3D val="0"/>
            <c:spPr>
              <a:solidFill>
                <a:srgbClr val="7C4738"/>
              </a:solidFill>
              <a:ln w="25400">
                <a:solidFill>
                  <a:schemeClr val="lt1"/>
                </a:solidFill>
              </a:ln>
              <a:effectLst/>
              <a:sp3d contourW="25400">
                <a:contourClr>
                  <a:schemeClr val="lt1"/>
                </a:contourClr>
              </a:sp3d>
            </c:spPr>
            <c:extLst>
              <c:ext xmlns:c16="http://schemas.microsoft.com/office/drawing/2014/chart" uri="{C3380CC4-5D6E-409C-BE32-E72D297353CC}">
                <c16:uniqueId val="{00000007-6F9B-451F-ABC4-5F1E6AC6037D}"/>
              </c:ext>
            </c:extLst>
          </c:dPt>
          <c:dLbls>
            <c:dLbl>
              <c:idx val="1"/>
              <c:layout>
                <c:manualLayout>
                  <c:x val="-1.388888888888894E-2"/>
                  <c:y val="4.6296296296295869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9B-451F-ABC4-5F1E6AC6037D}"/>
                </c:ext>
              </c:extLst>
            </c:dLbl>
            <c:dLbl>
              <c:idx val="2"/>
              <c:layout>
                <c:manualLayout>
                  <c:x val="-8.3333333333333332E-3"/>
                  <c:y val="-9.2592592592592813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F9B-451F-ABC4-5F1E6AC6037D}"/>
                </c:ext>
              </c:extLst>
            </c:dLbl>
            <c:dLbl>
              <c:idx val="3"/>
              <c:layout>
                <c:manualLayout>
                  <c:x val="5.2777777777777778E-2"/>
                  <c:y val="9.259259259259258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F9B-451F-ABC4-5F1E6AC6037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Sheet1!$A$6:$A$9</c:f>
              <c:strCache>
                <c:ptCount val="4"/>
                <c:pt idx="0">
                  <c:v>&lt;10</c:v>
                </c:pt>
                <c:pt idx="1">
                  <c:v>10-49</c:v>
                </c:pt>
                <c:pt idx="2">
                  <c:v>50-200</c:v>
                </c:pt>
                <c:pt idx="3">
                  <c:v>&gt;200</c:v>
                </c:pt>
              </c:strCache>
            </c:strRef>
          </c:cat>
          <c:val>
            <c:numRef>
              <c:f>Sheet1!$B$6:$B$9</c:f>
              <c:numCache>
                <c:formatCode>0.00%</c:formatCode>
                <c:ptCount val="4"/>
                <c:pt idx="0">
                  <c:v>0.83799999999999997</c:v>
                </c:pt>
                <c:pt idx="1">
                  <c:v>0.13400000000000001</c:v>
                </c:pt>
                <c:pt idx="2">
                  <c:v>2.1999999999999999E-2</c:v>
                </c:pt>
                <c:pt idx="3">
                  <c:v>6.0000000000000001E-3</c:v>
                </c:pt>
              </c:numCache>
            </c:numRef>
          </c:val>
          <c:extLst>
            <c:ext xmlns:c16="http://schemas.microsoft.com/office/drawing/2014/chart" uri="{C3380CC4-5D6E-409C-BE32-E72D297353CC}">
              <c16:uniqueId val="{00000008-6F9B-451F-ABC4-5F1E6AC6037D}"/>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a:latin typeface="Arial" panose="020B0604020202020204" pitchFamily="34" charset="0"/>
                <a:cs typeface="Arial" panose="020B0604020202020204" pitchFamily="34" charset="0"/>
              </a:rPr>
              <a:t>R&amp;D expenditure as % over GDP (2014)</a:t>
            </a:r>
          </a:p>
          <a:p>
            <a:pPr>
              <a:defRPr sz="2200" b="1">
                <a:latin typeface="Arial" panose="020B0604020202020204" pitchFamily="34" charset="0"/>
                <a:cs typeface="Arial" panose="020B0604020202020204" pitchFamily="34" charset="0"/>
              </a:defRPr>
            </a:pPr>
            <a:r>
              <a:rPr lang="en-US" sz="1400" b="0">
                <a:latin typeface="Arial" panose="020B0604020202020204" pitchFamily="34" charset="0"/>
                <a:cs typeface="Arial" panose="020B0604020202020204" pitchFamily="34" charset="0"/>
              </a:rPr>
              <a:t>Source: www.worldbank.org </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v>R&amp;D expenditure as % over GDP</c:v>
          </c:tx>
          <c:spPr>
            <a:solidFill>
              <a:srgbClr val="0C40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99C4"/>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Sheet1!$D$2:$D$36</c:f>
              <c:strCache>
                <c:ptCount val="35"/>
                <c:pt idx="0">
                  <c:v>Bulgaria</c:v>
                </c:pt>
                <c:pt idx="1">
                  <c:v>Greece</c:v>
                </c:pt>
                <c:pt idx="2">
                  <c:v>Malta</c:v>
                </c:pt>
                <c:pt idx="3">
                  <c:v>Slovakia</c:v>
                </c:pt>
                <c:pt idx="4">
                  <c:v>Poland</c:v>
                </c:pt>
                <c:pt idx="5">
                  <c:v>Turkey</c:v>
                </c:pt>
                <c:pt idx="6">
                  <c:v>Lithuania</c:v>
                </c:pt>
                <c:pt idx="7">
                  <c:v>Rusia</c:v>
                </c:pt>
                <c:pt idx="8">
                  <c:v>Spain</c:v>
                </c:pt>
                <c:pt idx="9">
                  <c:v>Luxembourg</c:v>
                </c:pt>
                <c:pt idx="10">
                  <c:v>Malaysia</c:v>
                </c:pt>
                <c:pt idx="11">
                  <c:v>Portugal</c:v>
                </c:pt>
                <c:pt idx="12">
                  <c:v>Italy</c:v>
                </c:pt>
                <c:pt idx="13">
                  <c:v>Hungary</c:v>
                </c:pt>
                <c:pt idx="14">
                  <c:v>Estonia</c:v>
                </c:pt>
                <c:pt idx="15">
                  <c:v>Ireland</c:v>
                </c:pt>
                <c:pt idx="16">
                  <c:v>Canada</c:v>
                </c:pt>
                <c:pt idx="17">
                  <c:v>United Kingdom</c:v>
                </c:pt>
                <c:pt idx="18">
                  <c:v>Norway</c:v>
                </c:pt>
                <c:pt idx="19">
                  <c:v>Iceland</c:v>
                </c:pt>
                <c:pt idx="20">
                  <c:v>Netherlands</c:v>
                </c:pt>
                <c:pt idx="21">
                  <c:v>Czech Republic</c:v>
                </c:pt>
                <c:pt idx="22">
                  <c:v>China</c:v>
                </c:pt>
                <c:pt idx="23">
                  <c:v>Singapore</c:v>
                </c:pt>
                <c:pt idx="24">
                  <c:v>France</c:v>
                </c:pt>
                <c:pt idx="25">
                  <c:v>Slovenia</c:v>
                </c:pt>
                <c:pt idx="26">
                  <c:v>Belgium</c:v>
                </c:pt>
                <c:pt idx="27">
                  <c:v>Germany</c:v>
                </c:pt>
                <c:pt idx="28">
                  <c:v>Austria</c:v>
                </c:pt>
                <c:pt idx="29">
                  <c:v>Denmark</c:v>
                </c:pt>
                <c:pt idx="30">
                  <c:v>Sweden</c:v>
                </c:pt>
                <c:pt idx="31">
                  <c:v>Finland</c:v>
                </c:pt>
                <c:pt idx="32">
                  <c:v>Japan</c:v>
                </c:pt>
                <c:pt idx="33">
                  <c:v>Israel</c:v>
                </c:pt>
                <c:pt idx="34">
                  <c:v>South Korea</c:v>
                </c:pt>
              </c:strCache>
            </c:strRef>
          </c:cat>
          <c:val>
            <c:numRef>
              <c:f>Sheet1!$E$2:$E$36</c:f>
              <c:numCache>
                <c:formatCode>0.00</c:formatCode>
                <c:ptCount val="35"/>
                <c:pt idx="0">
                  <c:v>0.8</c:v>
                </c:pt>
                <c:pt idx="1">
                  <c:v>0.84</c:v>
                </c:pt>
                <c:pt idx="2">
                  <c:v>0.85</c:v>
                </c:pt>
                <c:pt idx="3">
                  <c:v>0.89</c:v>
                </c:pt>
                <c:pt idx="4">
                  <c:v>0.94</c:v>
                </c:pt>
                <c:pt idx="5">
                  <c:v>1.01</c:v>
                </c:pt>
                <c:pt idx="6">
                  <c:v>1.01</c:v>
                </c:pt>
                <c:pt idx="7">
                  <c:v>1.19</c:v>
                </c:pt>
                <c:pt idx="8">
                  <c:v>1.23</c:v>
                </c:pt>
                <c:pt idx="9">
                  <c:v>1.26</c:v>
                </c:pt>
                <c:pt idx="10">
                  <c:v>1.26</c:v>
                </c:pt>
                <c:pt idx="11">
                  <c:v>1.29</c:v>
                </c:pt>
                <c:pt idx="12">
                  <c:v>1.29</c:v>
                </c:pt>
                <c:pt idx="13">
                  <c:v>1.37</c:v>
                </c:pt>
                <c:pt idx="14">
                  <c:v>1.44</c:v>
                </c:pt>
                <c:pt idx="15">
                  <c:v>1.52</c:v>
                </c:pt>
                <c:pt idx="16">
                  <c:v>1.61</c:v>
                </c:pt>
                <c:pt idx="17">
                  <c:v>1.7</c:v>
                </c:pt>
                <c:pt idx="18">
                  <c:v>1.71</c:v>
                </c:pt>
                <c:pt idx="19">
                  <c:v>1.89</c:v>
                </c:pt>
                <c:pt idx="20">
                  <c:v>1.97</c:v>
                </c:pt>
                <c:pt idx="21">
                  <c:v>2</c:v>
                </c:pt>
                <c:pt idx="22">
                  <c:v>2.0499999999999998</c:v>
                </c:pt>
                <c:pt idx="23">
                  <c:v>2.19</c:v>
                </c:pt>
                <c:pt idx="24">
                  <c:v>2.2599999999999998</c:v>
                </c:pt>
                <c:pt idx="25">
                  <c:v>2.39</c:v>
                </c:pt>
                <c:pt idx="26">
                  <c:v>2.46</c:v>
                </c:pt>
                <c:pt idx="27">
                  <c:v>2.87</c:v>
                </c:pt>
                <c:pt idx="28">
                  <c:v>2.99</c:v>
                </c:pt>
                <c:pt idx="29">
                  <c:v>3.08</c:v>
                </c:pt>
                <c:pt idx="30">
                  <c:v>3.16</c:v>
                </c:pt>
                <c:pt idx="31">
                  <c:v>3.17</c:v>
                </c:pt>
                <c:pt idx="32">
                  <c:v>3.58</c:v>
                </c:pt>
                <c:pt idx="33">
                  <c:v>4.1100000000000003</c:v>
                </c:pt>
                <c:pt idx="34">
                  <c:v>4.29</c:v>
                </c:pt>
              </c:numCache>
            </c:numRef>
          </c:val>
          <c:extLst>
            <c:ext xmlns:c16="http://schemas.microsoft.com/office/drawing/2014/chart" uri="{C3380CC4-5D6E-409C-BE32-E72D297353CC}">
              <c16:uniqueId val="{00000000-C1ED-4AC9-92E5-E012EA148873}"/>
            </c:ext>
          </c:extLst>
        </c:ser>
        <c:dLbls>
          <c:showLegendKey val="0"/>
          <c:showVal val="1"/>
          <c:showCatName val="0"/>
          <c:showSerName val="0"/>
          <c:showPercent val="0"/>
          <c:showBubbleSize val="0"/>
        </c:dLbls>
        <c:gapWidth val="9"/>
        <c:overlap val="100"/>
        <c:axId val="503141056"/>
        <c:axId val="345151816"/>
      </c:barChart>
      <c:catAx>
        <c:axId val="503141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5151816"/>
        <c:crosses val="autoZero"/>
        <c:auto val="1"/>
        <c:lblAlgn val="ctr"/>
        <c:lblOffset val="100"/>
        <c:noMultiLvlLbl val="0"/>
      </c:catAx>
      <c:valAx>
        <c:axId val="345151816"/>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31410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Sheet1!$A$24</c:f>
              <c:strCache>
                <c:ptCount val="1"/>
                <c:pt idx="0">
                  <c:v>Most spoken languages worlwide</c:v>
                </c:pt>
              </c:strCache>
            </c:strRef>
          </c:tx>
          <c:spPr>
            <a:solidFill>
              <a:srgbClr val="27376F"/>
            </a:solidFill>
            <a:ln>
              <a:noFill/>
            </a:ln>
            <a:effectLst/>
            <a:sp3d/>
          </c:spPr>
          <c:invertIfNegative val="0"/>
          <c:dPt>
            <c:idx val="1"/>
            <c:invertIfNegative val="0"/>
            <c:bubble3D val="0"/>
            <c:spPr>
              <a:solidFill>
                <a:srgbClr val="273C0F"/>
              </a:solidFill>
              <a:ln>
                <a:noFill/>
              </a:ln>
              <a:effectLst/>
              <a:sp3d/>
            </c:spPr>
            <c:extLst>
              <c:ext xmlns:c16="http://schemas.microsoft.com/office/drawing/2014/chart" uri="{C3380CC4-5D6E-409C-BE32-E72D297353CC}">
                <c16:uniqueId val="{00000001-A8D1-4B28-8DE9-6EF07149C09A}"/>
              </c:ext>
            </c:extLst>
          </c:dPt>
          <c:cat>
            <c:strRef>
              <c:f>Sheet1!$A$25:$A$34</c:f>
              <c:strCache>
                <c:ptCount val="10"/>
                <c:pt idx="0">
                  <c:v>Chinese</c:v>
                </c:pt>
                <c:pt idx="1">
                  <c:v>Spanish</c:v>
                </c:pt>
                <c:pt idx="2">
                  <c:v>English</c:v>
                </c:pt>
                <c:pt idx="3">
                  <c:v>Hindi</c:v>
                </c:pt>
                <c:pt idx="4">
                  <c:v>Arabic</c:v>
                </c:pt>
                <c:pt idx="5">
                  <c:v>Portuguese</c:v>
                </c:pt>
                <c:pt idx="6">
                  <c:v>Bengali</c:v>
                </c:pt>
                <c:pt idx="7">
                  <c:v>Russian</c:v>
                </c:pt>
                <c:pt idx="8">
                  <c:v>Japanese</c:v>
                </c:pt>
                <c:pt idx="9">
                  <c:v>Punjabi</c:v>
                </c:pt>
              </c:strCache>
            </c:strRef>
          </c:cat>
          <c:val>
            <c:numRef>
              <c:f>Sheet1!$B$25:$B$34</c:f>
              <c:numCache>
                <c:formatCode>General</c:formatCode>
                <c:ptCount val="10"/>
                <c:pt idx="0">
                  <c:v>955</c:v>
                </c:pt>
                <c:pt idx="1">
                  <c:v>405</c:v>
                </c:pt>
                <c:pt idx="2">
                  <c:v>360</c:v>
                </c:pt>
                <c:pt idx="3">
                  <c:v>310</c:v>
                </c:pt>
                <c:pt idx="4">
                  <c:v>295</c:v>
                </c:pt>
                <c:pt idx="5">
                  <c:v>215</c:v>
                </c:pt>
                <c:pt idx="6">
                  <c:v>205</c:v>
                </c:pt>
                <c:pt idx="7">
                  <c:v>155</c:v>
                </c:pt>
                <c:pt idx="8">
                  <c:v>125</c:v>
                </c:pt>
                <c:pt idx="9">
                  <c:v>102</c:v>
                </c:pt>
              </c:numCache>
            </c:numRef>
          </c:val>
          <c:extLst>
            <c:ext xmlns:c16="http://schemas.microsoft.com/office/drawing/2014/chart" uri="{C3380CC4-5D6E-409C-BE32-E72D297353CC}">
              <c16:uniqueId val="{00000002-A8D1-4B28-8DE9-6EF07149C09A}"/>
            </c:ext>
          </c:extLst>
        </c:ser>
        <c:dLbls>
          <c:showLegendKey val="0"/>
          <c:showVal val="0"/>
          <c:showCatName val="0"/>
          <c:showSerName val="0"/>
          <c:showPercent val="0"/>
          <c:showBubbleSize val="0"/>
        </c:dLbls>
        <c:gapWidth val="150"/>
        <c:shape val="box"/>
        <c:axId val="481027376"/>
        <c:axId val="336094984"/>
        <c:axId val="0"/>
      </c:bar3DChart>
      <c:catAx>
        <c:axId val="481027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6094984"/>
        <c:crosses val="autoZero"/>
        <c:auto val="1"/>
        <c:lblAlgn val="ctr"/>
        <c:lblOffset val="100"/>
        <c:noMultiLvlLbl val="0"/>
      </c:catAx>
      <c:valAx>
        <c:axId val="336094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Million native speakers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1027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01/03/2017</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3/1/2017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Global_Competitiveness_Repor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iospain2016.org/biotechnology-in-spa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ribd.com/document/80087918/Invest-in-Spain-Business-opportunities-in-Biotechnology-Pharmacy-and-Life-Scienc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10"/>
          </p:nvPr>
        </p:nvSpPr>
        <p:spPr/>
        <p:txBody>
          <a:bodyPr/>
          <a:lstStyle/>
          <a:p>
            <a:fld id="{3B11FC8D-FEAC-3A4D-B17B-284E661AD230}" type="slidenum">
              <a:rPr lang="en-US" smtClean="0"/>
              <a:t>1</a:t>
            </a:fld>
            <a:endParaRPr lang="en-US"/>
          </a:p>
        </p:txBody>
      </p:sp>
    </p:spTree>
    <p:extLst>
      <p:ext uri="{BB962C8B-B14F-4D97-AF65-F5344CB8AC3E}">
        <p14:creationId xmlns:p14="http://schemas.microsoft.com/office/powerpoint/2010/main" val="153829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12</a:t>
            </a:fld>
            <a:endParaRPr lang="en-US"/>
          </a:p>
        </p:txBody>
      </p:sp>
    </p:spTree>
    <p:extLst>
      <p:ext uri="{BB962C8B-B14F-4D97-AF65-F5344CB8AC3E}">
        <p14:creationId xmlns:p14="http://schemas.microsoft.com/office/powerpoint/2010/main" val="371562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most spoken</a:t>
            </a:r>
            <a:r>
              <a:rPr lang="en-GB" baseline="0" dirty="0"/>
              <a:t> language in the world. </a:t>
            </a:r>
          </a:p>
          <a:p>
            <a:r>
              <a:rPr lang="en-GB" baseline="0" dirty="0"/>
              <a:t>EU – a market of 500 million people, but also the bridge between Europe and Latin America, for historical reasons and, of course, the language. </a:t>
            </a:r>
          </a:p>
          <a:p>
            <a:r>
              <a:rPr lang="en-GB" baseline="0" dirty="0"/>
              <a:t>Infrastructure:  second biggest HSR network in the world. </a:t>
            </a:r>
            <a:r>
              <a:rPr lang="en-US" sz="1200" b="0" i="0" kern="1200" dirty="0">
                <a:solidFill>
                  <a:schemeClr val="tx1"/>
                </a:solidFill>
                <a:effectLst/>
                <a:latin typeface="+mn-lt"/>
                <a:ea typeface="+mn-ea"/>
                <a:cs typeface="+mn-cs"/>
              </a:rPr>
              <a:t>In the 2012–13 edition of the </a:t>
            </a:r>
            <a:r>
              <a:rPr lang="en-US" sz="1200" b="0" i="0" u="none" strike="noStrike" kern="1200" dirty="0">
                <a:solidFill>
                  <a:schemeClr val="tx1"/>
                </a:solidFill>
                <a:effectLst/>
                <a:latin typeface="+mn-lt"/>
                <a:ea typeface="+mn-ea"/>
                <a:cs typeface="+mn-cs"/>
                <a:hlinkClick r:id="rId3" tooltip="Global Competitiveness Report"/>
              </a:rPr>
              <a:t>Global Competitiveness Report</a:t>
            </a:r>
            <a:r>
              <a:rPr lang="en-US" sz="1200" b="0" i="0" kern="1200" dirty="0">
                <a:solidFill>
                  <a:schemeClr val="tx1"/>
                </a:solidFill>
                <a:effectLst/>
                <a:latin typeface="+mn-lt"/>
                <a:ea typeface="+mn-ea"/>
                <a:cs typeface="+mn-cs"/>
              </a:rPr>
              <a:t> Spain was listed 10th in the world in terms of first-class infrastructure. It is the 5th EU country with best infrastructure and ahead of countries like Japan or the United States. Port of Valencia is the busiest seaport in the Mediterranean basin. 40% of air traffic EU-South America goes through Madrid. </a:t>
            </a:r>
            <a:endParaRPr lang="en-GB" baseline="0" dirty="0"/>
          </a:p>
        </p:txBody>
      </p:sp>
      <p:sp>
        <p:nvSpPr>
          <p:cNvPr id="4" name="Slide Number Placeholder 3"/>
          <p:cNvSpPr>
            <a:spLocks noGrp="1"/>
          </p:cNvSpPr>
          <p:nvPr>
            <p:ph type="sldNum" sz="quarter" idx="10"/>
          </p:nvPr>
        </p:nvSpPr>
        <p:spPr/>
        <p:txBody>
          <a:bodyPr/>
          <a:lstStyle/>
          <a:p>
            <a:fld id="{3B11FC8D-FEAC-3A4D-B17B-284E661AD230}" type="slidenum">
              <a:rPr lang="en-US" smtClean="0"/>
              <a:t>13</a:t>
            </a:fld>
            <a:endParaRPr lang="en-US"/>
          </a:p>
        </p:txBody>
      </p:sp>
    </p:spTree>
    <p:extLst>
      <p:ext uri="{BB962C8B-B14F-4D97-AF65-F5344CB8AC3E}">
        <p14:creationId xmlns:p14="http://schemas.microsoft.com/office/powerpoint/2010/main" val="162314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GB" dirty="0"/>
              <a:t>Finally</a:t>
            </a:r>
            <a:r>
              <a:rPr lang="en-GB" baseline="0" dirty="0"/>
              <a:t> as future actions, </a:t>
            </a:r>
            <a:r>
              <a:rPr lang="en-GB" baseline="0" dirty="0" err="1"/>
              <a:t>spain</a:t>
            </a:r>
            <a:r>
              <a:rPr lang="en-GB" baseline="0" dirty="0"/>
              <a:t> has started some initiatives like the Spanish </a:t>
            </a:r>
            <a:r>
              <a:rPr lang="en-GB" baseline="0" dirty="0" err="1"/>
              <a:t>Bioeconomy</a:t>
            </a:r>
            <a:r>
              <a:rPr lang="en-GB" baseline="0" dirty="0"/>
              <a:t> Strategy 2030 Horizon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FUTURO: </a:t>
            </a:r>
            <a:r>
              <a:rPr lang="en-GB" baseline="0" dirty="0" err="1"/>
              <a:t>Estrategia</a:t>
            </a:r>
            <a:r>
              <a:rPr lang="en-GB" baseline="0" dirty="0"/>
              <a:t> </a:t>
            </a:r>
            <a:r>
              <a:rPr lang="en-GB" baseline="0" dirty="0" err="1"/>
              <a:t>espanola</a:t>
            </a:r>
            <a:r>
              <a:rPr lang="en-GB" baseline="0" dirty="0"/>
              <a:t> de </a:t>
            </a:r>
            <a:r>
              <a:rPr lang="en-GB" baseline="0" dirty="0" err="1"/>
              <a:t>bioeconomia</a:t>
            </a:r>
            <a:r>
              <a:rPr lang="en-GB" baseline="0" dirty="0"/>
              <a:t> 2030. </a:t>
            </a:r>
          </a:p>
          <a:p>
            <a:pPr marL="0" indent="0">
              <a:buFont typeface="Arial" panose="020B0604020202020204" pitchFamily="34" charset="0"/>
              <a:buNone/>
            </a:pPr>
            <a:r>
              <a:rPr lang="en-GB" baseline="0" dirty="0"/>
              <a:t>http://bioeconomia.agripa.org/download-doc/102163</a:t>
            </a:r>
          </a:p>
          <a:p>
            <a:pPr marL="0" indent="0">
              <a:buFont typeface="Arial" panose="020B0604020202020204" pitchFamily="34" charset="0"/>
              <a:buNone/>
            </a:pPr>
            <a:r>
              <a:rPr lang="en-GB" baseline="0" dirty="0"/>
              <a:t>‘Promoting the generation of know-how and its use in developing and applying derived technologies, via collaboration within the science and technology system and Spanish public and private bodies’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dirty="0"/>
          </a:p>
        </p:txBody>
      </p:sp>
      <p:sp>
        <p:nvSpPr>
          <p:cNvPr id="4" name="Marcador de número de diapositiva 3"/>
          <p:cNvSpPr>
            <a:spLocks noGrp="1"/>
          </p:cNvSpPr>
          <p:nvPr>
            <p:ph type="sldNum" sz="quarter" idx="10"/>
          </p:nvPr>
        </p:nvSpPr>
        <p:spPr/>
        <p:txBody>
          <a:bodyPr/>
          <a:lstStyle/>
          <a:p>
            <a:fld id="{3B11FC8D-FEAC-3A4D-B17B-284E661AD230}" type="slidenum">
              <a:rPr lang="en-US" smtClean="0"/>
              <a:t>14</a:t>
            </a:fld>
            <a:endParaRPr lang="en-US"/>
          </a:p>
        </p:txBody>
      </p:sp>
    </p:spTree>
    <p:extLst>
      <p:ext uri="{BB962C8B-B14F-4D97-AF65-F5344CB8AC3E}">
        <p14:creationId xmlns:p14="http://schemas.microsoft.com/office/powerpoint/2010/main" val="329608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And, of </a:t>
            </a:r>
            <a:r>
              <a:rPr lang="es-ES" dirty="0" err="1"/>
              <a:t>course</a:t>
            </a:r>
            <a:r>
              <a:rPr lang="es-ES" dirty="0"/>
              <a:t>, </a:t>
            </a:r>
            <a:r>
              <a:rPr lang="es-ES" dirty="0" err="1"/>
              <a:t>it</a:t>
            </a:r>
            <a:r>
              <a:rPr lang="es-ES" dirty="0"/>
              <a:t> </a:t>
            </a:r>
            <a:r>
              <a:rPr lang="es-ES" dirty="0" err="1"/>
              <a:t>astounding</a:t>
            </a:r>
            <a:r>
              <a:rPr lang="es-ES" dirty="0"/>
              <a:t> </a:t>
            </a:r>
            <a:r>
              <a:rPr lang="es-ES" dirty="0" err="1"/>
              <a:t>quality</a:t>
            </a:r>
            <a:r>
              <a:rPr lang="es-ES" dirty="0"/>
              <a:t> of </a:t>
            </a:r>
            <a:r>
              <a:rPr lang="es-ES" dirty="0" err="1"/>
              <a:t>life</a:t>
            </a:r>
            <a:r>
              <a:rPr lang="es-ES" dirty="0"/>
              <a:t>/</a:t>
            </a:r>
            <a:r>
              <a:rPr lang="es-ES" dirty="0" err="1"/>
              <a:t>lifestyle</a:t>
            </a:r>
            <a:r>
              <a:rPr lang="es-ES" dirty="0"/>
              <a:t>. 2nd in </a:t>
            </a:r>
            <a:r>
              <a:rPr lang="es-ES" dirty="0" err="1"/>
              <a:t>the</a:t>
            </a:r>
            <a:r>
              <a:rPr lang="es-ES" dirty="0"/>
              <a:t> </a:t>
            </a:r>
            <a:r>
              <a:rPr lang="es-ES" dirty="0" err="1"/>
              <a:t>world</a:t>
            </a:r>
            <a:r>
              <a:rPr lang="es-ES" dirty="0"/>
              <a:t> </a:t>
            </a:r>
            <a:r>
              <a:rPr lang="es-ES" dirty="0" err="1"/>
              <a:t>according</a:t>
            </a:r>
            <a:r>
              <a:rPr lang="es-ES" dirty="0"/>
              <a:t> to </a:t>
            </a:r>
            <a:r>
              <a:rPr lang="es-ES" dirty="0" err="1"/>
              <a:t>the</a:t>
            </a:r>
            <a:r>
              <a:rPr lang="es-ES" dirty="0"/>
              <a:t> HSBC </a:t>
            </a:r>
            <a:r>
              <a:rPr lang="es-ES" dirty="0" err="1"/>
              <a:t>expat</a:t>
            </a:r>
            <a:r>
              <a:rPr lang="es-ES" dirty="0"/>
              <a:t> </a:t>
            </a:r>
            <a:r>
              <a:rPr lang="es-ES" dirty="0" err="1"/>
              <a:t>survey</a:t>
            </a:r>
            <a:endParaRPr lang="es-ES" dirty="0"/>
          </a:p>
          <a:p>
            <a:endParaRPr lang="en-GB" dirty="0"/>
          </a:p>
          <a:p>
            <a:r>
              <a:rPr lang="en-GB" dirty="0"/>
              <a:t>https://expatexplorer.hsbc.com/survey/country/spain</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15</a:t>
            </a:fld>
            <a:endParaRPr lang="en-US"/>
          </a:p>
        </p:txBody>
      </p:sp>
    </p:spTree>
    <p:extLst>
      <p:ext uri="{BB962C8B-B14F-4D97-AF65-F5344CB8AC3E}">
        <p14:creationId xmlns:p14="http://schemas.microsoft.com/office/powerpoint/2010/main" val="369184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a-ES" dirty="0"/>
              <a:t>2008. Big world</a:t>
            </a:r>
            <a:r>
              <a:rPr lang="ca-ES" baseline="0" dirty="0"/>
              <a:t> crisis. And how was Spain doing? If you didn’t hear it, just look at these newspapers. Let me just highlight 3 main problems</a:t>
            </a:r>
            <a:endParaRPr lang="ca-ES" dirty="0"/>
          </a:p>
        </p:txBody>
      </p:sp>
      <p:sp>
        <p:nvSpPr>
          <p:cNvPr id="4" name="Slide Number Placeholder 3"/>
          <p:cNvSpPr>
            <a:spLocks noGrp="1"/>
          </p:cNvSpPr>
          <p:nvPr>
            <p:ph type="sldNum" sz="quarter" idx="10"/>
          </p:nvPr>
        </p:nvSpPr>
        <p:spPr/>
        <p:txBody>
          <a:bodyPr/>
          <a:lstStyle/>
          <a:p>
            <a:fld id="{3B11FC8D-FEAC-3A4D-B17B-284E661AD230}" type="slidenum">
              <a:rPr lang="en-US" smtClean="0"/>
              <a:t>2</a:t>
            </a:fld>
            <a:endParaRPr lang="en-US"/>
          </a:p>
        </p:txBody>
      </p:sp>
    </p:spTree>
    <p:extLst>
      <p:ext uri="{BB962C8B-B14F-4D97-AF65-F5344CB8AC3E}">
        <p14:creationId xmlns:p14="http://schemas.microsoft.com/office/powerpoint/2010/main" val="66887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employment</a:t>
            </a:r>
            <a:r>
              <a:rPr lang="en-GB" baseline="0" dirty="0"/>
              <a:t> rate has decreased more dramatically than the VA, therefore we can say that the productivity has increased</a:t>
            </a:r>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3</a:t>
            </a:fld>
            <a:endParaRPr lang="en-US"/>
          </a:p>
        </p:txBody>
      </p:sp>
    </p:spTree>
    <p:extLst>
      <p:ext uri="{BB962C8B-B14F-4D97-AF65-F5344CB8AC3E}">
        <p14:creationId xmlns:p14="http://schemas.microsoft.com/office/powerpoint/2010/main" val="108921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a-ES" dirty="0"/>
              <a:t>Evolution of the growth</a:t>
            </a:r>
            <a:r>
              <a:rPr lang="ca-ES" baseline="0" dirty="0"/>
              <a:t> model following a non sustainable path due to boom in costruction industry</a:t>
            </a:r>
            <a:endParaRPr lang="ca-ES" dirty="0"/>
          </a:p>
        </p:txBody>
      </p:sp>
      <p:sp>
        <p:nvSpPr>
          <p:cNvPr id="4" name="Slide Number Placeholder 3"/>
          <p:cNvSpPr>
            <a:spLocks noGrp="1"/>
          </p:cNvSpPr>
          <p:nvPr>
            <p:ph type="sldNum" sz="quarter" idx="10"/>
          </p:nvPr>
        </p:nvSpPr>
        <p:spPr/>
        <p:txBody>
          <a:bodyPr/>
          <a:lstStyle/>
          <a:p>
            <a:fld id="{3B11FC8D-FEAC-3A4D-B17B-284E661AD230}" type="slidenum">
              <a:rPr lang="en-US" smtClean="0"/>
              <a:t>4</a:t>
            </a:fld>
            <a:endParaRPr lang="en-US"/>
          </a:p>
        </p:txBody>
      </p:sp>
    </p:spTree>
    <p:extLst>
      <p:ext uri="{BB962C8B-B14F-4D97-AF65-F5344CB8AC3E}">
        <p14:creationId xmlns:p14="http://schemas.microsoft.com/office/powerpoint/2010/main" val="32719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2.8</a:t>
            </a:r>
            <a:r>
              <a:rPr lang="en-GB" baseline="0" dirty="0"/>
              <a:t> million vehicles in 2016. </a:t>
            </a:r>
            <a:endParaRPr lang="en-GB" dirty="0"/>
          </a:p>
          <a:p>
            <a:r>
              <a:rPr lang="en-GB" dirty="0"/>
              <a:t>56.4% of all robots in Spain’s industry are in the automotive industry.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83% of vehicles are shipped abroad</a:t>
            </a:r>
          </a:p>
          <a:p>
            <a:endParaRPr lang="en-GB" dirty="0"/>
          </a:p>
        </p:txBody>
      </p:sp>
      <p:sp>
        <p:nvSpPr>
          <p:cNvPr id="4" name="Marcador de número de diapositiva 3"/>
          <p:cNvSpPr>
            <a:spLocks noGrp="1"/>
          </p:cNvSpPr>
          <p:nvPr>
            <p:ph type="sldNum" sz="quarter" idx="10"/>
          </p:nvPr>
        </p:nvSpPr>
        <p:spPr/>
        <p:txBody>
          <a:bodyPr/>
          <a:lstStyle/>
          <a:p>
            <a:fld id="{3B11FC8D-FEAC-3A4D-B17B-284E661AD230}" type="slidenum">
              <a:rPr lang="en-US" smtClean="0"/>
              <a:t>7</a:t>
            </a:fld>
            <a:endParaRPr lang="en-US"/>
          </a:p>
        </p:txBody>
      </p:sp>
    </p:spTree>
    <p:extLst>
      <p:ext uri="{BB962C8B-B14F-4D97-AF65-F5344CB8AC3E}">
        <p14:creationId xmlns:p14="http://schemas.microsoft.com/office/powerpoint/2010/main" val="13862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Figures: 9700</a:t>
            </a:r>
            <a:r>
              <a:rPr lang="en-GB" baseline="0" dirty="0"/>
              <a:t> million euros turnover in 2015.  54400 employees in 2015. 100% turnover growth in last decade. 3.2% in 2015. Programs for Airbus and Boeing. </a:t>
            </a:r>
          </a:p>
          <a:p>
            <a:r>
              <a:rPr lang="en-GB" baseline="0" dirty="0"/>
              <a:t>To comment: final assembly line for A400M military transport by Airbus Defence and Space in Seville, Andalusia. </a:t>
            </a:r>
          </a:p>
          <a:p>
            <a:r>
              <a:rPr lang="en-GB" baseline="0" dirty="0"/>
              <a:t>Companies leaders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Military Transport Aircraft</a:t>
            </a:r>
            <a:r>
              <a:rPr lang="en-GB" baseline="0" dirty="0"/>
              <a:t> – A400m, CASA 225, CASA 295 (Airbus Defence and Space). Also helicopters NH90 and commercial (Horizontal tail planes for all Airbus commercial)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Low pressure turbine engines – ITP, part of Rolls Royce.</a:t>
            </a:r>
            <a:r>
              <a:rPr lang="en-GB" baseline="0" dirty="0"/>
              <a:t> </a:t>
            </a:r>
            <a:r>
              <a:rPr lang="en-GB" dirty="0"/>
              <a:t> </a:t>
            </a:r>
            <a:endParaRPr lang="en-GB" baseline="0" dirty="0"/>
          </a:p>
          <a:p>
            <a:pPr marL="0" indent="0">
              <a:buNone/>
            </a:pPr>
            <a:endParaRPr lang="en-GB" dirty="0"/>
          </a:p>
          <a:p>
            <a:pPr marL="0" indent="0">
              <a:buNone/>
            </a:pPr>
            <a:r>
              <a:rPr lang="en-GB" dirty="0"/>
              <a:t>Air Traffic  Management systems (3 out of 5 flights in the world use Spanish software for landing) </a:t>
            </a:r>
          </a:p>
          <a:p>
            <a:r>
              <a:rPr lang="en-GB" dirty="0"/>
              <a:t>Leading companies in: </a:t>
            </a:r>
            <a:r>
              <a:rPr lang="en-GB" dirty="0" err="1"/>
              <a:t>aerostructures</a:t>
            </a:r>
            <a:r>
              <a:rPr lang="en-GB" dirty="0"/>
              <a:t>, space applications, composite manufacturing and the Boeing Research and Technology Europe. </a:t>
            </a:r>
          </a:p>
        </p:txBody>
      </p:sp>
      <p:sp>
        <p:nvSpPr>
          <p:cNvPr id="4" name="Marcador de número de diapositiva 3"/>
          <p:cNvSpPr>
            <a:spLocks noGrp="1"/>
          </p:cNvSpPr>
          <p:nvPr>
            <p:ph type="sldNum" sz="quarter" idx="10"/>
          </p:nvPr>
        </p:nvSpPr>
        <p:spPr/>
        <p:txBody>
          <a:bodyPr/>
          <a:lstStyle/>
          <a:p>
            <a:fld id="{3B11FC8D-FEAC-3A4D-B17B-284E661AD230}" type="slidenum">
              <a:rPr lang="en-US" smtClean="0"/>
              <a:t>8</a:t>
            </a:fld>
            <a:endParaRPr lang="en-US"/>
          </a:p>
        </p:txBody>
      </p:sp>
    </p:spTree>
    <p:extLst>
      <p:ext uri="{BB962C8B-B14F-4D97-AF65-F5344CB8AC3E}">
        <p14:creationId xmlns:p14="http://schemas.microsoft.com/office/powerpoint/2010/main" val="208927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500.000 employees</a:t>
            </a:r>
            <a:r>
              <a:rPr lang="en-GB" baseline="0" dirty="0"/>
              <a:t> in 2015. </a:t>
            </a:r>
          </a:p>
          <a:p>
            <a:r>
              <a:rPr lang="en-GB" baseline="0" dirty="0"/>
              <a:t>Steady growth even during the crisis: 2% annual growth, compared with a -0.45 of the general economy and a -1.8 in the manufacturing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Largest EU producer of citrus fruits, peaches, apricots and strawberries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Such as,</a:t>
            </a:r>
            <a:r>
              <a:rPr lang="en-GB" baseline="0" dirty="0"/>
              <a:t> for example, Rioja or Sherry Wines, Iberian Ham, Manchego Cheese, Virgin Olive Oil or </a:t>
            </a:r>
            <a:r>
              <a:rPr lang="en-GB" baseline="0" dirty="0" err="1"/>
              <a:t>Turron</a:t>
            </a:r>
            <a:r>
              <a:rPr lang="en-GB" baseline="0" dirty="0"/>
              <a:t> de </a:t>
            </a:r>
            <a:r>
              <a:rPr lang="en-GB" baseline="0" dirty="0" err="1"/>
              <a:t>Jijona</a:t>
            </a:r>
            <a:r>
              <a:rPr lang="en-GB" baseline="0" dirty="0"/>
              <a:t>.</a:t>
            </a:r>
            <a:endParaRPr lang="en-GB" dirty="0"/>
          </a:p>
          <a:p>
            <a:endParaRPr lang="en-GB" dirty="0"/>
          </a:p>
        </p:txBody>
      </p:sp>
      <p:sp>
        <p:nvSpPr>
          <p:cNvPr id="4" name="Marcador de número de diapositiva 3"/>
          <p:cNvSpPr>
            <a:spLocks noGrp="1"/>
          </p:cNvSpPr>
          <p:nvPr>
            <p:ph type="sldNum" sz="quarter" idx="10"/>
          </p:nvPr>
        </p:nvSpPr>
        <p:spPr/>
        <p:txBody>
          <a:bodyPr/>
          <a:lstStyle/>
          <a:p>
            <a:fld id="{3B11FC8D-FEAC-3A4D-B17B-284E661AD230}" type="slidenum">
              <a:rPr lang="en-US" smtClean="0"/>
              <a:t>9</a:t>
            </a:fld>
            <a:endParaRPr lang="en-US"/>
          </a:p>
        </p:txBody>
      </p:sp>
    </p:spTree>
    <p:extLst>
      <p:ext uri="{BB962C8B-B14F-4D97-AF65-F5344CB8AC3E}">
        <p14:creationId xmlns:p14="http://schemas.microsoft.com/office/powerpoint/2010/main" val="339677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GPD figure</a:t>
            </a:r>
            <a:r>
              <a:rPr lang="en-GB" baseline="0" dirty="0"/>
              <a:t> with equal digits to tourism, a pillar of Spanish economy. </a:t>
            </a:r>
          </a:p>
          <a:p>
            <a:r>
              <a:rPr lang="en-GB" baseline="0" dirty="0"/>
              <a:t>Government aid programmes, such as (?)</a:t>
            </a:r>
          </a:p>
          <a:p>
            <a:r>
              <a:rPr lang="en-GB" baseline="0" dirty="0"/>
              <a:t>Growth: </a:t>
            </a:r>
          </a:p>
          <a:p>
            <a:r>
              <a:rPr lang="en-GB" baseline="0" dirty="0"/>
              <a:t>PHARMA: 20% of total R&amp;D expenditure, and 50% of R&amp;D employees. Export propensity of 78%.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http://www.biospain2016.org/biotechnology-in-spain</a:t>
            </a:r>
            <a:endParaRPr lang="en-GB" dirty="0"/>
          </a:p>
          <a:p>
            <a:r>
              <a:rPr lang="en-GB" baseline="0" dirty="0"/>
              <a:t>http://www.investinspain.org/invest/wcm/idc/groups/public/documents/documento/mde2/njy2/~edisp/doc2016666751.pdf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https://www.scribd.com/document/80087918/Invest-in-Spain-Business-opportunities-in-Biotechnology-Pharmacy-and-Life-Sciences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Data from OECD (Organisation for Economic Co-operation and Development) </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10</a:t>
            </a:fld>
            <a:endParaRPr lang="en-US"/>
          </a:p>
        </p:txBody>
      </p:sp>
    </p:spTree>
    <p:extLst>
      <p:ext uri="{BB962C8B-B14F-4D97-AF65-F5344CB8AC3E}">
        <p14:creationId xmlns:p14="http://schemas.microsoft.com/office/powerpoint/2010/main" val="389448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11</a:t>
            </a:fld>
            <a:endParaRPr lang="en-US"/>
          </a:p>
        </p:txBody>
      </p:sp>
    </p:spTree>
    <p:extLst>
      <p:ext uri="{BB962C8B-B14F-4D97-AF65-F5344CB8AC3E}">
        <p14:creationId xmlns:p14="http://schemas.microsoft.com/office/powerpoint/2010/main" val="92485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4871864" y="4149080"/>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5229200"/>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602128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a:t>www.cranfield.ac.uk</a:t>
            </a:r>
            <a:endParaRPr lang="en-GB" sz="2400" b="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Tree>
    <p:extLst>
      <p:ext uri="{BB962C8B-B14F-4D97-AF65-F5344CB8AC3E}">
        <p14:creationId xmlns:p14="http://schemas.microsoft.com/office/powerpoint/2010/main" val="414603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nk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85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rple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644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ed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74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Yellow impact slide">
    <p:spTree>
      <p:nvGrpSpPr>
        <p:cNvPr id="1" name=""/>
        <p:cNvGrpSpPr/>
        <p:nvPr/>
      </p:nvGrpSpPr>
      <p:grpSpPr>
        <a:xfrm>
          <a:off x="0" y="0"/>
          <a:ext cx="0" cy="0"/>
          <a:chOff x="0" y="0"/>
          <a:chExt cx="0" cy="0"/>
        </a:xfrm>
      </p:grpSpPr>
      <p:sp>
        <p:nvSpPr>
          <p:cNvPr id="6" name="Rectangle 5"/>
          <p:cNvSpPr/>
          <p:nvPr userDrawn="1"/>
        </p:nvSpPr>
        <p:spPr>
          <a:xfrm>
            <a:off x="0" y="1"/>
            <a:ext cx="5231904" cy="6857999"/>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982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8" name="TextBox 7"/>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err="1">
                <a:solidFill>
                  <a:srgbClr val="0C406D"/>
                </a:solidFill>
                <a:latin typeface="Arial" charset="0"/>
                <a:ea typeface="Arial" charset="0"/>
                <a:cs typeface="Arial" charset="0"/>
              </a:rPr>
              <a:t>www.cranfield.ac.uk</a:t>
            </a:r>
            <a:endParaRPr lang="en-GB" sz="4400" b="1" dirty="0">
              <a:solidFill>
                <a:srgbClr val="0C406D"/>
              </a:solidFill>
              <a:latin typeface="Arial" charset="0"/>
              <a:ea typeface="Arial" charset="0"/>
              <a:cs typeface="Arial" charset="0"/>
            </a:endParaRPr>
          </a:p>
        </p:txBody>
      </p:sp>
      <p:sp>
        <p:nvSpPr>
          <p:cNvPr id="10" name="TextBox 9"/>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0099C4"/>
                </a:solidFill>
                <a:latin typeface="Arial" charset="0"/>
                <a:ea typeface="Arial" charset="0"/>
                <a:cs typeface="Arial" charset="0"/>
              </a:rPr>
              <a:t>T: +44 (0)1234 750111</a:t>
            </a:r>
            <a:endParaRPr lang="en-US" sz="4000" b="1" dirty="0">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42376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4871864" y="4005064"/>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4941168"/>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566124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a:t>www.cranfield.ac.uk</a:t>
            </a:r>
            <a:endParaRPr lang="en-GB" sz="2400" b="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8" name="Rectangle 7"/>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Tree>
    <p:extLst>
      <p:ext uri="{BB962C8B-B14F-4D97-AF65-F5344CB8AC3E}">
        <p14:creationId xmlns:p14="http://schemas.microsoft.com/office/powerpoint/2010/main" val="75489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19" name="TextBox 18"/>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6"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7" name="Content Placeholder 7"/>
          <p:cNvSpPr>
            <a:spLocks noGrp="1"/>
          </p:cNvSpPr>
          <p:nvPr>
            <p:ph sz="quarter" idx="16"/>
          </p:nvPr>
        </p:nvSpPr>
        <p:spPr>
          <a:xfrm>
            <a:off x="407988" y="2349501"/>
            <a:ext cx="11376025"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90943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10"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2"/>
          <p:cNvSpPr>
            <a:spLocks noGrp="1"/>
          </p:cNvSpPr>
          <p:nvPr>
            <p:ph type="body" sz="quarter" idx="15"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9" y="2349501"/>
            <a:ext cx="6696124"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66670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8"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5" name="Content Placeholder 7"/>
          <p:cNvSpPr>
            <a:spLocks noGrp="1"/>
          </p:cNvSpPr>
          <p:nvPr>
            <p:ph sz="quarter" idx="16"/>
          </p:nvPr>
        </p:nvSpPr>
        <p:spPr>
          <a:xfrm>
            <a:off x="407989" y="1412776"/>
            <a:ext cx="6696124"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42298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11"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5" name="Content Placeholder 7"/>
          <p:cNvSpPr>
            <a:spLocks noGrp="1"/>
          </p:cNvSpPr>
          <p:nvPr>
            <p:ph sz="quarter" idx="16" hasCustomPrompt="1"/>
          </p:nvPr>
        </p:nvSpPr>
        <p:spPr>
          <a:xfrm>
            <a:off x="407988" y="1412776"/>
            <a:ext cx="11376643"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81458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8" y="2349500"/>
            <a:ext cx="11376025"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8295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copy, Image">
    <p:spTree>
      <p:nvGrpSpPr>
        <p:cNvPr id="1" name=""/>
        <p:cNvGrpSpPr/>
        <p:nvPr/>
      </p:nvGrpSpPr>
      <p:grpSpPr>
        <a:xfrm>
          <a:off x="0" y="0"/>
          <a:ext cx="0" cy="0"/>
          <a:chOff x="0" y="0"/>
          <a:chExt cx="0" cy="0"/>
        </a:xfrm>
      </p:grpSpPr>
      <p:sp>
        <p:nvSpPr>
          <p:cNvPr id="12" name="Content Placeholder 2"/>
          <p:cNvSpPr>
            <a:spLocks noGrp="1"/>
          </p:cNvSpPr>
          <p:nvPr>
            <p:ph sz="quarter" idx="17" hasCustomPrompt="1"/>
          </p:nvPr>
        </p:nvSpPr>
        <p:spPr>
          <a:xfrm>
            <a:off x="7248525" y="404664"/>
            <a:ext cx="4535488" cy="576064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5" name="Content Placeholder 7"/>
          <p:cNvSpPr>
            <a:spLocks noGrp="1"/>
          </p:cNvSpPr>
          <p:nvPr>
            <p:ph sz="quarter" idx="16"/>
          </p:nvPr>
        </p:nvSpPr>
        <p:spPr>
          <a:xfrm>
            <a:off x="407989" y="404664"/>
            <a:ext cx="6552108" cy="576064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32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area">
    <p:spTree>
      <p:nvGrpSpPr>
        <p:cNvPr id="1" name=""/>
        <p:cNvGrpSpPr/>
        <p:nvPr/>
      </p:nvGrpSpPr>
      <p:grpSpPr>
        <a:xfrm>
          <a:off x="0" y="0"/>
          <a:ext cx="0" cy="0"/>
          <a:chOff x="0" y="0"/>
          <a:chExt cx="0" cy="0"/>
        </a:xfrm>
      </p:grpSpPr>
      <p:sp>
        <p:nvSpPr>
          <p:cNvPr id="3" name="Content Placeholder 7"/>
          <p:cNvSpPr>
            <a:spLocks noGrp="1"/>
          </p:cNvSpPr>
          <p:nvPr>
            <p:ph sz="quarter" idx="17" hasCustomPrompt="1"/>
          </p:nvPr>
        </p:nvSpPr>
        <p:spPr>
          <a:xfrm>
            <a:off x="407988" y="404664"/>
            <a:ext cx="1137664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73829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6" name="Content Placeholder 7"/>
          <p:cNvSpPr>
            <a:spLocks noGrp="1"/>
          </p:cNvSpPr>
          <p:nvPr>
            <p:ph sz="quarter" idx="17" hasCustomPrompt="1"/>
          </p:nvPr>
        </p:nvSpPr>
        <p:spPr>
          <a:xfrm>
            <a:off x="40798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9" name="Content Placeholder 7"/>
          <p:cNvSpPr>
            <a:spLocks noGrp="1"/>
          </p:cNvSpPr>
          <p:nvPr>
            <p:ph sz="quarter" idx="20" hasCustomPrompt="1"/>
          </p:nvPr>
        </p:nvSpPr>
        <p:spPr>
          <a:xfrm>
            <a:off x="616800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806034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058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13" name="TextBox 12"/>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err="1">
                <a:solidFill>
                  <a:srgbClr val="0C406D"/>
                </a:solidFill>
                <a:latin typeface="Arial" charset="0"/>
                <a:ea typeface="Arial" charset="0"/>
                <a:cs typeface="Arial" charset="0"/>
              </a:rPr>
              <a:t>www.cranfield.ac.uk</a:t>
            </a:r>
            <a:endParaRPr lang="en-GB" sz="4400" b="1" dirty="0">
              <a:solidFill>
                <a:srgbClr val="0C406D"/>
              </a:solidFill>
              <a:latin typeface="Arial" charset="0"/>
              <a:ea typeface="Arial" charset="0"/>
              <a:cs typeface="Arial" charset="0"/>
            </a:endParaRPr>
          </a:p>
        </p:txBody>
      </p:sp>
      <p:sp>
        <p:nvSpPr>
          <p:cNvPr id="15" name="TextBox 14"/>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0099C4"/>
                </a:solidFill>
                <a:latin typeface="Arial" charset="0"/>
                <a:ea typeface="Arial" charset="0"/>
                <a:cs typeface="Arial" charset="0"/>
              </a:rPr>
              <a:t>T: +44 (0)1234 750111</a:t>
            </a:r>
            <a:endParaRPr lang="en-US" sz="4000" b="1" dirty="0">
              <a:solidFill>
                <a:srgbClr val="0099C4"/>
              </a:solidFill>
              <a:latin typeface="Arial" charset="0"/>
              <a:ea typeface="Arial" charset="0"/>
              <a:cs typeface="Arial" charset="0"/>
            </a:endParaRPr>
          </a:p>
        </p:txBody>
      </p:sp>
      <p:sp>
        <p:nvSpPr>
          <p:cNvPr id="11" name="Rectangle 10"/>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Tree>
    <p:extLst>
      <p:ext uri="{BB962C8B-B14F-4D97-AF65-F5344CB8AC3E}">
        <p14:creationId xmlns:p14="http://schemas.microsoft.com/office/powerpoint/2010/main" val="149703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p:bg>
      <p:bgPr>
        <a:solidFill>
          <a:srgbClr val="27376F"/>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82"/>
            <a:ext cx="12204000" cy="6865885"/>
          </a:xfrm>
          <a:prstGeom prst="rect">
            <a:avLst/>
          </a:prstGeom>
        </p:spPr>
      </p:pic>
      <p:sp>
        <p:nvSpPr>
          <p:cNvPr id="7"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9"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a:t>Presentation or Chapter Title, Arial Bold 32pt</a:t>
            </a:r>
            <a:endParaRPr lang="en-US" dirty="0"/>
          </a:p>
        </p:txBody>
      </p:sp>
      <p:sp>
        <p:nvSpPr>
          <p:cNvPr id="10"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a:t>Presenter’s Name and Title, Arial Bold 22pt</a:t>
            </a:r>
            <a:endParaRPr lang="en-US" dirty="0"/>
          </a:p>
        </p:txBody>
      </p:sp>
      <p:sp>
        <p:nvSpPr>
          <p:cNvPr id="14"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a:t>Date, Arial 20pt</a:t>
            </a:r>
            <a:endParaRPr lang="en-US" dirty="0"/>
          </a:p>
        </p:txBody>
      </p:sp>
    </p:spTree>
    <p:extLst>
      <p:ext uri="{BB962C8B-B14F-4D97-AF65-F5344CB8AC3E}">
        <p14:creationId xmlns:p14="http://schemas.microsoft.com/office/powerpoint/2010/main" val="859479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p:bg>
      <p:bgPr>
        <a:solidFill>
          <a:srgbClr val="5B781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0"/>
            <a:ext cx="12204000" cy="6865885"/>
          </a:xfrm>
          <a:prstGeom prst="rect">
            <a:avLst/>
          </a:prstGeom>
        </p:spPr>
      </p:pic>
      <p:sp>
        <p:nvSpPr>
          <p:cNvPr id="4"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11"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a:t>Presentation or Chapter Title, Arial Bold 32pt</a:t>
            </a:r>
            <a:endParaRPr lang="en-US" dirty="0"/>
          </a:p>
        </p:txBody>
      </p:sp>
      <p:sp>
        <p:nvSpPr>
          <p:cNvPr id="12"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a:t>Date, Arial 20pt</a:t>
            </a:r>
            <a:endParaRPr lang="en-US" dirty="0"/>
          </a:p>
        </p:txBody>
      </p:sp>
    </p:spTree>
    <p:extLst>
      <p:ext uri="{BB962C8B-B14F-4D97-AF65-F5344CB8AC3E}">
        <p14:creationId xmlns:p14="http://schemas.microsoft.com/office/powerpoint/2010/main" val="2617834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nk">
    <p:bg>
      <p:bgPr>
        <a:solidFill>
          <a:srgbClr val="81214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4000" cy="6865885"/>
          </a:xfrm>
          <a:prstGeom prst="rect">
            <a:avLst/>
          </a:prstGeom>
        </p:spPr>
      </p:pic>
      <p:sp>
        <p:nvSpPr>
          <p:cNvPr id="4"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10"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a:t>Presenter’s Name and Title, Arial Bold 22pt</a:t>
            </a:r>
            <a:endParaRPr lang="en-US" dirty="0"/>
          </a:p>
        </p:txBody>
      </p:sp>
      <p:sp>
        <p:nvSpPr>
          <p:cNvPr id="12"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a:t>Date, Arial 20pt</a:t>
            </a:r>
            <a:endParaRPr lang="en-US" dirty="0"/>
          </a:p>
        </p:txBody>
      </p:sp>
    </p:spTree>
    <p:extLst>
      <p:ext uri="{BB962C8B-B14F-4D97-AF65-F5344CB8AC3E}">
        <p14:creationId xmlns:p14="http://schemas.microsoft.com/office/powerpoint/2010/main" val="1369764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442B5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3902"/>
            <a:ext cx="12204000" cy="6865885"/>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8"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a:t>Presentation or Chapter Title, Arial Bold 32pt</a:t>
            </a:r>
            <a:endParaRPr lang="en-US" dirty="0"/>
          </a:p>
        </p:txBody>
      </p:sp>
      <p:sp>
        <p:nvSpPr>
          <p:cNvPr id="9"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a:t>Presenter’s Name and Title, Arial Bold 22pt</a:t>
            </a:r>
            <a:endParaRPr lang="en-US" dirty="0"/>
          </a:p>
        </p:txBody>
      </p:sp>
      <p:sp>
        <p:nvSpPr>
          <p:cNvPr id="10"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a:t>Date, Arial 20pt</a:t>
            </a:r>
            <a:endParaRPr lang="en-US" dirty="0"/>
          </a:p>
        </p:txBody>
      </p:sp>
    </p:spTree>
    <p:extLst>
      <p:ext uri="{BB962C8B-B14F-4D97-AF65-F5344CB8AC3E}">
        <p14:creationId xmlns:p14="http://schemas.microsoft.com/office/powerpoint/2010/main" val="229103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p:bg>
      <p:bgPr>
        <a:solidFill>
          <a:srgbClr val="820E2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85"/>
            <a:ext cx="12204000" cy="6865885"/>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9"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a:t>Presentation or Chapter Title, Arial Bold 32pt</a:t>
            </a:r>
            <a:endParaRPr lang="en-US" dirty="0"/>
          </a:p>
        </p:txBody>
      </p:sp>
      <p:sp>
        <p:nvSpPr>
          <p:cNvPr id="10"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a:t>Presenter’s Name and Title, Arial Bold 22pt</a:t>
            </a:r>
            <a:endParaRPr lang="en-US" dirty="0"/>
          </a:p>
        </p:txBody>
      </p:sp>
      <p:sp>
        <p:nvSpPr>
          <p:cNvPr id="11"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a:t>Date, Arial 20pt</a:t>
            </a:r>
            <a:endParaRPr lang="en-US" dirty="0"/>
          </a:p>
        </p:txBody>
      </p:sp>
    </p:spTree>
    <p:extLst>
      <p:ext uri="{BB962C8B-B14F-4D97-AF65-F5344CB8AC3E}">
        <p14:creationId xmlns:p14="http://schemas.microsoft.com/office/powerpoint/2010/main" val="300535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6" name="Text Placeholder 8"/>
          <p:cNvSpPr>
            <a:spLocks noGrp="1"/>
          </p:cNvSpPr>
          <p:nvPr>
            <p:ph type="body" sz="quarter" idx="15"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11" name="Content Placeholder 2"/>
          <p:cNvSpPr>
            <a:spLocks noGrp="1"/>
          </p:cNvSpPr>
          <p:nvPr>
            <p:ph sz="quarter" idx="17"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4" name="Text Placeholder 2"/>
          <p:cNvSpPr>
            <a:spLocks noGrp="1"/>
          </p:cNvSpPr>
          <p:nvPr>
            <p:ph type="body" sz="quarter" idx="18"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5" name="Content Placeholder 7"/>
          <p:cNvSpPr>
            <a:spLocks noGrp="1"/>
          </p:cNvSpPr>
          <p:nvPr>
            <p:ph sz="quarter" idx="16"/>
          </p:nvPr>
        </p:nvSpPr>
        <p:spPr>
          <a:xfrm>
            <a:off x="407989" y="2349500"/>
            <a:ext cx="6696124"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Tree>
    <p:extLst>
      <p:ext uri="{BB962C8B-B14F-4D97-AF65-F5344CB8AC3E}">
        <p14:creationId xmlns:p14="http://schemas.microsoft.com/office/powerpoint/2010/main" val="389122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ed">
    <p:bg>
      <p:bgPr>
        <a:solidFill>
          <a:srgbClr val="DD7A0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85"/>
            <a:ext cx="12203999" cy="6865885"/>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srgbClr val="0C406D"/>
                </a:solidFill>
                <a:latin typeface="Arial" charset="0"/>
                <a:ea typeface="Arial" charset="0"/>
                <a:cs typeface="Arial" charset="0"/>
              </a:rPr>
              <a:t>www.cranfield.ac.uk</a:t>
            </a:r>
            <a:endParaRPr lang="en-GB" sz="1800" b="0" dirty="0">
              <a:solidFill>
                <a:srgbClr val="0C406D"/>
              </a:solidFill>
              <a:latin typeface="Arial" charset="0"/>
              <a:ea typeface="Arial" charset="0"/>
              <a:cs typeface="Arial" charset="0"/>
            </a:endParaRPr>
          </a:p>
        </p:txBody>
      </p:sp>
      <p:sp>
        <p:nvSpPr>
          <p:cNvPr id="7"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a:t>Presentation or Chapter Title, Arial Bold 32pt</a:t>
            </a:r>
            <a:endParaRPr lang="en-US" dirty="0"/>
          </a:p>
        </p:txBody>
      </p:sp>
      <p:sp>
        <p:nvSpPr>
          <p:cNvPr id="10"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a:t>Presenter’s Name and Title, Arial Bold 22pt</a:t>
            </a:r>
            <a:endParaRPr lang="en-US" dirty="0"/>
          </a:p>
        </p:txBody>
      </p:sp>
      <p:sp>
        <p:nvSpPr>
          <p:cNvPr id="11"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a:t>Date, Arial 20pt</a:t>
            </a:r>
            <a:endParaRPr lang="en-US" dirty="0"/>
          </a:p>
        </p:txBody>
      </p:sp>
    </p:spTree>
    <p:extLst>
      <p:ext uri="{BB962C8B-B14F-4D97-AF65-F5344CB8AC3E}">
        <p14:creationId xmlns:p14="http://schemas.microsoft.com/office/powerpoint/2010/main" val="253329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5" name="Text Placeholder 8"/>
          <p:cNvSpPr>
            <a:spLocks noGrp="1"/>
          </p:cNvSpPr>
          <p:nvPr>
            <p:ph type="body" sz="quarter" idx="16"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Content Placeholder 2"/>
          <p:cNvSpPr>
            <a:spLocks noGrp="1"/>
          </p:cNvSpPr>
          <p:nvPr>
            <p:ph sz="quarter" idx="18"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9" name="Content Placeholder 7"/>
          <p:cNvSpPr>
            <a:spLocks noGrp="1"/>
          </p:cNvSpPr>
          <p:nvPr>
            <p:ph sz="quarter" idx="20"/>
          </p:nvPr>
        </p:nvSpPr>
        <p:spPr>
          <a:xfrm>
            <a:off x="407989" y="1412776"/>
            <a:ext cx="6696124" cy="48959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9769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3" name="Text Placeholder 8"/>
          <p:cNvSpPr>
            <a:spLocks noGrp="1"/>
          </p:cNvSpPr>
          <p:nvPr>
            <p:ph type="body" sz="quarter" idx="17"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6" name="Content Placeholder 7"/>
          <p:cNvSpPr>
            <a:spLocks noGrp="1"/>
          </p:cNvSpPr>
          <p:nvPr>
            <p:ph sz="quarter" idx="16" hasCustomPrompt="1"/>
          </p:nvPr>
        </p:nvSpPr>
        <p:spPr>
          <a:xfrm>
            <a:off x="407988" y="1412776"/>
            <a:ext cx="11376643" cy="4895949"/>
          </a:xfrm>
          <a:prstGeom prst="rect">
            <a:avLst/>
          </a:prstGeom>
        </p:spPr>
        <p:txBody>
          <a:bodyPr/>
          <a:lstStyle>
            <a:lvl1pPr>
              <a:lnSpc>
                <a:spcPct val="100000"/>
              </a:lnSpc>
              <a:defRPr/>
            </a:lvl1pPr>
          </a:lstStyle>
          <a:p>
            <a:pPr lvl="0"/>
            <a:r>
              <a:rPr lang="en-US" dirty="0"/>
              <a:t>Image/media area</a:t>
            </a:r>
            <a:endParaRPr lang="en-GB" dirty="0"/>
          </a:p>
        </p:txBody>
      </p:sp>
    </p:spTree>
    <p:extLst>
      <p:ext uri="{BB962C8B-B14F-4D97-AF65-F5344CB8AC3E}">
        <p14:creationId xmlns:p14="http://schemas.microsoft.com/office/powerpoint/2010/main" val="129790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8" name="Text Placeholder 8"/>
          <p:cNvSpPr>
            <a:spLocks noGrp="1"/>
          </p:cNvSpPr>
          <p:nvPr>
            <p:ph type="body" sz="quarter" idx="2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Content Placeholder 7"/>
          <p:cNvSpPr>
            <a:spLocks noGrp="1"/>
          </p:cNvSpPr>
          <p:nvPr>
            <p:ph sz="quarter" idx="16" hasCustomPrompt="1"/>
          </p:nvPr>
        </p:nvSpPr>
        <p:spPr>
          <a:xfrm>
            <a:off x="407989" y="1412776"/>
            <a:ext cx="5616004" cy="4895949"/>
          </a:xfrm>
          <a:prstGeom prst="rect">
            <a:avLst/>
          </a:prstGeom>
        </p:spPr>
        <p:txBody>
          <a:bodyPr/>
          <a:lstStyle>
            <a:lvl1pPr>
              <a:lnSpc>
                <a:spcPct val="100000"/>
              </a:lnSpc>
              <a:defRPr/>
            </a:lvl1pPr>
          </a:lstStyle>
          <a:p>
            <a:pPr lvl="0"/>
            <a:r>
              <a:rPr lang="en-US" dirty="0"/>
              <a:t>Image/media area</a:t>
            </a:r>
            <a:endParaRPr lang="en-GB" dirty="0"/>
          </a:p>
        </p:txBody>
      </p:sp>
      <p:sp>
        <p:nvSpPr>
          <p:cNvPr id="10" name="Content Placeholder 7"/>
          <p:cNvSpPr>
            <a:spLocks noGrp="1"/>
          </p:cNvSpPr>
          <p:nvPr>
            <p:ph sz="quarter" idx="22" hasCustomPrompt="1"/>
          </p:nvPr>
        </p:nvSpPr>
        <p:spPr>
          <a:xfrm>
            <a:off x="6168008" y="1412776"/>
            <a:ext cx="5616004" cy="4895949"/>
          </a:xfrm>
          <a:prstGeom prst="rect">
            <a:avLst/>
          </a:prstGeom>
        </p:spPr>
        <p:txBody>
          <a:bodyPr/>
          <a:lstStyle>
            <a:lvl1pPr>
              <a:lnSpc>
                <a:spcPct val="100000"/>
              </a:lnSpc>
              <a:defRPr/>
            </a:lvl1pPr>
          </a:lstStyle>
          <a:p>
            <a:pPr lvl="0"/>
            <a:r>
              <a:rPr lang="en-US" dirty="0"/>
              <a:t>Image/media area</a:t>
            </a:r>
            <a:endParaRPr lang="en-GB" dirty="0"/>
          </a:p>
        </p:txBody>
      </p:sp>
    </p:spTree>
    <p:extLst>
      <p:ext uri="{BB962C8B-B14F-4D97-AF65-F5344CB8AC3E}">
        <p14:creationId xmlns:p14="http://schemas.microsoft.com/office/powerpoint/2010/main" val="16859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9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ue impact slide">
    <p:spTree>
      <p:nvGrpSpPr>
        <p:cNvPr id="1" name=""/>
        <p:cNvGrpSpPr/>
        <p:nvPr/>
      </p:nvGrpSpPr>
      <p:grpSpPr>
        <a:xfrm>
          <a:off x="0" y="0"/>
          <a:ext cx="0" cy="0"/>
          <a:chOff x="0" y="0"/>
          <a:chExt cx="0" cy="0"/>
        </a:xfrm>
      </p:grpSpPr>
      <p:sp>
        <p:nvSpPr>
          <p:cNvPr id="6" name="Rectangle 5"/>
          <p:cNvSpPr/>
          <p:nvPr userDrawn="1"/>
        </p:nvSpPr>
        <p:spPr>
          <a:xfrm>
            <a:off x="0" y="1"/>
            <a:ext cx="5231904" cy="6857999"/>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435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5B7813"/>
              </a:solidFill>
            </a:endParaRPr>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323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8800" y="403200"/>
            <a:ext cx="10224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00" y="324000"/>
            <a:ext cx="972000" cy="972000"/>
          </a:xfrm>
          <a:prstGeom prst="rect">
            <a:avLst/>
          </a:prstGeom>
        </p:spPr>
      </p:pic>
      <p:sp>
        <p:nvSpPr>
          <p:cNvPr id="8" name="Footer Placeholder 4"/>
          <p:cNvSpPr txBox="1">
            <a:spLocks/>
          </p:cNvSpPr>
          <p:nvPr/>
        </p:nvSpPr>
        <p:spPr>
          <a:xfrm>
            <a:off x="5843972" y="6414382"/>
            <a:ext cx="504056" cy="32698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C406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pPr algn="ctr"/>
              <a:t>‹#›</a:t>
            </a:fld>
            <a:endParaRPr lang="en-US" dirty="0"/>
          </a:p>
        </p:txBody>
      </p:sp>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2" r:id="rId6"/>
    <p:sldLayoutId id="2147483743" r:id="rId7"/>
    <p:sldLayoutId id="2147483746" r:id="rId8"/>
    <p:sldLayoutId id="2147483747" r:id="rId9"/>
    <p:sldLayoutId id="2147483748" r:id="rId10"/>
    <p:sldLayoutId id="2147483749" r:id="rId11"/>
    <p:sldLayoutId id="2147483750" r:id="rId12"/>
    <p:sldLayoutId id="2147483751" r:id="rId13"/>
    <p:sldLayoutId id="2147483744" r:id="rId14"/>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800" y="403200"/>
            <a:ext cx="11376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sp>
        <p:nvSpPr>
          <p:cNvPr id="13" name="Rectangle 12"/>
          <p:cNvSpPr/>
          <p:nvPr/>
        </p:nvSpPr>
        <p:spPr>
          <a:xfrm>
            <a:off x="0" y="6309320"/>
            <a:ext cx="1219200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14" name="TextBox 13"/>
          <p:cNvSpPr txBox="1"/>
          <p:nvPr/>
        </p:nvSpPr>
        <p:spPr>
          <a:xfrm>
            <a:off x="8904312" y="6414383"/>
            <a:ext cx="2880320"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a:t>
            </a:r>
            <a:r>
              <a:rPr lang="en-US" sz="1600" dirty="0" err="1">
                <a:solidFill>
                  <a:prstClr val="white"/>
                </a:solidFill>
                <a:latin typeface="Arial" charset="0"/>
                <a:ea typeface="Arial" charset="0"/>
                <a:cs typeface="Arial" charset="0"/>
              </a:rPr>
              <a:t>Cranfield</a:t>
            </a:r>
            <a:r>
              <a:rPr lang="en-US" sz="1600" dirty="0">
                <a:solidFill>
                  <a:prstClr val="white"/>
                </a:solidFill>
                <a:latin typeface="Arial" charset="0"/>
                <a:ea typeface="Arial" charset="0"/>
                <a:cs typeface="Arial" charset="0"/>
              </a:rPr>
              <a:t> University</a:t>
            </a:r>
          </a:p>
        </p:txBody>
      </p:sp>
      <p:sp>
        <p:nvSpPr>
          <p:cNvPr id="15" name="Footer Placeholder 16"/>
          <p:cNvSpPr txBox="1">
            <a:spLocks/>
          </p:cNvSpPr>
          <p:nvPr/>
        </p:nvSpPr>
        <p:spPr>
          <a:xfrm>
            <a:off x="4038600" y="6414383"/>
            <a:ext cx="4114800" cy="307092"/>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940673710"/>
      </p:ext>
    </p:extLst>
  </p:cSld>
  <p:clrMap bg1="lt1" tx1="dk1" bg2="lt2" tx2="dk2" accent1="accent1" accent2="accent2" accent3="accent3" accent4="accent4" accent5="accent5" accent6="accent6" hlink="hlink" folHlink="folHlink"/>
  <p:sldLayoutIdLst>
    <p:sldLayoutId id="2147483730" r:id="rId1"/>
    <p:sldLayoutId id="2147483708" r:id="rId2"/>
    <p:sldLayoutId id="2147483729" r:id="rId3"/>
    <p:sldLayoutId id="2147483709" r:id="rId4"/>
    <p:sldLayoutId id="2147483712" r:id="rId5"/>
    <p:sldLayoutId id="2147483717" r:id="rId6"/>
    <p:sldLayoutId id="2147483714" r:id="rId7"/>
    <p:sldLayoutId id="2147483727" r:id="rId8"/>
    <p:sldLayoutId id="2147483711" r:id="rId9"/>
    <p:sldLayoutId id="2147483733" r:id="rId10"/>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4399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70.jpg"/><Relationship Id="rId11" Type="http://schemas.openxmlformats.org/officeDocument/2006/relationships/image" Target="../media/image75.jpg"/><Relationship Id="rId5" Type="http://schemas.openxmlformats.org/officeDocument/2006/relationships/image" Target="../media/image69.jpeg"/><Relationship Id="rId10" Type="http://schemas.openxmlformats.org/officeDocument/2006/relationships/image" Target="../media/image74.jpg"/><Relationship Id="rId4" Type="http://schemas.openxmlformats.org/officeDocument/2006/relationships/image" Target="../media/image68.jpe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8.jpg"/><Relationship Id="rId7" Type="http://schemas.openxmlformats.org/officeDocument/2006/relationships/image" Target="../media/image81.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chart" Target="../charts/chart3.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3.jpeg"/><Relationship Id="rId4" Type="http://schemas.openxmlformats.org/officeDocument/2006/relationships/image" Target="../media/image82.jpeg"/></Relationships>
</file>

<file path=ppt/slides/_rels/slide1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85.jpg"/></Relationships>
</file>

<file path=ppt/slides/_rels/slide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18" Type="http://schemas.openxmlformats.org/officeDocument/2006/relationships/image" Target="../media/image53.png"/><Relationship Id="rId3" Type="http://schemas.openxmlformats.org/officeDocument/2006/relationships/image" Target="../media/image38.jpe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jpeg"/><Relationship Id="rId17"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5.jpeg"/><Relationship Id="rId1" Type="http://schemas.openxmlformats.org/officeDocument/2006/relationships/slideLayout" Target="../slideLayouts/slideLayout16.xml"/><Relationship Id="rId6" Type="http://schemas.openxmlformats.org/officeDocument/2006/relationships/image" Target="../media/image41.jpeg"/><Relationship Id="rId11" Type="http://schemas.openxmlformats.org/officeDocument/2006/relationships/image" Target="../media/image46.jpg"/><Relationship Id="rId5" Type="http://schemas.openxmlformats.org/officeDocument/2006/relationships/image" Target="../media/image40.jp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jpg"/><Relationship Id="rId19" Type="http://schemas.openxmlformats.org/officeDocument/2006/relationships/image" Target="../media/image54.pn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62.png"/><Relationship Id="rId5" Type="http://schemas.openxmlformats.org/officeDocument/2006/relationships/image" Target="../media/image61.jpg"/><Relationship Id="rId10" Type="http://schemas.openxmlformats.org/officeDocument/2006/relationships/image" Target="../media/image66.jpg"/><Relationship Id="rId4" Type="http://schemas.openxmlformats.org/officeDocument/2006/relationships/image" Target="../media/image60.jpeg"/><Relationship Id="rId9"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4907868" y="1621445"/>
            <a:ext cx="6264696" cy="1951571"/>
          </a:xfrm>
        </p:spPr>
        <p:txBody>
          <a:bodyPr/>
          <a:lstStyle/>
          <a:p>
            <a:pPr algn="ctr"/>
            <a:r>
              <a:rPr lang="en-GB" dirty="0"/>
              <a:t>Manufacturing in Spain</a:t>
            </a:r>
          </a:p>
        </p:txBody>
      </p:sp>
      <p:sp>
        <p:nvSpPr>
          <p:cNvPr id="6" name="Marcador de texto 5"/>
          <p:cNvSpPr>
            <a:spLocks noGrp="1"/>
          </p:cNvSpPr>
          <p:nvPr>
            <p:ph type="body" sz="quarter" idx="11"/>
          </p:nvPr>
        </p:nvSpPr>
        <p:spPr>
          <a:xfrm>
            <a:off x="4367808" y="3212976"/>
            <a:ext cx="7344816" cy="2808312"/>
          </a:xfrm>
        </p:spPr>
        <p:txBody>
          <a:bodyPr/>
          <a:lstStyle/>
          <a:p>
            <a:pPr algn="ctr"/>
            <a:r>
              <a:rPr lang="es-ES" dirty="0"/>
              <a:t>Toni Galeote </a:t>
            </a:r>
            <a:r>
              <a:rPr lang="es-ES" dirty="0" err="1"/>
              <a:t>Perramon</a:t>
            </a:r>
            <a:endParaRPr lang="es-ES" dirty="0"/>
          </a:p>
          <a:p>
            <a:pPr algn="ctr"/>
            <a:r>
              <a:rPr lang="es-ES" sz="1800" b="0" dirty="0" err="1"/>
              <a:t>MSc</a:t>
            </a:r>
            <a:r>
              <a:rPr lang="es-ES" sz="1800" b="0" dirty="0"/>
              <a:t> in Global </a:t>
            </a:r>
            <a:r>
              <a:rPr lang="es-ES" sz="1800" b="0" dirty="0" err="1"/>
              <a:t>Product</a:t>
            </a:r>
            <a:r>
              <a:rPr lang="es-ES" sz="1800" b="0" dirty="0"/>
              <a:t> </a:t>
            </a:r>
            <a:r>
              <a:rPr lang="es-ES" sz="1800" b="0" dirty="0" err="1"/>
              <a:t>Development</a:t>
            </a:r>
            <a:r>
              <a:rPr lang="es-ES" sz="1800" b="0" dirty="0"/>
              <a:t> and Management</a:t>
            </a:r>
          </a:p>
          <a:p>
            <a:pPr algn="ctr"/>
            <a:endParaRPr lang="es-ES" sz="1800" b="0" dirty="0"/>
          </a:p>
          <a:p>
            <a:pPr algn="ctr"/>
            <a:r>
              <a:rPr lang="es-ES" dirty="0"/>
              <a:t>Guillermo García del Valle Martínez </a:t>
            </a:r>
          </a:p>
          <a:p>
            <a:pPr algn="ctr"/>
            <a:r>
              <a:rPr lang="es-ES" sz="1800" b="0" dirty="0" err="1"/>
              <a:t>MSc</a:t>
            </a:r>
            <a:r>
              <a:rPr lang="es-ES" sz="1800" b="0" dirty="0"/>
              <a:t> in </a:t>
            </a:r>
            <a:r>
              <a:rPr lang="es-ES" sz="1800" b="0" dirty="0" err="1"/>
              <a:t>Aserospace</a:t>
            </a:r>
            <a:r>
              <a:rPr lang="es-ES" sz="1800" b="0" dirty="0"/>
              <a:t> </a:t>
            </a:r>
            <a:r>
              <a:rPr lang="es-ES" sz="1800" b="0" dirty="0" err="1"/>
              <a:t>Materials</a:t>
            </a:r>
            <a:endParaRPr lang="es-ES" sz="1800" b="0" dirty="0"/>
          </a:p>
        </p:txBody>
      </p:sp>
      <p:sp>
        <p:nvSpPr>
          <p:cNvPr id="7" name="Marcador de texto 6"/>
          <p:cNvSpPr>
            <a:spLocks noGrp="1"/>
          </p:cNvSpPr>
          <p:nvPr>
            <p:ph type="body" sz="quarter" idx="12"/>
          </p:nvPr>
        </p:nvSpPr>
        <p:spPr>
          <a:xfrm>
            <a:off x="9912424" y="6237312"/>
            <a:ext cx="6264696" cy="504056"/>
          </a:xfrm>
        </p:spPr>
        <p:txBody>
          <a:bodyPr/>
          <a:lstStyle/>
          <a:p>
            <a:r>
              <a:rPr lang="es-ES" sz="2200" i="1" dirty="0"/>
              <a:t>7</a:t>
            </a:r>
            <a:r>
              <a:rPr lang="es-ES" sz="2200" i="1" baseline="30000" dirty="0"/>
              <a:t>th</a:t>
            </a:r>
            <a:r>
              <a:rPr lang="es-ES" sz="2200" i="1" dirty="0"/>
              <a:t> </a:t>
            </a:r>
            <a:r>
              <a:rPr lang="en-GB" sz="2200" i="1" dirty="0"/>
              <a:t>March</a:t>
            </a:r>
            <a:r>
              <a:rPr lang="es-ES" sz="2200" i="1" dirty="0"/>
              <a:t> 2017</a:t>
            </a:r>
          </a:p>
        </p:txBody>
      </p:sp>
      <p:sp>
        <p:nvSpPr>
          <p:cNvPr id="8" name="Marcador de texto 4"/>
          <p:cNvSpPr txBox="1">
            <a:spLocks/>
          </p:cNvSpPr>
          <p:nvPr/>
        </p:nvSpPr>
        <p:spPr>
          <a:xfrm>
            <a:off x="4799856" y="332656"/>
            <a:ext cx="6480720" cy="1951571"/>
          </a:xfrm>
          <a:prstGeom prst="rect">
            <a:avLst/>
          </a:prstGeom>
        </p:spPr>
        <p:txBody>
          <a:bodyPr anchor="ctr"/>
          <a:lstStyle>
            <a:lvl1pPr marL="0" indent="0" algn="l" defTabSz="685800" rtl="0" eaLnBrk="1" latinLnBrk="0" hangingPunct="1">
              <a:lnSpc>
                <a:spcPct val="90000"/>
              </a:lnSpc>
              <a:spcBef>
                <a:spcPts val="750"/>
              </a:spcBef>
              <a:buFont typeface="Arial"/>
              <a:buNone/>
              <a:defRPr sz="3200" b="1" i="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3400" dirty="0"/>
              <a:t>Global Manufacturing Student Think Tank </a:t>
            </a:r>
          </a:p>
        </p:txBody>
      </p:sp>
    </p:spTree>
    <p:extLst>
      <p:ext uri="{BB962C8B-B14F-4D97-AF65-F5344CB8AC3E}">
        <p14:creationId xmlns:p14="http://schemas.microsoft.com/office/powerpoint/2010/main" val="3892451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879" r="8965"/>
          <a:stretch/>
        </p:blipFill>
        <p:spPr>
          <a:xfrm>
            <a:off x="6453933" y="240458"/>
            <a:ext cx="5040718" cy="2711802"/>
          </a:xfrm>
          <a:prstGeom prst="rect">
            <a:avLst/>
          </a:prstGeom>
        </p:spPr>
      </p:pic>
      <p:pic>
        <p:nvPicPr>
          <p:cNvPr id="30" name="Picture 2" descr="Resultado de imagen de medicam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933" y="2991594"/>
            <a:ext cx="5040718" cy="310774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146468" y="1160448"/>
            <a:ext cx="4266000" cy="4708981"/>
          </a:xfrm>
          <a:prstGeom prst="rect">
            <a:avLst/>
          </a:prstGeom>
          <a:noFill/>
        </p:spPr>
        <p:txBody>
          <a:bodyPr wrap="square" rtlCol="0">
            <a:spAutoFit/>
          </a:bodyPr>
          <a:lstStyle/>
          <a:p>
            <a:r>
              <a:rPr lang="en-GB" sz="2000" dirty="0">
                <a:latin typeface="+mj-lt"/>
              </a:rPr>
              <a:t>10.35% GPD in 2014</a:t>
            </a:r>
          </a:p>
          <a:p>
            <a:endParaRPr lang="en-GB" sz="2000" dirty="0">
              <a:latin typeface="+mj-lt"/>
            </a:endParaRPr>
          </a:p>
          <a:p>
            <a:r>
              <a:rPr lang="en-GB" sz="2000" dirty="0">
                <a:latin typeface="+mj-lt"/>
              </a:rPr>
              <a:t>330% turnover growth 2008-1014</a:t>
            </a:r>
          </a:p>
          <a:p>
            <a:endParaRPr lang="en-GB" sz="2000" dirty="0">
              <a:latin typeface="+mj-lt"/>
            </a:endParaRPr>
          </a:p>
          <a:p>
            <a:r>
              <a:rPr lang="en-GB" sz="2000" dirty="0">
                <a:latin typeface="+mj-lt"/>
              </a:rPr>
              <a:t>Strong Government support </a:t>
            </a:r>
          </a:p>
          <a:p>
            <a:endParaRPr lang="en-GB" sz="2000" dirty="0">
              <a:latin typeface="+mj-lt"/>
            </a:endParaRPr>
          </a:p>
          <a:p>
            <a:r>
              <a:rPr lang="en-GB" sz="2000" dirty="0">
                <a:latin typeface="+mj-lt"/>
              </a:rPr>
              <a:t>World leader in organ transplants</a:t>
            </a:r>
          </a:p>
          <a:p>
            <a:endParaRPr lang="en-GB" sz="2000" dirty="0">
              <a:latin typeface="+mj-lt"/>
            </a:endParaRPr>
          </a:p>
          <a:p>
            <a:r>
              <a:rPr lang="en-GB" sz="2000" dirty="0">
                <a:latin typeface="+mj-lt"/>
              </a:rPr>
              <a:t>Pharma sector accounts for:</a:t>
            </a:r>
          </a:p>
          <a:p>
            <a:endParaRPr lang="en-GB" sz="2000" dirty="0">
              <a:latin typeface="+mj-lt"/>
            </a:endParaRPr>
          </a:p>
          <a:p>
            <a:r>
              <a:rPr lang="en-GB" sz="2000" dirty="0">
                <a:latin typeface="+mj-lt"/>
              </a:rPr>
              <a:t>	20% of total R&amp;D in Spain</a:t>
            </a:r>
          </a:p>
          <a:p>
            <a:endParaRPr lang="en-GB" sz="2000" dirty="0">
              <a:latin typeface="+mj-lt"/>
            </a:endParaRPr>
          </a:p>
          <a:p>
            <a:r>
              <a:rPr lang="en-GB" sz="2000" dirty="0">
                <a:latin typeface="+mj-lt"/>
              </a:rPr>
              <a:t>	Highest productivity sector </a:t>
            </a:r>
          </a:p>
          <a:p>
            <a:endParaRPr lang="en-GB" sz="2000" dirty="0">
              <a:latin typeface="+mj-lt"/>
            </a:endParaRPr>
          </a:p>
          <a:p>
            <a:r>
              <a:rPr lang="en-GB" sz="2000" dirty="0">
                <a:latin typeface="+mj-lt"/>
              </a:rPr>
              <a:t>	Highest export propensity </a:t>
            </a:r>
          </a:p>
        </p:txBody>
      </p:sp>
      <p:sp>
        <p:nvSpPr>
          <p:cNvPr id="5" name="Title 2"/>
          <p:cNvSpPr>
            <a:spLocks noGrp="1"/>
          </p:cNvSpPr>
          <p:nvPr>
            <p:ph type="body" sz="quarter" idx="10"/>
          </p:nvPr>
        </p:nvSpPr>
        <p:spPr/>
        <p:txBody>
          <a:bodyPr/>
          <a:lstStyle/>
          <a:p>
            <a:r>
              <a:rPr lang="en-GB" dirty="0"/>
              <a:t>Biotech and pharma industry</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60" y="1551388"/>
            <a:ext cx="3968512" cy="122954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2830"/>
          <a:stretch/>
        </p:blipFill>
        <p:spPr>
          <a:xfrm>
            <a:off x="793302" y="2990109"/>
            <a:ext cx="4043362" cy="1302987"/>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8209" t="11407" r="7666" b="13161"/>
          <a:stretch/>
        </p:blipFill>
        <p:spPr>
          <a:xfrm>
            <a:off x="5583981" y="3051082"/>
            <a:ext cx="3162799" cy="1594673"/>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2579" y="4469478"/>
            <a:ext cx="2531893" cy="1839842"/>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2081" y="1826940"/>
            <a:ext cx="4070463" cy="1170012"/>
          </a:xfrm>
          <a:prstGeom prst="rect">
            <a:avLst/>
          </a:prstGeom>
        </p:spPr>
      </p:pic>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t="33788" b="34330"/>
          <a:stretch/>
        </p:blipFill>
        <p:spPr>
          <a:xfrm>
            <a:off x="757190" y="4446392"/>
            <a:ext cx="4079474" cy="1502888"/>
          </a:xfrm>
          <a:prstGeom prst="rect">
            <a:avLst/>
          </a:prstGeom>
        </p:spPr>
      </p:pic>
      <p:pic>
        <p:nvPicPr>
          <p:cNvPr id="27" name="Picture 26"/>
          <p:cNvPicPr>
            <a:picLocks noChangeAspect="1"/>
          </p:cNvPicPr>
          <p:nvPr/>
        </p:nvPicPr>
        <p:blipFill rotWithShape="1">
          <a:blip r:embed="rId11">
            <a:extLst>
              <a:ext uri="{28A0092B-C50C-407E-A947-70E740481C1C}">
                <a14:useLocalDpi xmlns:a14="http://schemas.microsoft.com/office/drawing/2010/main" val="0"/>
              </a:ext>
            </a:extLst>
          </a:blip>
          <a:srcRect b="12459"/>
          <a:stretch/>
        </p:blipFill>
        <p:spPr>
          <a:xfrm>
            <a:off x="8752911" y="3116466"/>
            <a:ext cx="3128298" cy="1517877"/>
          </a:xfrm>
          <a:prstGeom prst="rect">
            <a:avLst/>
          </a:prstGeom>
        </p:spPr>
      </p:pic>
      <p:sp>
        <p:nvSpPr>
          <p:cNvPr id="32" name="TextBox 31"/>
          <p:cNvSpPr txBox="1"/>
          <p:nvPr/>
        </p:nvSpPr>
        <p:spPr>
          <a:xfrm>
            <a:off x="1055440" y="6019552"/>
            <a:ext cx="9033242" cy="523220"/>
          </a:xfrm>
          <a:prstGeom prst="rect">
            <a:avLst/>
          </a:prstGeom>
          <a:noFill/>
        </p:spPr>
        <p:txBody>
          <a:bodyPr wrap="none" rtlCol="0">
            <a:spAutoFit/>
          </a:bodyPr>
          <a:lstStyle/>
          <a:p>
            <a:r>
              <a:rPr lang="en-GB" sz="1400" dirty="0"/>
              <a:t>Source → Biotechnology sector in Spain (September 2016 edition). Invest in Spain. ICEX. Gobierno de España. </a:t>
            </a:r>
          </a:p>
          <a:p>
            <a:endParaRPr lang="en-GB" sz="1400" dirty="0"/>
          </a:p>
        </p:txBody>
      </p:sp>
      <p:sp>
        <p:nvSpPr>
          <p:cNvPr id="33" name="TextBox 32"/>
          <p:cNvSpPr txBox="1"/>
          <p:nvPr/>
        </p:nvSpPr>
        <p:spPr>
          <a:xfrm>
            <a:off x="2198659" y="780751"/>
            <a:ext cx="8684400" cy="1631216"/>
          </a:xfrm>
          <a:prstGeom prst="rect">
            <a:avLst/>
          </a:prstGeom>
          <a:noFill/>
        </p:spPr>
        <p:txBody>
          <a:bodyPr wrap="square" rtlCol="0">
            <a:spAutoFit/>
          </a:bodyPr>
          <a:lstStyle/>
          <a:p>
            <a:pPr algn="ctr"/>
            <a:endParaRPr lang="en-GB" sz="2000" dirty="0">
              <a:latin typeface="+mj-lt"/>
            </a:endParaRPr>
          </a:p>
          <a:p>
            <a:pPr algn="ctr"/>
            <a:r>
              <a:rPr lang="en-GB" sz="2000" dirty="0"/>
              <a:t>Second country with the highest number of biotechnology-related companies in the world, only behind the United States (OECD data)</a:t>
            </a:r>
          </a:p>
          <a:p>
            <a:pPr algn="ctr"/>
            <a:endParaRPr lang="en-GB" sz="2000" dirty="0">
              <a:latin typeface="+mj-lt"/>
            </a:endParaRPr>
          </a:p>
          <a:p>
            <a:pPr algn="ctr"/>
            <a:endParaRPr lang="en-GB" sz="2000" dirty="0">
              <a:latin typeface="+mj-lt"/>
            </a:endParaRPr>
          </a:p>
        </p:txBody>
      </p:sp>
    </p:spTree>
    <p:extLst>
      <p:ext uri="{BB962C8B-B14F-4D97-AF65-F5344CB8AC3E}">
        <p14:creationId xmlns:p14="http://schemas.microsoft.com/office/powerpoint/2010/main" val="7987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9"/>
          <p:cNvSpPr/>
          <p:nvPr/>
        </p:nvSpPr>
        <p:spPr>
          <a:xfrm>
            <a:off x="5231904" y="-14064"/>
            <a:ext cx="10703296" cy="6872064"/>
          </a:xfrm>
          <a:prstGeom prst="rect">
            <a:avLst/>
          </a:prstGeom>
          <a:blipFill dpi="0" rotWithShape="1">
            <a:blip r:embed="rId3">
              <a:alphaModFix amt="5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4"/>
          </p:nvPr>
        </p:nvSpPr>
        <p:spPr/>
        <p:txBody>
          <a:bodyPr>
            <a:normAutofit/>
          </a:bodyPr>
          <a:lstStyle/>
          <a:p>
            <a:pPr marL="0" indent="0" algn="ctr">
              <a:buNone/>
            </a:pPr>
            <a:r>
              <a:rPr lang="en-GB" sz="2400" b="1" dirty="0"/>
              <a:t>Strengths and weaknesses of Spain’s manufacturing sector </a:t>
            </a:r>
          </a:p>
        </p:txBody>
      </p:sp>
      <p:pic>
        <p:nvPicPr>
          <p:cNvPr id="1026" name="Picture 2" descr="Resultado de imagen de balanza imagen de vect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74432"/>
            <a:ext cx="3456384" cy="346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42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4" y="-27384"/>
            <a:ext cx="6964875" cy="6907708"/>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50525395"/>
              </p:ext>
            </p:extLst>
          </p:nvPr>
        </p:nvGraphicFramePr>
        <p:xfrm>
          <a:off x="5227125" y="196864"/>
          <a:ext cx="6964873" cy="6480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909590616"/>
              </p:ext>
            </p:extLst>
          </p:nvPr>
        </p:nvGraphicFramePr>
        <p:xfrm>
          <a:off x="5227125" y="-27383"/>
          <a:ext cx="6964873" cy="6901832"/>
        </p:xfrm>
        <a:graphic>
          <a:graphicData uri="http://schemas.openxmlformats.org/drawingml/2006/chart">
            <c:chart xmlns:c="http://schemas.openxmlformats.org/drawingml/2006/chart" xmlns:r="http://schemas.openxmlformats.org/officeDocument/2006/relationships" r:id="rId5"/>
          </a:graphicData>
        </a:graphic>
      </p:graphicFrame>
      <p:sp>
        <p:nvSpPr>
          <p:cNvPr id="10" name="Flecha: hacia la izquierda 5"/>
          <p:cNvSpPr/>
          <p:nvPr/>
        </p:nvSpPr>
        <p:spPr>
          <a:xfrm>
            <a:off x="7968208" y="4869160"/>
            <a:ext cx="2232248" cy="576064"/>
          </a:xfrm>
          <a:prstGeom prst="leftArrow">
            <a:avLst/>
          </a:prstGeom>
          <a:solidFill>
            <a:srgbClr val="27376F"/>
          </a:solidFill>
          <a:ln>
            <a:solidFill>
              <a:srgbClr val="273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 Placeholder 4"/>
          <p:cNvSpPr>
            <a:spLocks noGrp="1"/>
          </p:cNvSpPr>
          <p:nvPr>
            <p:ph type="body" sz="quarter" idx="14"/>
          </p:nvPr>
        </p:nvSpPr>
        <p:spPr>
          <a:xfrm>
            <a:off x="305526" y="764706"/>
            <a:ext cx="4566338" cy="5976662"/>
          </a:xfrm>
        </p:spPr>
        <p:txBody>
          <a:bodyPr>
            <a:normAutofit/>
          </a:bodyPr>
          <a:lstStyle/>
          <a:p>
            <a:pPr marL="0" indent="0" algn="ctr">
              <a:buNone/>
            </a:pPr>
            <a:endParaRPr lang="en-GB" sz="2400" b="1" dirty="0"/>
          </a:p>
          <a:p>
            <a:pPr marL="0" indent="0" algn="ctr">
              <a:buNone/>
            </a:pPr>
            <a:endParaRPr lang="en-GB" sz="2400" b="1" dirty="0"/>
          </a:p>
          <a:p>
            <a:pPr marL="0" indent="0" algn="just">
              <a:buNone/>
            </a:pPr>
            <a:r>
              <a:rPr lang="en-GB" dirty="0"/>
              <a:t>Dominance of SMEs</a:t>
            </a:r>
          </a:p>
          <a:p>
            <a:pPr marL="0" indent="0" algn="just">
              <a:buNone/>
            </a:pPr>
            <a:endParaRPr lang="en-GB" dirty="0"/>
          </a:p>
          <a:p>
            <a:pPr marL="0" indent="0" algn="just">
              <a:buNone/>
            </a:pPr>
            <a:r>
              <a:rPr lang="en-GB" dirty="0"/>
              <a:t>Unbalance </a:t>
            </a:r>
            <a:r>
              <a:rPr lang="en-GB" dirty="0" smtClean="0"/>
              <a:t>North/South and </a:t>
            </a:r>
          </a:p>
          <a:p>
            <a:pPr marL="0" indent="0" algn="just">
              <a:buNone/>
            </a:pPr>
            <a:r>
              <a:rPr lang="en-GB" dirty="0" smtClean="0"/>
              <a:t>coast/interior </a:t>
            </a:r>
            <a:endParaRPr lang="en-GB" dirty="0"/>
          </a:p>
          <a:p>
            <a:pPr marL="0" indent="0" algn="just">
              <a:buNone/>
            </a:pPr>
            <a:endParaRPr lang="en-GB" dirty="0"/>
          </a:p>
          <a:p>
            <a:pPr marL="0" indent="0" algn="just">
              <a:buNone/>
            </a:pPr>
            <a:r>
              <a:rPr lang="en-GB" dirty="0"/>
              <a:t>Potential to improve investment in R&amp;D</a:t>
            </a:r>
          </a:p>
        </p:txBody>
      </p:sp>
      <p:sp>
        <p:nvSpPr>
          <p:cNvPr id="11" name="TextBox 10"/>
          <p:cNvSpPr txBox="1"/>
          <p:nvPr/>
        </p:nvSpPr>
        <p:spPr>
          <a:xfrm>
            <a:off x="585946" y="176014"/>
            <a:ext cx="4137418" cy="1107996"/>
          </a:xfrm>
          <a:prstGeom prst="rect">
            <a:avLst/>
          </a:prstGeom>
          <a:noFill/>
        </p:spPr>
        <p:txBody>
          <a:bodyPr wrap="square" rtlCol="0">
            <a:spAutoFit/>
          </a:bodyPr>
          <a:lstStyle/>
          <a:p>
            <a:pPr algn="ctr"/>
            <a:r>
              <a:rPr lang="en-GB" sz="2400" b="1" dirty="0">
                <a:solidFill>
                  <a:schemeClr val="bg1"/>
                </a:solidFill>
                <a:latin typeface="+mj-lt"/>
              </a:rPr>
              <a:t>Aspects that need further improvement</a:t>
            </a:r>
          </a:p>
          <a:p>
            <a:pPr algn="ctr"/>
            <a:endParaRPr lang="en-GB" dirty="0"/>
          </a:p>
        </p:txBody>
      </p:sp>
    </p:spTree>
    <p:extLst>
      <p:ext uri="{BB962C8B-B14F-4D97-AF65-F5344CB8AC3E}">
        <p14:creationId xmlns:p14="http://schemas.microsoft.com/office/powerpoint/2010/main" val="28538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par>
                                <p:cTn id="30" presetID="10" presetClass="exit" presetSubtype="0" fill="hold"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14" grpId="0">
        <p:bldAsOne/>
      </p:bldGraphic>
      <p:bldP spid="10" grpId="0" animBg="1"/>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620" y="-1"/>
            <a:ext cx="6711044" cy="6858001"/>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250603067"/>
              </p:ext>
            </p:extLst>
          </p:nvPr>
        </p:nvGraphicFramePr>
        <p:xfrm>
          <a:off x="5298926" y="826009"/>
          <a:ext cx="6826052" cy="4991422"/>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2962" b="8624"/>
          <a:stretch/>
        </p:blipFill>
        <p:spPr>
          <a:xfrm>
            <a:off x="5231904" y="-27384"/>
            <a:ext cx="6960096" cy="244827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4073" b="20846"/>
          <a:stretch/>
        </p:blipFill>
        <p:spPr>
          <a:xfrm>
            <a:off x="5227576" y="2420888"/>
            <a:ext cx="6964424" cy="266429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28756" b="31354"/>
          <a:stretch/>
        </p:blipFill>
        <p:spPr>
          <a:xfrm>
            <a:off x="5227576" y="5013176"/>
            <a:ext cx="6971544" cy="1874123"/>
          </a:xfrm>
          <a:prstGeom prst="rect">
            <a:avLst/>
          </a:prstGeom>
        </p:spPr>
      </p:pic>
      <p:pic>
        <p:nvPicPr>
          <p:cNvPr id="12" name="Picture 11"/>
          <p:cNvPicPr>
            <a:picLocks noChangeAspect="1"/>
          </p:cNvPicPr>
          <p:nvPr/>
        </p:nvPicPr>
        <p:blipFill>
          <a:blip r:embed="rId8"/>
          <a:stretch>
            <a:fillRect/>
          </a:stretch>
        </p:blipFill>
        <p:spPr>
          <a:xfrm>
            <a:off x="5951984" y="116632"/>
            <a:ext cx="5688632" cy="6600960"/>
          </a:xfrm>
          <a:prstGeom prst="rect">
            <a:avLst/>
          </a:prstGeom>
        </p:spPr>
      </p:pic>
      <p:sp>
        <p:nvSpPr>
          <p:cNvPr id="8" name="Content Placeholder 1"/>
          <p:cNvSpPr>
            <a:spLocks noGrp="1"/>
          </p:cNvSpPr>
          <p:nvPr>
            <p:ph sz="quarter" idx="4294967295"/>
          </p:nvPr>
        </p:nvSpPr>
        <p:spPr>
          <a:xfrm>
            <a:off x="306000" y="332656"/>
            <a:ext cx="3329896" cy="5978128"/>
          </a:xfrm>
          <a:prstGeom prst="rect">
            <a:avLst/>
          </a:prstGeom>
        </p:spPr>
        <p:txBody>
          <a:bodyPr/>
          <a:lstStyle/>
          <a:p>
            <a:pPr marL="0" indent="0" algn="ctr">
              <a:buNone/>
            </a:pPr>
            <a:r>
              <a:rPr lang="en-GB" sz="2400" b="1" dirty="0">
                <a:solidFill>
                  <a:schemeClr val="bg1"/>
                </a:solidFill>
              </a:rPr>
              <a:t>Key strengths</a:t>
            </a:r>
          </a:p>
          <a:p>
            <a:pPr marL="0" indent="0" algn="ctr">
              <a:buNone/>
            </a:pPr>
            <a:endParaRPr lang="en-GB" sz="2400" b="1" dirty="0">
              <a:solidFill>
                <a:schemeClr val="bg1"/>
              </a:solidFill>
            </a:endParaRPr>
          </a:p>
          <a:p>
            <a:pPr marL="0" indent="0" algn="ctr">
              <a:buNone/>
            </a:pPr>
            <a:endParaRPr lang="en-GB" sz="2400" b="1" dirty="0">
              <a:solidFill>
                <a:schemeClr val="bg1"/>
              </a:solidFill>
            </a:endParaRPr>
          </a:p>
          <a:p>
            <a:pPr marL="0" indent="0">
              <a:buNone/>
            </a:pPr>
            <a:r>
              <a:rPr lang="en-GB" dirty="0">
                <a:solidFill>
                  <a:schemeClr val="bg1"/>
                </a:solidFill>
              </a:rPr>
              <a:t>Language </a:t>
            </a:r>
          </a:p>
          <a:p>
            <a:pPr marL="0" indent="0">
              <a:buNone/>
            </a:pPr>
            <a:endParaRPr lang="en-GB" dirty="0">
              <a:solidFill>
                <a:schemeClr val="bg1"/>
              </a:solidFill>
            </a:endParaRPr>
          </a:p>
          <a:p>
            <a:pPr marL="0" indent="0">
              <a:buNone/>
            </a:pPr>
            <a:r>
              <a:rPr lang="en-GB" dirty="0">
                <a:solidFill>
                  <a:schemeClr val="bg1"/>
                </a:solidFill>
              </a:rPr>
              <a:t>Market size - Bridge to Latin America </a:t>
            </a:r>
          </a:p>
          <a:p>
            <a:pPr marL="0" indent="0">
              <a:buNone/>
            </a:pPr>
            <a:endParaRPr lang="en-GB" dirty="0">
              <a:solidFill>
                <a:schemeClr val="bg1"/>
              </a:solidFill>
            </a:endParaRPr>
          </a:p>
          <a:p>
            <a:pPr marL="0" indent="0">
              <a:buNone/>
            </a:pPr>
            <a:r>
              <a:rPr lang="en-GB" dirty="0">
                <a:solidFill>
                  <a:schemeClr val="bg1"/>
                </a:solidFill>
              </a:rPr>
              <a:t>First-class infrastructure </a:t>
            </a:r>
          </a:p>
          <a:p>
            <a:pPr marL="0" indent="0">
              <a:buNone/>
            </a:pPr>
            <a:endParaRPr lang="en-GB" dirty="0">
              <a:solidFill>
                <a:schemeClr val="bg1"/>
              </a:solidFill>
            </a:endParaRPr>
          </a:p>
          <a:p>
            <a:pPr marL="0" indent="0">
              <a:buNone/>
            </a:pPr>
            <a:r>
              <a:rPr lang="en-GB" dirty="0">
                <a:solidFill>
                  <a:schemeClr val="bg1"/>
                </a:solidFill>
              </a:rPr>
              <a:t>Low labour cost </a:t>
            </a:r>
          </a:p>
          <a:p>
            <a:pPr marL="0" indent="0">
              <a:buNone/>
            </a:pPr>
            <a:endParaRPr lang="en-GB" dirty="0">
              <a:solidFill>
                <a:schemeClr val="bg1"/>
              </a:solidFill>
            </a:endParaRPr>
          </a:p>
          <a:p>
            <a:pPr marL="0" indent="0">
              <a:buNone/>
            </a:pPr>
            <a:r>
              <a:rPr lang="en-GB" dirty="0">
                <a:solidFill>
                  <a:schemeClr val="bg1"/>
                </a:solidFill>
              </a:rPr>
              <a:t>Highly educated population </a:t>
            </a:r>
          </a:p>
        </p:txBody>
      </p:sp>
      <p:grpSp>
        <p:nvGrpSpPr>
          <p:cNvPr id="14" name="Group 13"/>
          <p:cNvGrpSpPr/>
          <p:nvPr/>
        </p:nvGrpSpPr>
        <p:grpSpPr>
          <a:xfrm>
            <a:off x="5227576" y="1393000"/>
            <a:ext cx="6964424" cy="4071998"/>
            <a:chOff x="2999656" y="1306538"/>
            <a:chExt cx="9145016" cy="4662715"/>
          </a:xfrm>
        </p:grpSpPr>
        <p:pic>
          <p:nvPicPr>
            <p:cNvPr id="15" name="Picture 14"/>
            <p:cNvPicPr>
              <a:picLocks noChangeAspect="1"/>
            </p:cNvPicPr>
            <p:nvPr/>
          </p:nvPicPr>
          <p:blipFill rotWithShape="1">
            <a:blip r:embed="rId9"/>
            <a:srcRect l="1285" r="2744"/>
            <a:stretch/>
          </p:blipFill>
          <p:spPr>
            <a:xfrm>
              <a:off x="2999656" y="1306538"/>
              <a:ext cx="9145016" cy="4662715"/>
            </a:xfrm>
            <a:prstGeom prst="rect">
              <a:avLst/>
            </a:prstGeom>
          </p:spPr>
        </p:pic>
        <p:sp>
          <p:nvSpPr>
            <p:cNvPr id="16" name="Rectangle 15"/>
            <p:cNvSpPr/>
            <p:nvPr/>
          </p:nvSpPr>
          <p:spPr>
            <a:xfrm>
              <a:off x="2999657" y="1306538"/>
              <a:ext cx="9135626" cy="700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b="1" dirty="0">
                  <a:solidFill>
                    <a:srgbClr val="0099C4"/>
                  </a:solidFill>
                </a:rPr>
                <a:t>Human Resources in Science and Technology with tertiary education</a:t>
              </a:r>
            </a:p>
          </p:txBody>
        </p:sp>
        <p:sp>
          <p:nvSpPr>
            <p:cNvPr id="17" name="Rectangle 16"/>
            <p:cNvSpPr/>
            <p:nvPr/>
          </p:nvSpPr>
          <p:spPr>
            <a:xfrm>
              <a:off x="6919398" y="1996496"/>
              <a:ext cx="1296144" cy="91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16160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9" end="9"/>
                                            </p:txEl>
                                          </p:spTgt>
                                        </p:tgtEl>
                                        <p:attrNameLst>
                                          <p:attrName>style.visibility</p:attrName>
                                        </p:attrNameLst>
                                      </p:cBhvr>
                                      <p:to>
                                        <p:strVal val="visible"/>
                                      </p:to>
                                    </p:set>
                                    <p:animEffect transition="in" filter="fade">
                                      <p:cBhvr>
                                        <p:cTn id="48" dur="500"/>
                                        <p:tgtEl>
                                          <p:spTgt spid="8">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xit" presetSubtype="0" fill="hold" nodeType="with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xEl>
                                              <p:pRg st="11" end="11"/>
                                            </p:txEl>
                                          </p:spTgt>
                                        </p:tgtEl>
                                        <p:attrNameLst>
                                          <p:attrName>style.visibility</p:attrName>
                                        </p:attrNameLst>
                                      </p:cBhvr>
                                      <p:to>
                                        <p:strVal val="visible"/>
                                      </p:to>
                                    </p:set>
                                    <p:animEffect transition="in" filter="fade">
                                      <p:cBhvr>
                                        <p:cTn id="65" dur="500"/>
                                        <p:tgtEl>
                                          <p:spTgt spid="8">
                                            <p:txEl>
                                              <p:pRg st="11" end="11"/>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xit" presetSubtype="0" fill="hold"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AsOne/>
      </p:bldGraphic>
      <p:bldGraphic spid="9" grpId="1" uiExpand="1">
        <p:bldAsOne/>
      </p:bldGraphic>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9"/>
          <p:cNvSpPr/>
          <p:nvPr/>
        </p:nvSpPr>
        <p:spPr>
          <a:xfrm>
            <a:off x="0" y="-14064"/>
            <a:ext cx="12192000" cy="6323384"/>
          </a:xfrm>
          <a:prstGeom prst="rect">
            <a:avLst/>
          </a:prstGeom>
          <a:blipFill dpi="0" rotWithShape="1">
            <a:blip r:embed="rId3">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texto 1"/>
          <p:cNvSpPr>
            <a:spLocks noGrp="1"/>
          </p:cNvSpPr>
          <p:nvPr>
            <p:ph type="body" sz="quarter" idx="10"/>
          </p:nvPr>
        </p:nvSpPr>
        <p:spPr/>
        <p:txBody>
          <a:bodyPr/>
          <a:lstStyle/>
          <a:p>
            <a:r>
              <a:rPr lang="en-GB" dirty="0"/>
              <a:t>What can we expect in the future?</a:t>
            </a:r>
          </a:p>
        </p:txBody>
      </p:sp>
      <p:sp>
        <p:nvSpPr>
          <p:cNvPr id="6" name="Content Placeholder 1"/>
          <p:cNvSpPr txBox="1">
            <a:spLocks/>
          </p:cNvSpPr>
          <p:nvPr/>
        </p:nvSpPr>
        <p:spPr>
          <a:xfrm>
            <a:off x="490643" y="1478169"/>
            <a:ext cx="7414953" cy="4933680"/>
          </a:xfrm>
          <a:prstGeom prst="rect">
            <a:avLst/>
          </a:prstGeom>
          <a:noFill/>
          <a:ln>
            <a:noFill/>
          </a:ln>
        </p:spPr>
        <p:txBody>
          <a:bodyPr anchor="t"/>
          <a:lstStyle>
            <a:lvl1pPr marL="0" indent="0" algn="l" defTabSz="914400" rtl="0" eaLnBrk="1" latinLnBrk="0" hangingPunct="1">
              <a:lnSpc>
                <a:spcPct val="100000"/>
              </a:lnSpc>
              <a:spcBef>
                <a:spcPts val="1000"/>
              </a:spcBef>
              <a:buFont typeface="Arial" panose="020B0604020202020204" pitchFamily="34" charset="0"/>
              <a:buNone/>
              <a:defRPr sz="2200" b="1" kern="1200">
                <a:solidFill>
                  <a:srgbClr val="0099C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200" b="1" kern="1200" baseline="0">
                <a:solidFill>
                  <a:srgbClr val="0099C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Keys for the success of Spanish manufacture</a:t>
            </a:r>
          </a:p>
          <a:p>
            <a:pPr marL="457200" indent="-457200">
              <a:buFont typeface="+mj-lt"/>
              <a:buAutoNum type="arabicPeriod"/>
            </a:pPr>
            <a:r>
              <a:rPr lang="en-GB" b="0" dirty="0">
                <a:solidFill>
                  <a:schemeClr val="tx1"/>
                </a:solidFill>
              </a:rPr>
              <a:t>Relatively low cost and highly skilled labour</a:t>
            </a:r>
          </a:p>
          <a:p>
            <a:pPr marL="457200" indent="-457200">
              <a:buFont typeface="+mj-lt"/>
              <a:buAutoNum type="arabicPeriod"/>
            </a:pPr>
            <a:r>
              <a:rPr lang="en-GB" b="0" dirty="0">
                <a:solidFill>
                  <a:schemeClr val="tx1"/>
                </a:solidFill>
              </a:rPr>
              <a:t>Investment in high productivity sectors  </a:t>
            </a:r>
          </a:p>
          <a:p>
            <a:pPr marL="457200" indent="-457200">
              <a:buFont typeface="+mj-lt"/>
              <a:buAutoNum type="arabicPeriod"/>
            </a:pPr>
            <a:r>
              <a:rPr lang="en-GB" b="0" dirty="0">
                <a:solidFill>
                  <a:schemeClr val="tx1"/>
                </a:solidFill>
              </a:rPr>
              <a:t>Export focus</a:t>
            </a:r>
          </a:p>
          <a:p>
            <a:pPr marL="457200" indent="-457200">
              <a:buFont typeface="+mj-lt"/>
              <a:buAutoNum type="arabicPeriod"/>
            </a:pPr>
            <a:r>
              <a:rPr lang="en-GB" b="0" dirty="0">
                <a:solidFill>
                  <a:schemeClr val="tx1"/>
                </a:solidFill>
              </a:rPr>
              <a:t>Sectorial strategies</a:t>
            </a:r>
          </a:p>
          <a:p>
            <a:pPr lvl="1" indent="0">
              <a:buNone/>
            </a:pPr>
            <a:r>
              <a:rPr lang="en-GB" dirty="0"/>
              <a:t>Focus on productivity increase and </a:t>
            </a:r>
            <a:r>
              <a:rPr lang="en-GB" dirty="0" err="1"/>
              <a:t>robotization</a:t>
            </a:r>
            <a:endParaRPr lang="en-GB" dirty="0"/>
          </a:p>
          <a:p>
            <a:pPr lvl="1" indent="0">
              <a:buNone/>
            </a:pPr>
            <a:r>
              <a:rPr lang="en-GB" dirty="0"/>
              <a:t>Cluster development strategy </a:t>
            </a:r>
          </a:p>
          <a:p>
            <a:pPr lvl="1" indent="0">
              <a:buNone/>
            </a:pPr>
            <a:r>
              <a:rPr lang="en-GB" dirty="0"/>
              <a:t>Protected Designations of Origin </a:t>
            </a:r>
            <a:endParaRPr lang="en-GB" b="0" dirty="0">
              <a:solidFill>
                <a:schemeClr val="tx1"/>
              </a:solidFill>
            </a:endParaRPr>
          </a:p>
          <a:p>
            <a:pPr marL="457200" indent="-457200">
              <a:buFont typeface="+mj-lt"/>
              <a:buAutoNum type="arabicPeriod"/>
            </a:pPr>
            <a:r>
              <a:rPr lang="en-GB" b="0" dirty="0">
                <a:solidFill>
                  <a:schemeClr val="tx1"/>
                </a:solidFill>
              </a:rPr>
              <a:t>Future actions</a:t>
            </a:r>
          </a:p>
          <a:p>
            <a:pPr lvl="1" indent="0">
              <a:buNone/>
            </a:pPr>
            <a:r>
              <a:rPr lang="en-GB" dirty="0"/>
              <a:t>Spanish Bioeconomy Strategy 2030 Horizon </a:t>
            </a:r>
          </a:p>
          <a:p>
            <a:pPr lvl="1" indent="0">
              <a:buNone/>
            </a:pPr>
            <a:r>
              <a:rPr lang="en-GB" b="0" dirty="0">
                <a:solidFill>
                  <a:schemeClr val="tx1"/>
                </a:solidFill>
              </a:rPr>
              <a:t>Aerospace Sector Competitiveness Program</a:t>
            </a:r>
          </a:p>
          <a:p>
            <a:pPr lvl="1" indent="0">
              <a:buNone/>
            </a:pPr>
            <a:r>
              <a:rPr lang="en-GB" b="0" dirty="0">
                <a:solidFill>
                  <a:schemeClr val="tx1"/>
                </a:solidFill>
              </a:rPr>
              <a:t>R&amp;D projects </a:t>
            </a:r>
          </a:p>
        </p:txBody>
      </p:sp>
      <p:pic>
        <p:nvPicPr>
          <p:cNvPr id="2050" name="Picture 2" descr="Resultado de imagen de fabrica españa"/>
          <p:cNvPicPr>
            <a:picLocks noChangeAspect="1" noChangeArrowheads="1"/>
          </p:cNvPicPr>
          <p:nvPr/>
        </p:nvPicPr>
        <p:blipFill rotWithShape="1">
          <a:blip r:embed="rId4">
            <a:extLst>
              <a:ext uri="{28A0092B-C50C-407E-A947-70E740481C1C}">
                <a14:useLocalDpi xmlns:a14="http://schemas.microsoft.com/office/drawing/2010/main" val="0"/>
              </a:ext>
            </a:extLst>
          </a:blip>
          <a:srcRect t="38122"/>
          <a:stretch/>
        </p:blipFill>
        <p:spPr bwMode="auto">
          <a:xfrm>
            <a:off x="6829822" y="1147186"/>
            <a:ext cx="5040560" cy="17532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talgo fabr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822" y="2924944"/>
            <a:ext cx="5040560" cy="335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05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4"/>
          <p:cNvSpPr txBox="1">
            <a:spLocks/>
          </p:cNvSpPr>
          <p:nvPr/>
        </p:nvSpPr>
        <p:spPr>
          <a:xfrm>
            <a:off x="7132" y="0"/>
            <a:ext cx="4320480" cy="1951571"/>
          </a:xfrm>
          <a:prstGeom prst="rect">
            <a:avLst/>
          </a:prstGeom>
        </p:spPr>
        <p:txBody>
          <a:bodyPr anchor="ctr"/>
          <a:lstStyle>
            <a:lvl1pPr marL="0" indent="0" algn="l" defTabSz="685800" rtl="0" eaLnBrk="1" latinLnBrk="0" hangingPunct="1">
              <a:lnSpc>
                <a:spcPct val="90000"/>
              </a:lnSpc>
              <a:spcBef>
                <a:spcPts val="750"/>
              </a:spcBef>
              <a:buFont typeface="Arial"/>
              <a:buNone/>
              <a:defRPr sz="3200" b="1" i="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3000" dirty="0"/>
              <a:t>Manufacturing in Spain</a:t>
            </a:r>
          </a:p>
        </p:txBody>
      </p:sp>
      <p:sp>
        <p:nvSpPr>
          <p:cNvPr id="9" name="Marcador de texto 4"/>
          <p:cNvSpPr txBox="1">
            <a:spLocks/>
          </p:cNvSpPr>
          <p:nvPr/>
        </p:nvSpPr>
        <p:spPr>
          <a:xfrm>
            <a:off x="191344" y="4509120"/>
            <a:ext cx="3952056" cy="1951571"/>
          </a:xfrm>
          <a:prstGeom prst="rect">
            <a:avLst/>
          </a:prstGeom>
        </p:spPr>
        <p:txBody>
          <a:bodyPr anchor="ctr"/>
          <a:lstStyle>
            <a:lvl1pPr marL="0" indent="0" algn="l" defTabSz="685800" rtl="0" eaLnBrk="1" latinLnBrk="0" hangingPunct="1">
              <a:lnSpc>
                <a:spcPct val="90000"/>
              </a:lnSpc>
              <a:spcBef>
                <a:spcPts val="750"/>
              </a:spcBef>
              <a:buFont typeface="Arial"/>
              <a:buNone/>
              <a:defRPr sz="3200" b="1" i="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3000" dirty="0"/>
              <a:t>Global Manufacturing Student Think Tank </a:t>
            </a:r>
          </a:p>
        </p:txBody>
      </p:sp>
      <p:sp>
        <p:nvSpPr>
          <p:cNvPr id="11" name="Rectángulo 9"/>
          <p:cNvSpPr/>
          <p:nvPr/>
        </p:nvSpPr>
        <p:spPr>
          <a:xfrm>
            <a:off x="4143400" y="0"/>
            <a:ext cx="8048600" cy="3645024"/>
          </a:xfrm>
          <a:prstGeom prst="rect">
            <a:avLst/>
          </a:prstGeom>
          <a:blipFill dpi="0" rotWithShape="1">
            <a:blip r:embed="rId3">
              <a:alphaModFix amt="3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4"/>
          <p:cNvSpPr/>
          <p:nvPr/>
        </p:nvSpPr>
        <p:spPr>
          <a:xfrm>
            <a:off x="4143400" y="3645024"/>
            <a:ext cx="8048600" cy="3185849"/>
          </a:xfrm>
          <a:prstGeom prst="rect">
            <a:avLst/>
          </a:prstGeom>
          <a:blipFill dpi="0" rotWithShape="1">
            <a:blip r:embed="rId4">
              <a:alphaModFix amt="4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extBox 9"/>
          <p:cNvSpPr txBox="1"/>
          <p:nvPr/>
        </p:nvSpPr>
        <p:spPr>
          <a:xfrm>
            <a:off x="5663952" y="3212976"/>
            <a:ext cx="5760640" cy="553998"/>
          </a:xfrm>
          <a:prstGeom prst="rect">
            <a:avLst/>
          </a:prstGeom>
          <a:noFill/>
        </p:spPr>
        <p:txBody>
          <a:bodyPr wrap="square" rtlCol="0">
            <a:spAutoFit/>
          </a:bodyPr>
          <a:lstStyle/>
          <a:p>
            <a:r>
              <a:rPr lang="en-GB" sz="3000" b="1" dirty="0">
                <a:solidFill>
                  <a:schemeClr val="bg1"/>
                </a:solidFill>
              </a:rPr>
              <a:t>Thank you for your attention </a:t>
            </a:r>
          </a:p>
        </p:txBody>
      </p:sp>
    </p:spTree>
    <p:extLst>
      <p:ext uri="{BB962C8B-B14F-4D97-AF65-F5344CB8AC3E}">
        <p14:creationId xmlns:p14="http://schemas.microsoft.com/office/powerpoint/2010/main" val="155397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9"/>
          <p:cNvSpPr/>
          <p:nvPr/>
        </p:nvSpPr>
        <p:spPr>
          <a:xfrm>
            <a:off x="0" y="-14064"/>
            <a:ext cx="12192000" cy="6323384"/>
          </a:xfrm>
          <a:prstGeom prst="rect">
            <a:avLst/>
          </a:prstGeom>
          <a:blipFill dpi="0" rotWithShape="1">
            <a:blip r:embed="rId2">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p:cNvSpPr>
            <a:spLocks noGrp="1"/>
          </p:cNvSpPr>
          <p:nvPr>
            <p:ph type="body" sz="quarter" idx="10"/>
          </p:nvPr>
        </p:nvSpPr>
        <p:spPr/>
        <p:txBody>
          <a:bodyPr/>
          <a:lstStyle/>
          <a:p>
            <a:r>
              <a:rPr lang="ca-ES" dirty="0"/>
              <a:t>Quick Stats</a:t>
            </a:r>
          </a:p>
        </p:txBody>
      </p:sp>
      <p:sp>
        <p:nvSpPr>
          <p:cNvPr id="6" name="Content Placeholder 5"/>
          <p:cNvSpPr>
            <a:spLocks noGrp="1"/>
          </p:cNvSpPr>
          <p:nvPr>
            <p:ph sz="quarter" idx="16"/>
          </p:nvPr>
        </p:nvSpPr>
        <p:spPr/>
        <p:txBody>
          <a:bodyPr/>
          <a:lstStyle/>
          <a:p>
            <a:r>
              <a:rPr lang="en-GB" dirty="0"/>
              <a:t>1</a:t>
            </a:r>
            <a:r>
              <a:rPr lang="en-GB" baseline="30000" dirty="0"/>
              <a:t>st</a:t>
            </a:r>
            <a:r>
              <a:rPr lang="en-GB" dirty="0"/>
              <a:t> industrial vehicle manufacturer in Europe </a:t>
            </a:r>
          </a:p>
          <a:p>
            <a:endParaRPr lang="en-GB" dirty="0"/>
          </a:p>
          <a:p>
            <a:r>
              <a:rPr lang="ca-ES" dirty="0"/>
              <a:t>3 out of 5 flights in the world use Sapnish software for landing</a:t>
            </a:r>
          </a:p>
          <a:p>
            <a:endParaRPr lang="ca-ES" dirty="0"/>
          </a:p>
          <a:p>
            <a:r>
              <a:rPr lang="ca-ES" dirty="0"/>
              <a:t>4</a:t>
            </a:r>
            <a:r>
              <a:rPr lang="en-GB" baseline="30000" dirty="0" err="1"/>
              <a:t>th</a:t>
            </a:r>
            <a:r>
              <a:rPr lang="ca-ES" dirty="0"/>
              <a:t> biggest food industry in Europe</a:t>
            </a:r>
          </a:p>
          <a:p>
            <a:endParaRPr lang="ca-ES" dirty="0"/>
          </a:p>
          <a:p>
            <a:r>
              <a:rPr lang="en-GB" dirty="0"/>
              <a:t>World’s biggest producer of olive oil and wine</a:t>
            </a:r>
          </a:p>
          <a:p>
            <a:endParaRPr lang="en-GB" dirty="0"/>
          </a:p>
          <a:p>
            <a:r>
              <a:rPr lang="en-GB" dirty="0"/>
              <a:t>2</a:t>
            </a:r>
            <a:r>
              <a:rPr lang="en-GB" baseline="30000" dirty="0"/>
              <a:t>nd</a:t>
            </a:r>
            <a:r>
              <a:rPr lang="en-GB" dirty="0"/>
              <a:t> with the highest number of biotechnology-related companies in the world</a:t>
            </a:r>
            <a:endParaRPr lang="ca-ES" dirty="0"/>
          </a:p>
        </p:txBody>
      </p:sp>
      <p:pic>
        <p:nvPicPr>
          <p:cNvPr id="7"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1395536"/>
            <a:ext cx="10657184" cy="12053884"/>
          </a:xfrm>
          <a:prstGeom prst="rect">
            <a:avLst/>
          </a:prstGeom>
        </p:spPr>
      </p:pic>
    </p:spTree>
    <p:extLst>
      <p:ext uri="{BB962C8B-B14F-4D97-AF65-F5344CB8AC3E}">
        <p14:creationId xmlns:p14="http://schemas.microsoft.com/office/powerpoint/2010/main" val="418838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9"/>
          <p:cNvSpPr/>
          <p:nvPr/>
        </p:nvSpPr>
        <p:spPr>
          <a:xfrm>
            <a:off x="0" y="-14064"/>
            <a:ext cx="12192000" cy="6323384"/>
          </a:xfrm>
          <a:prstGeom prst="rect">
            <a:avLst/>
          </a:prstGeom>
          <a:blipFill dpi="0" rotWithShape="1">
            <a:blip r:embed="rId3">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Resultado de imagen de the telegrap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143" y="3170872"/>
            <a:ext cx="3783438" cy="76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1415" y="410538"/>
            <a:ext cx="2488895" cy="1570533"/>
          </a:xfrm>
          <a:prstGeom prst="rect">
            <a:avLst/>
          </a:prstGeom>
        </p:spPr>
      </p:pic>
      <p:sp>
        <p:nvSpPr>
          <p:cNvPr id="13" name="TextBox 44"/>
          <p:cNvSpPr txBox="1"/>
          <p:nvPr/>
        </p:nvSpPr>
        <p:spPr>
          <a:xfrm>
            <a:off x="5885899" y="2007126"/>
            <a:ext cx="6708576" cy="646331"/>
          </a:xfrm>
          <a:prstGeom prst="rect">
            <a:avLst/>
          </a:prstGeom>
          <a:noFill/>
        </p:spPr>
        <p:txBody>
          <a:bodyPr wrap="square" rtlCol="0">
            <a:spAutoFit/>
          </a:bodyPr>
          <a:lstStyle/>
          <a:p>
            <a:pPr algn="ctr"/>
            <a:r>
              <a:rPr lang="en-GB" sz="2000" b="1" dirty="0"/>
              <a:t>Latest Europe rescue aims to prop up Spain</a:t>
            </a:r>
          </a:p>
          <a:p>
            <a:pPr algn="ctr"/>
            <a:r>
              <a:rPr lang="en-GB" sz="1600" dirty="0"/>
              <a:t>11/06/2012</a:t>
            </a:r>
          </a:p>
        </p:txBody>
      </p:sp>
      <p:pic>
        <p:nvPicPr>
          <p:cNvPr id="14"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9348" y="-371765"/>
            <a:ext cx="2428239" cy="1821179"/>
          </a:xfrm>
          <a:prstGeom prst="rect">
            <a:avLst/>
          </a:prstGeom>
        </p:spPr>
      </p:pic>
      <p:sp>
        <p:nvSpPr>
          <p:cNvPr id="15" name="TextBox 46"/>
          <p:cNvSpPr txBox="1"/>
          <p:nvPr/>
        </p:nvSpPr>
        <p:spPr>
          <a:xfrm>
            <a:off x="623392" y="916103"/>
            <a:ext cx="5874879" cy="984885"/>
          </a:xfrm>
          <a:prstGeom prst="rect">
            <a:avLst/>
          </a:prstGeom>
          <a:noFill/>
        </p:spPr>
        <p:txBody>
          <a:bodyPr wrap="square" rtlCol="0">
            <a:spAutoFit/>
          </a:bodyPr>
          <a:lstStyle/>
          <a:p>
            <a:pPr algn="ctr"/>
            <a:r>
              <a:rPr lang="en-GB" sz="2000" b="1" dirty="0"/>
              <a:t>Desperation, anger grows for Spanish youth, with 51 percent unemployed</a:t>
            </a:r>
          </a:p>
          <a:p>
            <a:pPr algn="ctr"/>
            <a:r>
              <a:rPr lang="en-GB" sz="1600" dirty="0"/>
              <a:t>07/06/2012</a:t>
            </a:r>
          </a:p>
        </p:txBody>
      </p:sp>
      <p:pic>
        <p:nvPicPr>
          <p:cNvPr id="16"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2782" y="2258689"/>
            <a:ext cx="4601369" cy="863739"/>
          </a:xfrm>
          <a:prstGeom prst="rect">
            <a:avLst/>
          </a:prstGeom>
        </p:spPr>
      </p:pic>
      <p:sp>
        <p:nvSpPr>
          <p:cNvPr id="17" name="TextBox 48"/>
          <p:cNvSpPr txBox="1"/>
          <p:nvPr/>
        </p:nvSpPr>
        <p:spPr>
          <a:xfrm>
            <a:off x="820152" y="3134309"/>
            <a:ext cx="5366628" cy="646331"/>
          </a:xfrm>
          <a:prstGeom prst="rect">
            <a:avLst/>
          </a:prstGeom>
          <a:noFill/>
        </p:spPr>
        <p:txBody>
          <a:bodyPr wrap="square" rtlCol="0">
            <a:spAutoFit/>
          </a:bodyPr>
          <a:lstStyle/>
          <a:p>
            <a:pPr algn="ctr"/>
            <a:r>
              <a:rPr lang="en-GB" sz="2000" b="1" dirty="0"/>
              <a:t>S&amp;P cuts Spain credit rating to near junk</a:t>
            </a:r>
          </a:p>
          <a:p>
            <a:pPr algn="ctr"/>
            <a:r>
              <a:rPr lang="en-GB" sz="1600" dirty="0"/>
              <a:t>11/10/2012</a:t>
            </a:r>
          </a:p>
        </p:txBody>
      </p:sp>
      <p:sp>
        <p:nvSpPr>
          <p:cNvPr id="18" name="TextBox 42"/>
          <p:cNvSpPr txBox="1"/>
          <p:nvPr/>
        </p:nvSpPr>
        <p:spPr>
          <a:xfrm>
            <a:off x="278770" y="5120684"/>
            <a:ext cx="7932712" cy="923330"/>
          </a:xfrm>
          <a:prstGeom prst="rect">
            <a:avLst/>
          </a:prstGeom>
          <a:noFill/>
        </p:spPr>
        <p:txBody>
          <a:bodyPr wrap="square" rtlCol="0">
            <a:spAutoFit/>
          </a:bodyPr>
          <a:lstStyle/>
          <a:p>
            <a:pPr algn="ctr"/>
            <a:r>
              <a:rPr lang="en-GB" sz="2000" b="1" dirty="0"/>
              <a:t>Spain unemployment hits record high</a:t>
            </a:r>
          </a:p>
          <a:p>
            <a:pPr algn="ctr"/>
            <a:r>
              <a:rPr lang="en-GB" dirty="0"/>
              <a:t>Rate soared to a new record of 27.2% in the first quarter of 2013. </a:t>
            </a:r>
          </a:p>
          <a:p>
            <a:pPr algn="ctr"/>
            <a:r>
              <a:rPr lang="en-GB" sz="1600" dirty="0"/>
              <a:t>25/04/2013</a:t>
            </a:r>
          </a:p>
        </p:txBody>
      </p:sp>
      <p:sp>
        <p:nvSpPr>
          <p:cNvPr id="19" name="TextBox 40"/>
          <p:cNvSpPr txBox="1"/>
          <p:nvPr/>
        </p:nvSpPr>
        <p:spPr>
          <a:xfrm>
            <a:off x="6954186" y="4017011"/>
            <a:ext cx="4572001" cy="646331"/>
          </a:xfrm>
          <a:prstGeom prst="rect">
            <a:avLst/>
          </a:prstGeom>
          <a:noFill/>
        </p:spPr>
        <p:txBody>
          <a:bodyPr wrap="square" rtlCol="0">
            <a:spAutoFit/>
          </a:bodyPr>
          <a:lstStyle/>
          <a:p>
            <a:pPr algn="ctr"/>
            <a:r>
              <a:rPr lang="en-GB" sz="2000" b="1" dirty="0"/>
              <a:t>Spain to ask for bailout next month </a:t>
            </a:r>
          </a:p>
          <a:p>
            <a:pPr algn="ctr"/>
            <a:r>
              <a:rPr lang="en-GB" sz="1600" dirty="0"/>
              <a:t>15/10/2012</a:t>
            </a:r>
          </a:p>
        </p:txBody>
      </p:sp>
      <p:pic>
        <p:nvPicPr>
          <p:cNvPr id="21" name="Picture 49"/>
          <p:cNvPicPr>
            <a:picLocks noChangeAspect="1"/>
          </p:cNvPicPr>
          <p:nvPr/>
        </p:nvPicPr>
        <p:blipFill rotWithShape="1">
          <a:blip r:embed="rId8">
            <a:extLst>
              <a:ext uri="{28A0092B-C50C-407E-A947-70E740481C1C}">
                <a14:useLocalDpi xmlns:a14="http://schemas.microsoft.com/office/drawing/2010/main" val="0"/>
              </a:ext>
            </a:extLst>
          </a:blip>
          <a:srcRect t="39686" b="25855"/>
          <a:stretch/>
        </p:blipFill>
        <p:spPr>
          <a:xfrm>
            <a:off x="1752675" y="3901495"/>
            <a:ext cx="5293770" cy="1368152"/>
          </a:xfrm>
          <a:prstGeom prst="rect">
            <a:avLst/>
          </a:prstGeom>
        </p:spPr>
      </p:pic>
      <p:sp>
        <p:nvSpPr>
          <p:cNvPr id="22" name="TextBox 50"/>
          <p:cNvSpPr txBox="1"/>
          <p:nvPr/>
        </p:nvSpPr>
        <p:spPr>
          <a:xfrm>
            <a:off x="9425110" y="5545493"/>
            <a:ext cx="2730036" cy="630942"/>
          </a:xfrm>
          <a:prstGeom prst="rect">
            <a:avLst/>
          </a:prstGeom>
          <a:noFill/>
        </p:spPr>
        <p:txBody>
          <a:bodyPr wrap="square" rtlCol="0">
            <a:spAutoFit/>
          </a:bodyPr>
          <a:lstStyle/>
          <a:p>
            <a:r>
              <a:rPr lang="en-GB" sz="3500" b="1" dirty="0">
                <a:latin typeface="+mj-lt"/>
              </a:rPr>
              <a:t>However…</a:t>
            </a:r>
          </a:p>
        </p:txBody>
      </p:sp>
      <p:sp>
        <p:nvSpPr>
          <p:cNvPr id="26" name="TextBox 29"/>
          <p:cNvSpPr txBox="1"/>
          <p:nvPr/>
        </p:nvSpPr>
        <p:spPr>
          <a:xfrm>
            <a:off x="1015029" y="3522925"/>
            <a:ext cx="4320480" cy="954107"/>
          </a:xfrm>
          <a:prstGeom prst="rect">
            <a:avLst/>
          </a:prstGeom>
          <a:noFill/>
        </p:spPr>
        <p:txBody>
          <a:bodyPr wrap="square" rtlCol="0">
            <a:spAutoFit/>
          </a:bodyPr>
          <a:lstStyle/>
          <a:p>
            <a:pPr algn="ctr"/>
            <a:r>
              <a:rPr lang="en-GB" sz="2000" b="1" dirty="0"/>
              <a:t>Growth up, joblessness falling – is Spain’s crisis finally over?</a:t>
            </a:r>
          </a:p>
          <a:p>
            <a:pPr algn="ctr"/>
            <a:r>
              <a:rPr lang="en-GB" sz="1600" dirty="0"/>
              <a:t>26/03/2015</a:t>
            </a:r>
          </a:p>
        </p:txBody>
      </p:sp>
      <p:pic>
        <p:nvPicPr>
          <p:cNvPr id="27"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4010" y="2758633"/>
            <a:ext cx="3922518" cy="698208"/>
          </a:xfrm>
          <a:prstGeom prst="rect">
            <a:avLst/>
          </a:prstGeom>
        </p:spPr>
      </p:pic>
      <p:pic>
        <p:nvPicPr>
          <p:cNvPr id="28"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9872" y="321809"/>
            <a:ext cx="3050794" cy="1525397"/>
          </a:xfrm>
          <a:prstGeom prst="rect">
            <a:avLst/>
          </a:prstGeom>
        </p:spPr>
      </p:pic>
      <p:sp>
        <p:nvSpPr>
          <p:cNvPr id="29" name="TextBox 32"/>
          <p:cNvSpPr txBox="1"/>
          <p:nvPr/>
        </p:nvSpPr>
        <p:spPr>
          <a:xfrm>
            <a:off x="322608" y="1582340"/>
            <a:ext cx="5705323" cy="646331"/>
          </a:xfrm>
          <a:prstGeom prst="rect">
            <a:avLst/>
          </a:prstGeom>
          <a:noFill/>
        </p:spPr>
        <p:txBody>
          <a:bodyPr wrap="square" rtlCol="0">
            <a:spAutoFit/>
          </a:bodyPr>
          <a:lstStyle/>
          <a:p>
            <a:pPr algn="ctr"/>
            <a:r>
              <a:rPr lang="en-GB" sz="2000" b="1" dirty="0"/>
              <a:t>Spain’s recovery boosts labour market</a:t>
            </a:r>
          </a:p>
          <a:p>
            <a:pPr algn="ctr"/>
            <a:r>
              <a:rPr lang="en-GB" sz="1600" dirty="0"/>
              <a:t>23/04/2014</a:t>
            </a:r>
          </a:p>
        </p:txBody>
      </p:sp>
      <p:sp>
        <p:nvSpPr>
          <p:cNvPr id="30" name="TextBox 33"/>
          <p:cNvSpPr txBox="1"/>
          <p:nvPr/>
        </p:nvSpPr>
        <p:spPr>
          <a:xfrm>
            <a:off x="7159016" y="1950510"/>
            <a:ext cx="4283968" cy="954107"/>
          </a:xfrm>
          <a:prstGeom prst="rect">
            <a:avLst/>
          </a:prstGeom>
          <a:noFill/>
        </p:spPr>
        <p:txBody>
          <a:bodyPr wrap="square" rtlCol="0">
            <a:spAutoFit/>
          </a:bodyPr>
          <a:lstStyle/>
          <a:p>
            <a:pPr algn="ctr"/>
            <a:r>
              <a:rPr lang="en-GB" sz="2000" b="1" dirty="0"/>
              <a:t>Back from the brink: Spain emerges as a model for Europe</a:t>
            </a:r>
          </a:p>
          <a:p>
            <a:pPr algn="ctr"/>
            <a:r>
              <a:rPr lang="en-GB" sz="1600" dirty="0"/>
              <a:t>25/03/2015</a:t>
            </a:r>
          </a:p>
        </p:txBody>
      </p:sp>
      <p:pic>
        <p:nvPicPr>
          <p:cNvPr id="31"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5049" y="-270727"/>
            <a:ext cx="3810000" cy="2857500"/>
          </a:xfrm>
          <a:prstGeom prst="rect">
            <a:avLst/>
          </a:prstGeom>
        </p:spPr>
      </p:pic>
      <p:pic>
        <p:nvPicPr>
          <p:cNvPr id="32"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8205" y="3522925"/>
            <a:ext cx="3683688" cy="736737"/>
          </a:xfrm>
          <a:prstGeom prst="rect">
            <a:avLst/>
          </a:prstGeom>
        </p:spPr>
      </p:pic>
      <p:sp>
        <p:nvSpPr>
          <p:cNvPr id="33" name="TextBox 36"/>
          <p:cNvSpPr txBox="1"/>
          <p:nvPr/>
        </p:nvSpPr>
        <p:spPr>
          <a:xfrm>
            <a:off x="6816079" y="4352430"/>
            <a:ext cx="4767939" cy="646331"/>
          </a:xfrm>
          <a:prstGeom prst="rect">
            <a:avLst/>
          </a:prstGeom>
          <a:noFill/>
        </p:spPr>
        <p:txBody>
          <a:bodyPr wrap="square" rtlCol="0">
            <a:spAutoFit/>
          </a:bodyPr>
          <a:lstStyle/>
          <a:p>
            <a:pPr algn="ctr"/>
            <a:r>
              <a:rPr lang="en-GB" sz="2000" b="1" dirty="0"/>
              <a:t>How Spain fixed its economy</a:t>
            </a:r>
          </a:p>
          <a:p>
            <a:pPr algn="ctr"/>
            <a:r>
              <a:rPr lang="en-GB" sz="1600" dirty="0"/>
              <a:t>04/08/2015</a:t>
            </a:r>
          </a:p>
        </p:txBody>
      </p:sp>
      <p:sp>
        <p:nvSpPr>
          <p:cNvPr id="34" name="TextBox 37"/>
          <p:cNvSpPr txBox="1"/>
          <p:nvPr/>
        </p:nvSpPr>
        <p:spPr>
          <a:xfrm>
            <a:off x="1508467" y="5664175"/>
            <a:ext cx="7055918" cy="646331"/>
          </a:xfrm>
          <a:prstGeom prst="rect">
            <a:avLst/>
          </a:prstGeom>
          <a:noFill/>
        </p:spPr>
        <p:txBody>
          <a:bodyPr wrap="square" rtlCol="0">
            <a:spAutoFit/>
          </a:bodyPr>
          <a:lstStyle/>
          <a:p>
            <a:pPr algn="ctr"/>
            <a:r>
              <a:rPr lang="en-GB" sz="2000" b="1" dirty="0"/>
              <a:t>Spain jobless rate falls to 7-year low of 18.6 percent</a:t>
            </a:r>
          </a:p>
          <a:p>
            <a:pPr algn="ctr"/>
            <a:r>
              <a:rPr lang="en-GB" sz="1600" dirty="0"/>
              <a:t>26/01/2017</a:t>
            </a:r>
          </a:p>
        </p:txBody>
      </p:sp>
      <p:pic>
        <p:nvPicPr>
          <p:cNvPr id="35"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5269" y="4616219"/>
            <a:ext cx="3722314" cy="908769"/>
          </a:xfrm>
          <a:prstGeom prst="rect">
            <a:avLst/>
          </a:prstGeom>
        </p:spPr>
      </p:pic>
    </p:spTree>
    <p:extLst>
      <p:ext uri="{BB962C8B-B14F-4D97-AF65-F5344CB8AC3E}">
        <p14:creationId xmlns:p14="http://schemas.microsoft.com/office/powerpoint/2010/main" val="2423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xit" presetSubtype="0" fill="hold"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par>
                                <p:cTn id="107" presetID="10" presetClass="entr" presetSubtype="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par>
                                <p:cTn id="115" presetID="10" presetClass="entr" presetSubtype="0" fill="hold"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18" grpId="0"/>
      <p:bldP spid="18" grpId="1"/>
      <p:bldP spid="19" grpId="0"/>
      <p:bldP spid="19" grpId="1"/>
      <p:bldP spid="22" grpId="0"/>
      <p:bldP spid="26" grpId="0"/>
      <p:bldP spid="29" grpId="0"/>
      <p:bldP spid="30"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395535" y="1572391"/>
            <a:ext cx="5793747" cy="632473"/>
          </a:xfrm>
          <a:prstGeom prst="rect">
            <a:avLst/>
          </a:prstGeom>
        </p:spPr>
        <p:txBody>
          <a:bodyPr/>
          <a:lstStyle/>
          <a:p>
            <a:pPr marL="0" indent="0">
              <a:buNone/>
            </a:pPr>
            <a:r>
              <a:rPr lang="en-GB" dirty="0"/>
              <a:t>How has Spain’s GDP evolved in the last years?</a:t>
            </a:r>
          </a:p>
          <a:p>
            <a:pPr marL="0" indent="0">
              <a:buNone/>
            </a:pPr>
            <a:endParaRPr lang="en-GB" dirty="0"/>
          </a:p>
        </p:txBody>
      </p:sp>
      <p:sp>
        <p:nvSpPr>
          <p:cNvPr id="9" name="TextBox 8"/>
          <p:cNvSpPr txBox="1"/>
          <p:nvPr/>
        </p:nvSpPr>
        <p:spPr>
          <a:xfrm>
            <a:off x="551384" y="1396184"/>
            <a:ext cx="5767548" cy="984885"/>
          </a:xfrm>
          <a:prstGeom prst="rect">
            <a:avLst/>
          </a:prstGeom>
          <a:noFill/>
        </p:spPr>
        <p:txBody>
          <a:bodyPr wrap="square" rtlCol="0">
            <a:spAutoFit/>
          </a:bodyPr>
          <a:lstStyle/>
          <a:p>
            <a:r>
              <a:rPr lang="en-GB" sz="2000" dirty="0"/>
              <a:t>What is the relation between employment and real value added in manufacturing?</a:t>
            </a:r>
          </a:p>
          <a:p>
            <a:endParaRPr lang="en-GB" dirty="0"/>
          </a:p>
        </p:txBody>
      </p:sp>
      <p:sp>
        <p:nvSpPr>
          <p:cNvPr id="2" name="Marcador de texto 1"/>
          <p:cNvSpPr>
            <a:spLocks noGrp="1"/>
          </p:cNvSpPr>
          <p:nvPr>
            <p:ph type="body" sz="quarter" idx="10"/>
          </p:nvPr>
        </p:nvSpPr>
        <p:spPr/>
        <p:txBody>
          <a:bodyPr/>
          <a:lstStyle/>
          <a:p>
            <a:r>
              <a:rPr lang="en-GB" dirty="0"/>
              <a:t>Macroeconomic data</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29" b="3891"/>
          <a:stretch/>
        </p:blipFill>
        <p:spPr>
          <a:xfrm>
            <a:off x="2024094" y="2060848"/>
            <a:ext cx="8143812" cy="4248472"/>
          </a:xfrm>
          <a:prstGeom prst="rect">
            <a:avLst/>
          </a:prstGeom>
        </p:spPr>
      </p:pic>
      <p:pic>
        <p:nvPicPr>
          <p:cNvPr id="8" name="Content Placeholder 3"/>
          <p:cNvPicPr>
            <a:picLocks noChangeAspect="1"/>
          </p:cNvPicPr>
          <p:nvPr/>
        </p:nvPicPr>
        <p:blipFill>
          <a:blip r:embed="rId4"/>
          <a:stretch>
            <a:fillRect/>
          </a:stretch>
        </p:blipFill>
        <p:spPr>
          <a:xfrm>
            <a:off x="6189283" y="30832"/>
            <a:ext cx="5976664" cy="6258583"/>
          </a:xfrm>
          <a:prstGeom prst="rect">
            <a:avLst/>
          </a:prstGeom>
        </p:spPr>
      </p:pic>
    </p:spTree>
    <p:extLst>
      <p:ext uri="{BB962C8B-B14F-4D97-AF65-F5344CB8AC3E}">
        <p14:creationId xmlns:p14="http://schemas.microsoft.com/office/powerpoint/2010/main" val="29372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xEl>
                                              <p:pRg st="0" end="0"/>
                                            </p:txEl>
                                          </p:spTgt>
                                        </p:tgtEl>
                                      </p:cBhvr>
                                    </p:animEffect>
                                    <p:set>
                                      <p:cBhvr>
                                        <p:cTn id="15" dur="1" fill="hold">
                                          <p:stCondLst>
                                            <p:cond delay="499"/>
                                          </p:stCondLst>
                                        </p:cTn>
                                        <p:tgtEl>
                                          <p:spTgt spid="5">
                                            <p:txEl>
                                              <p:pRg st="0" end="0"/>
                                            </p:txEl>
                                          </p:spTgt>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GB" dirty="0"/>
              <a:t>Manufacturing in Spain</a:t>
            </a:r>
          </a:p>
        </p:txBody>
      </p:sp>
      <p:sp>
        <p:nvSpPr>
          <p:cNvPr id="5" name="Content Placeholder 1"/>
          <p:cNvSpPr>
            <a:spLocks noGrp="1"/>
          </p:cNvSpPr>
          <p:nvPr>
            <p:ph sz="quarter" idx="4294967295"/>
          </p:nvPr>
        </p:nvSpPr>
        <p:spPr>
          <a:xfrm>
            <a:off x="-24680" y="1589798"/>
            <a:ext cx="4994997" cy="3852000"/>
          </a:xfrm>
          <a:prstGeom prst="rect">
            <a:avLst/>
          </a:prstGeom>
        </p:spPr>
        <p:txBody>
          <a:bodyPr/>
          <a:lstStyle/>
          <a:p>
            <a:pPr marL="0" indent="0">
              <a:buNone/>
            </a:pPr>
            <a:r>
              <a:rPr lang="en-GB" dirty="0"/>
              <a:t>Moving towards a </a:t>
            </a:r>
            <a:r>
              <a:rPr lang="en-GB" i="1" dirty="0"/>
              <a:t>Sustainable Growth </a:t>
            </a:r>
            <a:r>
              <a:rPr lang="en-GB" dirty="0"/>
              <a:t>direction, based on:</a:t>
            </a:r>
          </a:p>
          <a:p>
            <a:endParaRPr lang="en-GB" dirty="0"/>
          </a:p>
          <a:p>
            <a:pPr marL="457200" lvl="1" indent="0">
              <a:buNone/>
            </a:pPr>
            <a:r>
              <a:rPr lang="en-GB" dirty="0"/>
              <a:t>Productivity and competitiveness</a:t>
            </a:r>
          </a:p>
          <a:p>
            <a:pPr marL="457200" lvl="1" indent="0">
              <a:buNone/>
            </a:pPr>
            <a:r>
              <a:rPr lang="en-GB" dirty="0"/>
              <a:t>Employment creation</a:t>
            </a:r>
          </a:p>
          <a:p>
            <a:endParaRPr lang="en-GB" dirty="0"/>
          </a:p>
          <a:p>
            <a:pPr marL="0" indent="0">
              <a:buNone/>
            </a:pPr>
            <a:r>
              <a:rPr lang="en-GB" dirty="0"/>
              <a:t>Low labour cost of young educated people</a:t>
            </a:r>
          </a:p>
        </p:txBody>
      </p:sp>
      <p:pic>
        <p:nvPicPr>
          <p:cNvPr id="7" name="Content Placeholder 3"/>
          <p:cNvPicPr>
            <a:picLocks noChangeAspect="1"/>
          </p:cNvPicPr>
          <p:nvPr/>
        </p:nvPicPr>
        <p:blipFill>
          <a:blip r:embed="rId3"/>
          <a:stretch>
            <a:fillRect/>
          </a:stretch>
        </p:blipFill>
        <p:spPr>
          <a:xfrm>
            <a:off x="4913129" y="-99392"/>
            <a:ext cx="7303551" cy="6387245"/>
          </a:xfrm>
          <a:prstGeom prst="rect">
            <a:avLst/>
          </a:prstGeom>
        </p:spPr>
      </p:pic>
      <p:pic>
        <p:nvPicPr>
          <p:cNvPr id="3" name="Picture 2"/>
          <p:cNvPicPr>
            <a:picLocks noChangeAspect="1"/>
          </p:cNvPicPr>
          <p:nvPr/>
        </p:nvPicPr>
        <p:blipFill>
          <a:blip r:embed="rId4"/>
          <a:stretch>
            <a:fillRect/>
          </a:stretch>
        </p:blipFill>
        <p:spPr>
          <a:xfrm>
            <a:off x="6096000" y="332656"/>
            <a:ext cx="5048250" cy="5857875"/>
          </a:xfrm>
          <a:prstGeom prst="rect">
            <a:avLst/>
          </a:prstGeom>
        </p:spPr>
      </p:pic>
    </p:spTree>
    <p:extLst>
      <p:ext uri="{BB962C8B-B14F-4D97-AF65-F5344CB8AC3E}">
        <p14:creationId xmlns:p14="http://schemas.microsoft.com/office/powerpoint/2010/main" val="24512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GB" dirty="0"/>
              <a:t>Education</a:t>
            </a:r>
          </a:p>
        </p:txBody>
      </p:sp>
      <p:sp>
        <p:nvSpPr>
          <p:cNvPr id="5" name="Content Placeholder 1"/>
          <p:cNvSpPr>
            <a:spLocks noGrp="1"/>
          </p:cNvSpPr>
          <p:nvPr>
            <p:ph sz="quarter" idx="4294967295"/>
          </p:nvPr>
        </p:nvSpPr>
        <p:spPr>
          <a:xfrm>
            <a:off x="100196" y="1881256"/>
            <a:ext cx="3043476" cy="3852000"/>
          </a:xfrm>
          <a:prstGeom prst="rect">
            <a:avLst/>
          </a:prstGeom>
        </p:spPr>
        <p:txBody>
          <a:bodyPr/>
          <a:lstStyle/>
          <a:p>
            <a:pPr marL="0" indent="0">
              <a:buNone/>
            </a:pPr>
            <a:r>
              <a:rPr lang="en-GB" dirty="0"/>
              <a:t>High rate of tertiary educated people</a:t>
            </a:r>
          </a:p>
          <a:p>
            <a:endParaRPr lang="en-GB" dirty="0"/>
          </a:p>
          <a:p>
            <a:pPr marL="0" indent="0">
              <a:buNone/>
            </a:pPr>
            <a:r>
              <a:rPr lang="en-GB" dirty="0"/>
              <a:t>In STEM disciplines: </a:t>
            </a:r>
          </a:p>
          <a:p>
            <a:pPr marL="457200" lvl="1" indent="0">
              <a:buNone/>
            </a:pPr>
            <a:r>
              <a:rPr lang="en-GB" dirty="0"/>
              <a:t>3</a:t>
            </a:r>
            <a:r>
              <a:rPr lang="en-GB" baseline="30000" dirty="0"/>
              <a:t>rd</a:t>
            </a:r>
            <a:r>
              <a:rPr lang="en-GB" dirty="0"/>
              <a:t> best ratio in Europe</a:t>
            </a:r>
          </a:p>
          <a:p>
            <a:pPr lvl="1"/>
            <a:endParaRPr lang="en-GB" dirty="0"/>
          </a:p>
          <a:p>
            <a:pPr marL="457200" lvl="1" indent="0">
              <a:buNone/>
            </a:pPr>
            <a:r>
              <a:rPr lang="en-GB" dirty="0"/>
              <a:t>4</a:t>
            </a:r>
            <a:r>
              <a:rPr lang="en-GB" baseline="30000" dirty="0"/>
              <a:t>th</a:t>
            </a:r>
            <a:r>
              <a:rPr lang="en-GB" dirty="0"/>
              <a:t> in numbers in Europe</a:t>
            </a:r>
          </a:p>
          <a:p>
            <a:pPr lvl="1"/>
            <a:endParaRPr lang="en-GB" dirty="0"/>
          </a:p>
          <a:p>
            <a:pPr marL="0" indent="0">
              <a:buNone/>
            </a:pPr>
            <a:endParaRPr lang="en-GB" dirty="0"/>
          </a:p>
          <a:p>
            <a:pPr lvl="1"/>
            <a:endParaRPr lang="en-GB" dirty="0"/>
          </a:p>
          <a:p>
            <a:endParaRPr lang="en-GB" dirty="0"/>
          </a:p>
        </p:txBody>
      </p:sp>
      <p:grpSp>
        <p:nvGrpSpPr>
          <p:cNvPr id="7" name="Group 6"/>
          <p:cNvGrpSpPr/>
          <p:nvPr/>
        </p:nvGrpSpPr>
        <p:grpSpPr>
          <a:xfrm>
            <a:off x="2951544" y="1214985"/>
            <a:ext cx="9193128" cy="4788498"/>
            <a:chOff x="2951544" y="1214985"/>
            <a:chExt cx="9193128" cy="4788498"/>
          </a:xfrm>
        </p:grpSpPr>
        <p:pic>
          <p:nvPicPr>
            <p:cNvPr id="6" name="Picture 5"/>
            <p:cNvPicPr>
              <a:picLocks noChangeAspect="1"/>
            </p:cNvPicPr>
            <p:nvPr/>
          </p:nvPicPr>
          <p:blipFill rotWithShape="1">
            <a:blip r:embed="rId2"/>
            <a:srcRect l="1285" r="2744"/>
            <a:stretch/>
          </p:blipFill>
          <p:spPr>
            <a:xfrm>
              <a:off x="2999656" y="1340768"/>
              <a:ext cx="9145016" cy="4662715"/>
            </a:xfrm>
            <a:prstGeom prst="rect">
              <a:avLst/>
            </a:prstGeom>
          </p:spPr>
        </p:pic>
        <p:sp>
          <p:nvSpPr>
            <p:cNvPr id="3" name="Rectangle 2"/>
            <p:cNvSpPr/>
            <p:nvPr/>
          </p:nvSpPr>
          <p:spPr>
            <a:xfrm>
              <a:off x="2951544" y="1214985"/>
              <a:ext cx="904911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b="1" dirty="0">
                  <a:solidFill>
                    <a:srgbClr val="0099C4"/>
                  </a:solidFill>
                </a:rPr>
                <a:t>Human Resources in Science and Technology with tertiary education</a:t>
              </a:r>
            </a:p>
          </p:txBody>
        </p:sp>
        <p:sp>
          <p:nvSpPr>
            <p:cNvPr id="4" name="Rectangle 3"/>
            <p:cNvSpPr/>
            <p:nvPr/>
          </p:nvSpPr>
          <p:spPr>
            <a:xfrm>
              <a:off x="6960096" y="1916832"/>
              <a:ext cx="1296144" cy="197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3469479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p:txBody>
          <a:bodyPr anchor="ctr">
            <a:normAutofit/>
          </a:bodyPr>
          <a:lstStyle/>
          <a:p>
            <a:pPr marL="0" indent="0" algn="ctr">
              <a:buNone/>
            </a:pPr>
            <a:r>
              <a:rPr lang="en-GB" sz="2800" b="1" dirty="0"/>
              <a:t>Key sectors of Spain’s industry</a:t>
            </a:r>
          </a:p>
        </p:txBody>
      </p:sp>
      <p:pic>
        <p:nvPicPr>
          <p:cNvPr id="4" name="Picture 4" descr="Resultado de imagen de fabrica españa"/>
          <p:cNvPicPr>
            <a:picLocks noChangeAspect="1" noChangeArrowheads="1"/>
          </p:cNvPicPr>
          <p:nvPr/>
        </p:nvPicPr>
        <p:blipFill rotWithShape="1">
          <a:blip r:embed="rId2">
            <a:extLst>
              <a:ext uri="{28A0092B-C50C-407E-A947-70E740481C1C}">
                <a14:useLocalDpi xmlns:a14="http://schemas.microsoft.com/office/drawing/2010/main" val="0"/>
              </a:ext>
            </a:extLst>
          </a:blip>
          <a:srcRect t="4231" b="16440"/>
          <a:stretch/>
        </p:blipFill>
        <p:spPr bwMode="auto">
          <a:xfrm>
            <a:off x="5219704" y="8619"/>
            <a:ext cx="6960096" cy="33843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sultado de imagen de made in spai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3429000"/>
            <a:ext cx="3428410" cy="342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52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1"/>
          <p:cNvSpPr txBox="1">
            <a:spLocks/>
          </p:cNvSpPr>
          <p:nvPr/>
        </p:nvSpPr>
        <p:spPr>
          <a:xfrm>
            <a:off x="470611" y="1232313"/>
            <a:ext cx="6417477" cy="4933680"/>
          </a:xfrm>
          <a:prstGeom prst="rect">
            <a:avLst/>
          </a:prstGeom>
          <a:noFill/>
          <a:ln>
            <a:noFill/>
          </a:ln>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200" b="1" kern="1200">
                <a:solidFill>
                  <a:srgbClr val="0099C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200" b="1" kern="1200" baseline="0">
                <a:solidFill>
                  <a:srgbClr val="0099C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2</a:t>
            </a:r>
            <a:r>
              <a:rPr lang="en-GB" b="0" baseline="30000" dirty="0">
                <a:solidFill>
                  <a:schemeClr val="tx1"/>
                </a:solidFill>
              </a:rPr>
              <a:t>nd</a:t>
            </a:r>
            <a:r>
              <a:rPr lang="en-GB" b="0" dirty="0">
                <a:solidFill>
                  <a:schemeClr val="tx1"/>
                </a:solidFill>
              </a:rPr>
              <a:t> car manufacturer in Europe, 8</a:t>
            </a:r>
            <a:r>
              <a:rPr lang="en-GB" b="0" baseline="30000" dirty="0">
                <a:solidFill>
                  <a:schemeClr val="tx1"/>
                </a:solidFill>
              </a:rPr>
              <a:t>th</a:t>
            </a:r>
            <a:r>
              <a:rPr lang="en-GB" b="0" dirty="0">
                <a:solidFill>
                  <a:schemeClr val="tx1"/>
                </a:solidFill>
              </a:rPr>
              <a:t> worldwide</a:t>
            </a:r>
          </a:p>
          <a:p>
            <a:endParaRPr lang="en-GB" b="0" dirty="0">
              <a:solidFill>
                <a:schemeClr val="tx1"/>
              </a:solidFill>
            </a:endParaRPr>
          </a:p>
          <a:p>
            <a:r>
              <a:rPr lang="en-GB" b="0" dirty="0">
                <a:solidFill>
                  <a:schemeClr val="tx1"/>
                </a:solidFill>
              </a:rPr>
              <a:t>1</a:t>
            </a:r>
            <a:r>
              <a:rPr lang="en-GB" b="0" baseline="30000" dirty="0">
                <a:solidFill>
                  <a:schemeClr val="tx1"/>
                </a:solidFill>
              </a:rPr>
              <a:t>st</a:t>
            </a:r>
            <a:r>
              <a:rPr lang="en-GB" b="0" dirty="0">
                <a:solidFill>
                  <a:schemeClr val="tx1"/>
                </a:solidFill>
              </a:rPr>
              <a:t> industrial vehicle manufacturer in Europe </a:t>
            </a:r>
          </a:p>
          <a:p>
            <a:endParaRPr lang="en-GB" b="0" dirty="0">
              <a:solidFill>
                <a:schemeClr val="tx1"/>
              </a:solidFill>
            </a:endParaRPr>
          </a:p>
          <a:p>
            <a:r>
              <a:rPr lang="en-GB" b="0" dirty="0">
                <a:solidFill>
                  <a:schemeClr val="tx1"/>
                </a:solidFill>
              </a:rPr>
              <a:t>High robotization: 56.4% of all robots in Spain</a:t>
            </a:r>
          </a:p>
          <a:p>
            <a:endParaRPr lang="en-GB" b="0" dirty="0">
              <a:solidFill>
                <a:schemeClr val="tx1"/>
              </a:solidFill>
            </a:endParaRPr>
          </a:p>
          <a:p>
            <a:r>
              <a:rPr lang="en-GB" b="0" dirty="0">
                <a:solidFill>
                  <a:schemeClr val="tx1"/>
                </a:solidFill>
              </a:rPr>
              <a:t>Export focus</a:t>
            </a:r>
          </a:p>
          <a:p>
            <a:endParaRPr lang="en-GB" b="0" dirty="0">
              <a:solidFill>
                <a:schemeClr val="tx1"/>
              </a:solidFill>
            </a:endParaRPr>
          </a:p>
          <a:p>
            <a:r>
              <a:rPr lang="en-GB" b="0" dirty="0">
                <a:solidFill>
                  <a:schemeClr val="tx1"/>
                </a:solidFill>
              </a:rPr>
              <a:t>+1000 companies, from SMEs to international groups, in the components industry</a:t>
            </a:r>
          </a:p>
        </p:txBody>
      </p:sp>
      <p:sp>
        <p:nvSpPr>
          <p:cNvPr id="34" name="Content Placeholder 1"/>
          <p:cNvSpPr txBox="1">
            <a:spLocks/>
          </p:cNvSpPr>
          <p:nvPr/>
        </p:nvSpPr>
        <p:spPr>
          <a:xfrm>
            <a:off x="-790374" y="-2407785"/>
            <a:ext cx="7414953" cy="2882756"/>
          </a:xfrm>
          <a:prstGeom prst="rect">
            <a:avLst/>
          </a:prstGeom>
          <a:noFill/>
          <a:ln>
            <a:noFill/>
          </a:ln>
        </p:spPr>
        <p:txBody>
          <a:bodyPr anchor="t"/>
          <a:lstStyle>
            <a:lvl1pPr marL="0" indent="0" algn="l" defTabSz="914400" rtl="0" eaLnBrk="1" latinLnBrk="0" hangingPunct="1">
              <a:lnSpc>
                <a:spcPct val="100000"/>
              </a:lnSpc>
              <a:spcBef>
                <a:spcPts val="1000"/>
              </a:spcBef>
              <a:buFont typeface="Arial" panose="020B0604020202020204" pitchFamily="34" charset="0"/>
              <a:buNone/>
              <a:defRPr sz="2200" b="1" kern="1200">
                <a:solidFill>
                  <a:srgbClr val="0099C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200" b="1" kern="1200" baseline="0">
                <a:solidFill>
                  <a:srgbClr val="0099C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Keys to success: </a:t>
            </a:r>
          </a:p>
          <a:p>
            <a:pPr marL="457200" indent="-457200">
              <a:buFont typeface="+mj-lt"/>
              <a:buAutoNum type="arabicPeriod"/>
            </a:pPr>
            <a:r>
              <a:rPr lang="en-GB" b="0" dirty="0">
                <a:solidFill>
                  <a:schemeClr val="tx1"/>
                </a:solidFill>
              </a:rPr>
              <a:t>Relatively low cost labour</a:t>
            </a:r>
          </a:p>
          <a:p>
            <a:pPr marL="457200" indent="-457200">
              <a:buFont typeface="+mj-lt"/>
              <a:buAutoNum type="arabicPeriod"/>
            </a:pPr>
            <a:r>
              <a:rPr lang="en-GB" b="0" dirty="0">
                <a:solidFill>
                  <a:schemeClr val="tx1"/>
                </a:solidFill>
              </a:rPr>
              <a:t>High productivity </a:t>
            </a:r>
          </a:p>
          <a:p>
            <a:pPr marL="457200" indent="-457200">
              <a:buFont typeface="+mj-lt"/>
              <a:buAutoNum type="arabicPeriod"/>
            </a:pPr>
            <a:r>
              <a:rPr lang="en-GB" b="0" dirty="0">
                <a:solidFill>
                  <a:schemeClr val="tx1"/>
                </a:solidFill>
              </a:rPr>
              <a:t>Export focus</a:t>
            </a:r>
          </a:p>
        </p:txBody>
      </p:sp>
      <p:sp>
        <p:nvSpPr>
          <p:cNvPr id="19" name="Marcador de texto 18"/>
          <p:cNvSpPr>
            <a:spLocks noGrp="1"/>
          </p:cNvSpPr>
          <p:nvPr>
            <p:ph type="body" sz="quarter" idx="10"/>
          </p:nvPr>
        </p:nvSpPr>
        <p:spPr>
          <a:prstGeom prst="rect">
            <a:avLst/>
          </a:prstGeom>
        </p:spPr>
        <p:txBody>
          <a:bodyPr/>
          <a:lstStyle/>
          <a:p>
            <a:r>
              <a:rPr lang="en-GB" dirty="0"/>
              <a:t>Automotive industry </a:t>
            </a:r>
          </a:p>
        </p:txBody>
      </p:sp>
      <p:pic>
        <p:nvPicPr>
          <p:cNvPr id="20" name="Picture 9"/>
          <p:cNvPicPr>
            <a:picLocks noChangeAspect="1"/>
          </p:cNvPicPr>
          <p:nvPr/>
        </p:nvPicPr>
        <p:blipFill rotWithShape="1">
          <a:blip r:embed="rId3">
            <a:extLst>
              <a:ext uri="{28A0092B-C50C-407E-A947-70E740481C1C}">
                <a14:useLocalDpi xmlns:a14="http://schemas.microsoft.com/office/drawing/2010/main" val="0"/>
              </a:ext>
            </a:extLst>
          </a:blip>
          <a:srcRect r="1608"/>
          <a:stretch/>
        </p:blipFill>
        <p:spPr>
          <a:xfrm>
            <a:off x="6731474" y="116632"/>
            <a:ext cx="5427260" cy="6162558"/>
          </a:xfrm>
          <a:prstGeom prst="rect">
            <a:avLst/>
          </a:prstGeom>
        </p:spPr>
      </p:pic>
      <p:pic>
        <p:nvPicPr>
          <p:cNvPr id="21" name="Picture 2" descr="Iveco Logo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32" y="1632222"/>
            <a:ext cx="1905000" cy="4286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sultado de imagen de renaul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7043" y="2911667"/>
            <a:ext cx="1704821" cy="11654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sultado de imagen de psa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384" y="4409530"/>
            <a:ext cx="2539096" cy="15397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esultado de imagen de nissa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6923" y="2996952"/>
            <a:ext cx="1237109" cy="11151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Resultado de imagen de ford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5" r="5942"/>
          <a:stretch/>
        </p:blipFill>
        <p:spPr bwMode="auto">
          <a:xfrm>
            <a:off x="839416" y="2850315"/>
            <a:ext cx="1872208" cy="12267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Resultado de imagen de volkswagen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159896" y="4581128"/>
            <a:ext cx="1126046" cy="11241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Resultado de imagen de seat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36541" y="4581128"/>
            <a:ext cx="1432356" cy="11391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Resultado de imagen de mercedes benz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7648" y="1340768"/>
            <a:ext cx="2039022" cy="12052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Resultado de imagen de general motor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0704" y="1250331"/>
            <a:ext cx="1365336" cy="135782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9"/>
          <p:cNvSpPr txBox="1"/>
          <p:nvPr/>
        </p:nvSpPr>
        <p:spPr>
          <a:xfrm>
            <a:off x="634028" y="6021288"/>
            <a:ext cx="7838236" cy="523220"/>
          </a:xfrm>
          <a:prstGeom prst="rect">
            <a:avLst/>
          </a:prstGeom>
          <a:noFill/>
        </p:spPr>
        <p:txBody>
          <a:bodyPr wrap="none" rtlCol="0">
            <a:spAutoFit/>
          </a:bodyPr>
          <a:lstStyle/>
          <a:p>
            <a:r>
              <a:rPr lang="en-GB" sz="1400" dirty="0"/>
              <a:t>Source → Annual report 2015. </a:t>
            </a:r>
            <a:r>
              <a:rPr lang="en-GB" sz="1400" dirty="0" err="1"/>
              <a:t>Asociación</a:t>
            </a:r>
            <a:r>
              <a:rPr lang="en-GB" sz="1400" dirty="0"/>
              <a:t> Española de </a:t>
            </a:r>
            <a:r>
              <a:rPr lang="en-GB" sz="1400" dirty="0" err="1"/>
              <a:t>Fabricantes</a:t>
            </a:r>
            <a:r>
              <a:rPr lang="en-GB" sz="1400" dirty="0"/>
              <a:t> de </a:t>
            </a:r>
            <a:r>
              <a:rPr lang="en-GB" sz="1400" dirty="0" err="1"/>
              <a:t>Automóviles</a:t>
            </a:r>
            <a:r>
              <a:rPr lang="en-GB" sz="1400" dirty="0"/>
              <a:t> y </a:t>
            </a:r>
            <a:r>
              <a:rPr lang="en-GB" sz="1400" dirty="0" err="1"/>
              <a:t>Camiones</a:t>
            </a:r>
            <a:r>
              <a:rPr lang="en-GB" sz="1400" dirty="0"/>
              <a:t>. </a:t>
            </a:r>
          </a:p>
          <a:p>
            <a:endParaRPr lang="en-GB" sz="1400" dirty="0"/>
          </a:p>
        </p:txBody>
      </p:sp>
    </p:spTree>
    <p:extLst>
      <p:ext uri="{BB962C8B-B14F-4D97-AF65-F5344CB8AC3E}">
        <p14:creationId xmlns:p14="http://schemas.microsoft.com/office/powerpoint/2010/main" val="24252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xEl>
                                              <p:pRg st="0" end="0"/>
                                            </p:txEl>
                                          </p:spTgt>
                                        </p:tgtEl>
                                      </p:cBhvr>
                                    </p:animEffect>
                                    <p:set>
                                      <p:cBhvr>
                                        <p:cTn id="7" dur="1" fill="hold">
                                          <p:stCondLst>
                                            <p:cond delay="499"/>
                                          </p:stCondLst>
                                        </p:cTn>
                                        <p:tgtEl>
                                          <p:spTgt spid="30">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0">
                                            <p:txEl>
                                              <p:pRg st="2" end="2"/>
                                            </p:txEl>
                                          </p:spTgt>
                                        </p:tgtEl>
                                      </p:cBhvr>
                                    </p:animEffect>
                                    <p:set>
                                      <p:cBhvr>
                                        <p:cTn id="10" dur="1" fill="hold">
                                          <p:stCondLst>
                                            <p:cond delay="499"/>
                                          </p:stCondLst>
                                        </p:cTn>
                                        <p:tgtEl>
                                          <p:spTgt spid="30">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
                                            <p:txEl>
                                              <p:pRg st="4" end="4"/>
                                            </p:txEl>
                                          </p:spTgt>
                                        </p:tgtEl>
                                      </p:cBhvr>
                                    </p:animEffect>
                                    <p:set>
                                      <p:cBhvr>
                                        <p:cTn id="13" dur="1" fill="hold">
                                          <p:stCondLst>
                                            <p:cond delay="499"/>
                                          </p:stCondLst>
                                        </p:cTn>
                                        <p:tgtEl>
                                          <p:spTgt spid="30">
                                            <p:txEl>
                                              <p:pRg st="4" end="4"/>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0">
                                            <p:txEl>
                                              <p:pRg st="6" end="6"/>
                                            </p:txEl>
                                          </p:spTgt>
                                        </p:tgtEl>
                                      </p:cBhvr>
                                    </p:animEffect>
                                    <p:set>
                                      <p:cBhvr>
                                        <p:cTn id="16" dur="1" fill="hold">
                                          <p:stCondLst>
                                            <p:cond delay="499"/>
                                          </p:stCondLst>
                                        </p:cTn>
                                        <p:tgtEl>
                                          <p:spTgt spid="30">
                                            <p:txEl>
                                              <p:pRg st="6" end="6"/>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0">
                                            <p:txEl>
                                              <p:pRg st="8" end="8"/>
                                            </p:txEl>
                                          </p:spTgt>
                                        </p:tgtEl>
                                      </p:cBhvr>
                                    </p:animEffect>
                                    <p:set>
                                      <p:cBhvr>
                                        <p:cTn id="19" dur="1" fill="hold">
                                          <p:stCondLst>
                                            <p:cond delay="499"/>
                                          </p:stCondLst>
                                        </p:cTn>
                                        <p:tgtEl>
                                          <p:spTgt spid="30">
                                            <p:txEl>
                                              <p:pRg st="8" end="8"/>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Effect transition="in" filter="fade">
                                      <p:cBhvr>
                                        <p:cTn id="25" dur="500"/>
                                        <p:tgtEl>
                                          <p:spTgt spid="3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xEl>
                                              <p:pRg st="1" end="1"/>
                                            </p:txEl>
                                          </p:spTgt>
                                        </p:tgtEl>
                                        <p:attrNameLst>
                                          <p:attrName>style.visibility</p:attrName>
                                        </p:attrNameLst>
                                      </p:cBhvr>
                                      <p:to>
                                        <p:strVal val="visible"/>
                                      </p:to>
                                    </p:set>
                                    <p:animEffect transition="in" filter="fade">
                                      <p:cBhvr>
                                        <p:cTn id="28" dur="500"/>
                                        <p:tgtEl>
                                          <p:spTgt spid="3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xEl>
                                              <p:pRg st="2" end="2"/>
                                            </p:txEl>
                                          </p:spTgt>
                                        </p:tgtEl>
                                        <p:attrNameLst>
                                          <p:attrName>style.visibility</p:attrName>
                                        </p:attrNameLst>
                                      </p:cBhvr>
                                      <p:to>
                                        <p:strVal val="visible"/>
                                      </p:to>
                                    </p:set>
                                    <p:animEffect transition="in" filter="fade">
                                      <p:cBhvr>
                                        <p:cTn id="31" dur="500"/>
                                        <p:tgtEl>
                                          <p:spTgt spid="34">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xEl>
                                              <p:pRg st="3" end="3"/>
                                            </p:txEl>
                                          </p:spTgt>
                                        </p:tgtEl>
                                        <p:attrNameLst>
                                          <p:attrName>style.visibility</p:attrName>
                                        </p:attrNameLst>
                                      </p:cBhvr>
                                      <p:to>
                                        <p:strVal val="visible"/>
                                      </p:to>
                                    </p:set>
                                    <p:animEffect transition="in" filter="fade">
                                      <p:cBhvr>
                                        <p:cTn id="34" dur="500"/>
                                        <p:tgtEl>
                                          <p:spTgt spid="34">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34" grpId="0" uiExpand="1" build="p"/>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2" descr="Resultado de imagen de a 400 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536" y="1227526"/>
            <a:ext cx="7098076" cy="43653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de casa 295"/>
          <p:cNvPicPr>
            <a:picLocks noChangeAspect="1" noChangeArrowheads="1"/>
          </p:cNvPicPr>
          <p:nvPr/>
        </p:nvPicPr>
        <p:blipFill rotWithShape="1">
          <a:blip r:embed="rId4">
            <a:extLst>
              <a:ext uri="{28A0092B-C50C-407E-A947-70E740481C1C}">
                <a14:useLocalDpi xmlns:a14="http://schemas.microsoft.com/office/drawing/2010/main" val="0"/>
              </a:ext>
            </a:extLst>
          </a:blip>
          <a:srcRect t="14042"/>
          <a:stretch/>
        </p:blipFill>
        <p:spPr bwMode="auto">
          <a:xfrm>
            <a:off x="6422459" y="1227526"/>
            <a:ext cx="4934508" cy="23992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3"/>
          <p:cNvPicPr>
            <a:picLocks noChangeAspect="1"/>
          </p:cNvPicPr>
          <p:nvPr/>
        </p:nvPicPr>
        <p:blipFill rotWithShape="1">
          <a:blip r:embed="rId5">
            <a:extLst>
              <a:ext uri="{28A0092B-C50C-407E-A947-70E740481C1C}">
                <a14:useLocalDpi xmlns:a14="http://schemas.microsoft.com/office/drawing/2010/main" val="0"/>
              </a:ext>
            </a:extLst>
          </a:blip>
          <a:srcRect l="956" t="34725" r="-956" b="192"/>
          <a:stretch/>
        </p:blipFill>
        <p:spPr>
          <a:xfrm>
            <a:off x="880576" y="1223551"/>
            <a:ext cx="5503456" cy="2389076"/>
          </a:xfrm>
          <a:prstGeom prst="rect">
            <a:avLst/>
          </a:prstGeom>
        </p:spPr>
      </p:pic>
      <p:pic>
        <p:nvPicPr>
          <p:cNvPr id="33" name="Picture 4" descr="Resultado de imagen de airbus albacete helicopters"/>
          <p:cNvPicPr>
            <a:picLocks noChangeAspect="1" noChangeArrowheads="1"/>
          </p:cNvPicPr>
          <p:nvPr/>
        </p:nvPicPr>
        <p:blipFill rotWithShape="1">
          <a:blip r:embed="rId6">
            <a:extLst>
              <a:ext uri="{28A0092B-C50C-407E-A947-70E740481C1C}">
                <a14:useLocalDpi xmlns:a14="http://schemas.microsoft.com/office/drawing/2010/main" val="0"/>
              </a:ext>
            </a:extLst>
          </a:blip>
          <a:srcRect t="17145" b="12419"/>
          <a:stretch/>
        </p:blipFill>
        <p:spPr bwMode="auto">
          <a:xfrm>
            <a:off x="877952" y="3683829"/>
            <a:ext cx="5460361" cy="256404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6"/>
          <p:cNvSpPr txBox="1"/>
          <p:nvPr/>
        </p:nvSpPr>
        <p:spPr>
          <a:xfrm>
            <a:off x="587576" y="5988290"/>
            <a:ext cx="8048998" cy="523220"/>
          </a:xfrm>
          <a:prstGeom prst="rect">
            <a:avLst/>
          </a:prstGeom>
          <a:noFill/>
        </p:spPr>
        <p:txBody>
          <a:bodyPr wrap="none" rtlCol="0">
            <a:spAutoFit/>
          </a:bodyPr>
          <a:lstStyle/>
          <a:p>
            <a:r>
              <a:rPr lang="en-GB" sz="1400" dirty="0"/>
              <a:t>Source → Spain: </a:t>
            </a:r>
            <a:r>
              <a:rPr lang="en-GB" sz="1400" dirty="0">
                <a:latin typeface="+mj-lt"/>
              </a:rPr>
              <a:t>Business</a:t>
            </a:r>
            <a:r>
              <a:rPr lang="en-GB" sz="1400" dirty="0"/>
              <a:t> opportunities in aerospace. Invest in Spain. ICEX. Gobierno de España. </a:t>
            </a:r>
          </a:p>
          <a:p>
            <a:endParaRPr lang="en-GB" sz="1400" dirty="0"/>
          </a:p>
        </p:txBody>
      </p:sp>
      <p:pic>
        <p:nvPicPr>
          <p:cNvPr id="50" name="Picture 8" descr="Resultado de imagen de airbus defence and space"/>
          <p:cNvPicPr>
            <a:picLocks noChangeAspect="1" noChangeArrowheads="1"/>
          </p:cNvPicPr>
          <p:nvPr/>
        </p:nvPicPr>
        <p:blipFill rotWithShape="1">
          <a:blip r:embed="rId7">
            <a:extLst>
              <a:ext uri="{28A0092B-C50C-407E-A947-70E740481C1C}">
                <a14:useLocalDpi xmlns:a14="http://schemas.microsoft.com/office/drawing/2010/main" val="0"/>
              </a:ext>
            </a:extLst>
          </a:blip>
          <a:srcRect l="6668" t="19027" r="6656" b="17077"/>
          <a:stretch/>
        </p:blipFill>
        <p:spPr bwMode="auto">
          <a:xfrm>
            <a:off x="7248488" y="4542444"/>
            <a:ext cx="3240000" cy="8307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http://events.airbushelicopters.com/sites/default/files/Media%20Root/airbus_helicopters_3d_blue_rgb.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703" t="18639" r="6684" b="17989"/>
          <a:stretch/>
        </p:blipFill>
        <p:spPr bwMode="auto">
          <a:xfrm>
            <a:off x="7255892" y="5353987"/>
            <a:ext cx="2728540" cy="82830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Resultado de imagen de airbus commercial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574" y="3733169"/>
            <a:ext cx="3240000" cy="7798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9456" y="1228489"/>
            <a:ext cx="9856792" cy="2902471"/>
          </a:xfrm>
          <a:prstGeom prst="rect">
            <a:avLst/>
          </a:prstGeom>
        </p:spPr>
      </p:pic>
      <p:sp>
        <p:nvSpPr>
          <p:cNvPr id="47" name="Content Placeholder 1"/>
          <p:cNvSpPr txBox="1">
            <a:spLocks/>
          </p:cNvSpPr>
          <p:nvPr/>
        </p:nvSpPr>
        <p:spPr>
          <a:xfrm>
            <a:off x="395467" y="1114189"/>
            <a:ext cx="4554276" cy="5004128"/>
          </a:xfrm>
          <a:prstGeom prst="rect">
            <a:avLst/>
          </a:prstGeom>
          <a:noFill/>
          <a:ln>
            <a:noFill/>
          </a:ln>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200" b="1" kern="1200">
                <a:solidFill>
                  <a:srgbClr val="0099C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200" b="1" kern="1200" baseline="0">
                <a:solidFill>
                  <a:srgbClr val="0099C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5.8% of industrial GDP in 2015 </a:t>
            </a:r>
          </a:p>
          <a:p>
            <a:endParaRPr lang="en-GB" b="0" dirty="0">
              <a:solidFill>
                <a:schemeClr val="tx1"/>
              </a:solidFill>
            </a:endParaRPr>
          </a:p>
          <a:p>
            <a:r>
              <a:rPr lang="en-GB" b="0" dirty="0">
                <a:solidFill>
                  <a:schemeClr val="tx1"/>
                </a:solidFill>
              </a:rPr>
              <a:t>Fifth in Europe in terms of turnover and employment </a:t>
            </a:r>
          </a:p>
          <a:p>
            <a:endParaRPr lang="en-GB" b="0" dirty="0">
              <a:solidFill>
                <a:schemeClr val="tx1"/>
              </a:solidFill>
            </a:endParaRPr>
          </a:p>
          <a:p>
            <a:r>
              <a:rPr lang="en-GB" b="0" dirty="0">
                <a:solidFill>
                  <a:schemeClr val="tx1"/>
                </a:solidFill>
              </a:rPr>
              <a:t>Exports 84% of turnover</a:t>
            </a:r>
          </a:p>
          <a:p>
            <a:endParaRPr lang="en-GB" b="0" dirty="0">
              <a:solidFill>
                <a:schemeClr val="tx1"/>
              </a:solidFill>
            </a:endParaRPr>
          </a:p>
          <a:p>
            <a:r>
              <a:rPr lang="en-GB" b="0" dirty="0">
                <a:solidFill>
                  <a:schemeClr val="tx1"/>
                </a:solidFill>
              </a:rPr>
              <a:t>High growth rates</a:t>
            </a:r>
          </a:p>
          <a:p>
            <a:endParaRPr lang="en-GB" b="0" dirty="0">
              <a:solidFill>
                <a:schemeClr val="tx1"/>
              </a:solidFill>
            </a:endParaRPr>
          </a:p>
          <a:p>
            <a:r>
              <a:rPr lang="en-GB" b="0" dirty="0">
                <a:solidFill>
                  <a:schemeClr val="tx1"/>
                </a:solidFill>
              </a:rPr>
              <a:t>Participation in international programs </a:t>
            </a:r>
          </a:p>
        </p:txBody>
      </p:sp>
      <p:pic>
        <p:nvPicPr>
          <p:cNvPr id="44"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49932" y="4202162"/>
            <a:ext cx="3497504" cy="2075186"/>
          </a:xfrm>
          <a:prstGeom prst="rect">
            <a:avLst/>
          </a:prstGeom>
        </p:spPr>
      </p:pic>
      <p:pic>
        <p:nvPicPr>
          <p:cNvPr id="46" name="Picture 10" descr="Resultado de imagen de itp engin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3686" y="4237340"/>
            <a:ext cx="2272420" cy="19542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esultado de imagen de indra systems"/>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5825" b="16916"/>
          <a:stretch/>
        </p:blipFill>
        <p:spPr bwMode="auto">
          <a:xfrm>
            <a:off x="4151784" y="5085184"/>
            <a:ext cx="3816424" cy="122413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25"/>
          <p:cNvSpPr/>
          <p:nvPr/>
        </p:nvSpPr>
        <p:spPr>
          <a:xfrm>
            <a:off x="2279576" y="4725144"/>
            <a:ext cx="7879940" cy="430887"/>
          </a:xfrm>
          <a:prstGeom prst="rect">
            <a:avLst/>
          </a:prstGeom>
        </p:spPr>
        <p:txBody>
          <a:bodyPr wrap="square">
            <a:spAutoFit/>
          </a:bodyPr>
          <a:lstStyle/>
          <a:p>
            <a:pPr algn="ctr"/>
            <a:r>
              <a:rPr lang="en-GB" sz="2200" dirty="0"/>
              <a:t>3 out of 5 flights in the world use Spanish software for landing  </a:t>
            </a:r>
          </a:p>
        </p:txBody>
      </p:sp>
      <p:pic>
        <p:nvPicPr>
          <p:cNvPr id="42" name="Picture 26"/>
          <p:cNvPicPr>
            <a:picLocks noChangeAspect="1"/>
          </p:cNvPicPr>
          <p:nvPr/>
        </p:nvPicPr>
        <p:blipFill>
          <a:blip r:embed="rId14"/>
          <a:stretch>
            <a:fillRect/>
          </a:stretch>
        </p:blipFill>
        <p:spPr>
          <a:xfrm>
            <a:off x="767932" y="1188344"/>
            <a:ext cx="5328068" cy="3534285"/>
          </a:xfrm>
          <a:prstGeom prst="rect">
            <a:avLst/>
          </a:prstGeom>
        </p:spPr>
      </p:pic>
      <p:pic>
        <p:nvPicPr>
          <p:cNvPr id="43" name="Picture 27"/>
          <p:cNvPicPr>
            <a:picLocks noChangeAspect="1"/>
          </p:cNvPicPr>
          <p:nvPr/>
        </p:nvPicPr>
        <p:blipFill rotWithShape="1">
          <a:blip r:embed="rId15"/>
          <a:srcRect b="13690"/>
          <a:stretch/>
        </p:blipFill>
        <p:spPr>
          <a:xfrm>
            <a:off x="6395933" y="1196752"/>
            <a:ext cx="5315012" cy="3534286"/>
          </a:xfrm>
          <a:prstGeom prst="rect">
            <a:avLst/>
          </a:prstGeom>
        </p:spPr>
      </p:pic>
      <p:sp>
        <p:nvSpPr>
          <p:cNvPr id="2" name="Marcador de texto 1"/>
          <p:cNvSpPr>
            <a:spLocks noGrp="1"/>
          </p:cNvSpPr>
          <p:nvPr>
            <p:ph type="body" sz="quarter" idx="10"/>
          </p:nvPr>
        </p:nvSpPr>
        <p:spPr/>
        <p:txBody>
          <a:bodyPr>
            <a:noAutofit/>
          </a:bodyPr>
          <a:lstStyle/>
          <a:p>
            <a:r>
              <a:rPr lang="en-GB" dirty="0"/>
              <a:t>Aerospace industry</a:t>
            </a:r>
          </a:p>
        </p:txBody>
      </p:sp>
      <p:pic>
        <p:nvPicPr>
          <p:cNvPr id="32" name="Picture 28"/>
          <p:cNvPicPr>
            <a:picLocks noChangeAspect="1"/>
          </p:cNvPicPr>
          <p:nvPr/>
        </p:nvPicPr>
        <p:blipFill>
          <a:blip r:embed="rId16"/>
          <a:stretch>
            <a:fillRect/>
          </a:stretch>
        </p:blipFill>
        <p:spPr>
          <a:xfrm>
            <a:off x="1313917" y="1136721"/>
            <a:ext cx="4236098" cy="598319"/>
          </a:xfrm>
          <a:prstGeom prst="rect">
            <a:avLst/>
          </a:prstGeom>
        </p:spPr>
      </p:pic>
      <p:pic>
        <p:nvPicPr>
          <p:cNvPr id="34" name="Picture 29"/>
          <p:cNvPicPr>
            <a:picLocks noChangeAspect="1"/>
          </p:cNvPicPr>
          <p:nvPr/>
        </p:nvPicPr>
        <p:blipFill rotWithShape="1">
          <a:blip r:embed="rId17"/>
          <a:srcRect l="6482" r="5166"/>
          <a:stretch/>
        </p:blipFill>
        <p:spPr>
          <a:xfrm>
            <a:off x="1163713" y="1871243"/>
            <a:ext cx="4536505" cy="1417138"/>
          </a:xfrm>
          <a:prstGeom prst="rect">
            <a:avLst/>
          </a:prstGeom>
        </p:spPr>
      </p:pic>
      <p:pic>
        <p:nvPicPr>
          <p:cNvPr id="35" name="Picture 30"/>
          <p:cNvPicPr>
            <a:picLocks noChangeAspect="1"/>
          </p:cNvPicPr>
          <p:nvPr/>
        </p:nvPicPr>
        <p:blipFill rotWithShape="1">
          <a:blip r:embed="rId18"/>
          <a:srcRect l="704" t="30239" r="-704" b="20621"/>
          <a:stretch/>
        </p:blipFill>
        <p:spPr>
          <a:xfrm>
            <a:off x="2445226" y="3346180"/>
            <a:ext cx="2399997" cy="1179342"/>
          </a:xfrm>
          <a:prstGeom prst="rect">
            <a:avLst/>
          </a:prstGeom>
        </p:spPr>
      </p:pic>
      <p:pic>
        <p:nvPicPr>
          <p:cNvPr id="36" name="Picture 31"/>
          <p:cNvPicPr>
            <a:picLocks noChangeAspect="1"/>
          </p:cNvPicPr>
          <p:nvPr/>
        </p:nvPicPr>
        <p:blipFill>
          <a:blip r:embed="rId19"/>
          <a:stretch>
            <a:fillRect/>
          </a:stretch>
        </p:blipFill>
        <p:spPr>
          <a:xfrm>
            <a:off x="7431041" y="1148380"/>
            <a:ext cx="3273471" cy="1590801"/>
          </a:xfrm>
          <a:prstGeom prst="rect">
            <a:avLst/>
          </a:prstGeom>
        </p:spPr>
      </p:pic>
      <p:pic>
        <p:nvPicPr>
          <p:cNvPr id="37" name="Picture 32"/>
          <p:cNvPicPr>
            <a:picLocks noChangeAspect="1"/>
          </p:cNvPicPr>
          <p:nvPr/>
        </p:nvPicPr>
        <p:blipFill rotWithShape="1">
          <a:blip r:embed="rId20" cstate="print">
            <a:extLst>
              <a:ext uri="{28A0092B-C50C-407E-A947-70E740481C1C}">
                <a14:useLocalDpi xmlns:a14="http://schemas.microsoft.com/office/drawing/2010/main" val="0"/>
              </a:ext>
            </a:extLst>
          </a:blip>
          <a:srcRect t="18365" b="17129"/>
          <a:stretch/>
        </p:blipFill>
        <p:spPr>
          <a:xfrm>
            <a:off x="7291463" y="2813132"/>
            <a:ext cx="3585752" cy="1329712"/>
          </a:xfrm>
          <a:prstGeom prst="rect">
            <a:avLst/>
          </a:prstGeom>
        </p:spPr>
      </p:pic>
      <p:pic>
        <p:nvPicPr>
          <p:cNvPr id="38" name="Picture 33"/>
          <p:cNvPicPr>
            <a:picLocks noChangeAspect="1"/>
          </p:cNvPicPr>
          <p:nvPr/>
        </p:nvPicPr>
        <p:blipFill>
          <a:blip r:embed="rId21"/>
          <a:stretch>
            <a:fillRect/>
          </a:stretch>
        </p:blipFill>
        <p:spPr>
          <a:xfrm>
            <a:off x="335360" y="4878288"/>
            <a:ext cx="3096344" cy="1165755"/>
          </a:xfrm>
          <a:prstGeom prst="rect">
            <a:avLst/>
          </a:prstGeom>
        </p:spPr>
      </p:pic>
      <p:pic>
        <p:nvPicPr>
          <p:cNvPr id="39" name="Picture 6" descr="Resultado de imagen de hexcel spai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75720" y="4847799"/>
            <a:ext cx="2911093" cy="12178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boeing 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51283" y="4806846"/>
            <a:ext cx="5348751" cy="132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7">
                                            <p:txEl>
                                              <p:pRg st="0" end="0"/>
                                            </p:txEl>
                                          </p:spTgt>
                                        </p:tgtEl>
                                      </p:cBhvr>
                                    </p:animEffect>
                                    <p:set>
                                      <p:cBhvr>
                                        <p:cTn id="13" dur="1" fill="hold">
                                          <p:stCondLst>
                                            <p:cond delay="499"/>
                                          </p:stCondLst>
                                        </p:cTn>
                                        <p:tgtEl>
                                          <p:spTgt spid="47">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7">
                                            <p:txEl>
                                              <p:pRg st="2" end="2"/>
                                            </p:txEl>
                                          </p:spTgt>
                                        </p:tgtEl>
                                      </p:cBhvr>
                                    </p:animEffect>
                                    <p:set>
                                      <p:cBhvr>
                                        <p:cTn id="16" dur="1" fill="hold">
                                          <p:stCondLst>
                                            <p:cond delay="499"/>
                                          </p:stCondLst>
                                        </p:cTn>
                                        <p:tgtEl>
                                          <p:spTgt spid="47">
                                            <p:txEl>
                                              <p:pRg st="2" end="2"/>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7">
                                            <p:txEl>
                                              <p:pRg st="4" end="4"/>
                                            </p:txEl>
                                          </p:spTgt>
                                        </p:tgtEl>
                                      </p:cBhvr>
                                    </p:animEffect>
                                    <p:set>
                                      <p:cBhvr>
                                        <p:cTn id="19" dur="1" fill="hold">
                                          <p:stCondLst>
                                            <p:cond delay="499"/>
                                          </p:stCondLst>
                                        </p:cTn>
                                        <p:tgtEl>
                                          <p:spTgt spid="47">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7">
                                            <p:txEl>
                                              <p:pRg st="6" end="6"/>
                                            </p:txEl>
                                          </p:spTgt>
                                        </p:tgtEl>
                                      </p:cBhvr>
                                    </p:animEffect>
                                    <p:set>
                                      <p:cBhvr>
                                        <p:cTn id="22" dur="1" fill="hold">
                                          <p:stCondLst>
                                            <p:cond delay="499"/>
                                          </p:stCondLst>
                                        </p:cTn>
                                        <p:tgtEl>
                                          <p:spTgt spid="47">
                                            <p:txEl>
                                              <p:pRg st="6" end="6"/>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xEl>
                                              <p:pRg st="8" end="8"/>
                                            </p:txEl>
                                          </p:spTgt>
                                        </p:tgtEl>
                                      </p:cBhvr>
                                    </p:animEffect>
                                    <p:set>
                                      <p:cBhvr>
                                        <p:cTn id="25" dur="1" fill="hold">
                                          <p:stCondLst>
                                            <p:cond delay="499"/>
                                          </p:stCondLst>
                                        </p:cTn>
                                        <p:tgtEl>
                                          <p:spTgt spid="47">
                                            <p:txEl>
                                              <p:pRg st="8" end="8"/>
                                            </p:txEl>
                                          </p:spTgt>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par>
                                <p:cTn id="90" presetID="10"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0" presetClass="entr" presetSubtype="0"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41"/>
                                        </p:tgtEl>
                                      </p:cBhvr>
                                    </p:animEffect>
                                    <p:set>
                                      <p:cBhvr>
                                        <p:cTn id="103" dur="1" fill="hold">
                                          <p:stCondLst>
                                            <p:cond delay="499"/>
                                          </p:stCondLst>
                                        </p:cTn>
                                        <p:tgtEl>
                                          <p:spTgt spid="41"/>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43"/>
                                        </p:tgtEl>
                                      </p:cBhvr>
                                    </p:animEffect>
                                    <p:set>
                                      <p:cBhvr>
                                        <p:cTn id="109" dur="1" fill="hold">
                                          <p:stCondLst>
                                            <p:cond delay="499"/>
                                          </p:stCondLst>
                                        </p:cTn>
                                        <p:tgtEl>
                                          <p:spTgt spid="43"/>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ntr" presetSubtype="0"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par>
                                <p:cTn id="116" presetID="10" presetClass="entr" presetSubtype="0"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par>
                                <p:cTn id="124" presetID="10" presetClass="entr" presetSubtype="0" fill="hold"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par>
                                <p:cTn id="132" presetID="10" presetClass="entr" presetSubtype="0" fill="hold"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7" grpId="0" build="p"/>
      <p:bldP spid="41" grpId="0"/>
      <p:bldP spid="4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644" r="4167"/>
          <a:stretch/>
        </p:blipFill>
        <p:spPr>
          <a:xfrm>
            <a:off x="779118" y="1625845"/>
            <a:ext cx="5604914" cy="4005812"/>
          </a:xfrm>
          <a:prstGeom prst="rect">
            <a:avLst/>
          </a:prstGeom>
        </p:spPr>
      </p:pic>
      <p:pic>
        <p:nvPicPr>
          <p:cNvPr id="7" name="Picture 8" descr="Resultado de imagen de aceite espan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03"/>
          <a:stretch/>
        </p:blipFill>
        <p:spPr bwMode="auto">
          <a:xfrm>
            <a:off x="818216" y="1468511"/>
            <a:ext cx="5637824" cy="43204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7197" y="1052736"/>
            <a:ext cx="11997605" cy="502081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6" descr="Resultado de imagen de jerez denominacion de ori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44" y="1524247"/>
            <a:ext cx="7351978" cy="4209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4574" y="1347946"/>
            <a:ext cx="5976664" cy="4529326"/>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a:spLocks noGrp="1"/>
          </p:cNvSpPr>
          <p:nvPr>
            <p:ph sz="quarter" idx="15"/>
          </p:nvPr>
        </p:nvSpPr>
        <p:spPr>
          <a:xfrm>
            <a:off x="502947" y="446110"/>
            <a:ext cx="7387510" cy="6489861"/>
          </a:xfrm>
        </p:spPr>
        <p:txBody>
          <a:bodyPr/>
          <a:lstStyle/>
          <a:p>
            <a:pPr marL="0" indent="0">
              <a:buNone/>
            </a:pPr>
            <a:r>
              <a:rPr lang="en-GB" b="0" dirty="0">
                <a:solidFill>
                  <a:schemeClr val="tx1"/>
                </a:solidFill>
              </a:rPr>
              <a:t>4</a:t>
            </a:r>
            <a:r>
              <a:rPr lang="en-GB" b="0" baseline="30000" dirty="0">
                <a:solidFill>
                  <a:schemeClr val="tx1"/>
                </a:solidFill>
              </a:rPr>
              <a:t>th</a:t>
            </a:r>
            <a:r>
              <a:rPr lang="en-GB" b="0" dirty="0">
                <a:solidFill>
                  <a:schemeClr val="tx1"/>
                </a:solidFill>
              </a:rPr>
              <a:t> biggest food industry in Europe </a:t>
            </a:r>
          </a:p>
          <a:p>
            <a:pPr marL="0" indent="0">
              <a:buNone/>
            </a:pPr>
            <a:endParaRPr lang="en-GB" b="0" dirty="0">
              <a:solidFill>
                <a:schemeClr val="tx1"/>
              </a:solidFill>
            </a:endParaRPr>
          </a:p>
          <a:p>
            <a:pPr marL="0" indent="0">
              <a:buNone/>
            </a:pPr>
            <a:r>
              <a:rPr lang="en-GB" b="0" dirty="0">
                <a:solidFill>
                  <a:schemeClr val="tx1"/>
                </a:solidFill>
              </a:rPr>
              <a:t>21% of all industry employees</a:t>
            </a:r>
          </a:p>
          <a:p>
            <a:pPr marL="0" indent="0">
              <a:buNone/>
            </a:pPr>
            <a:endParaRPr lang="en-GB" b="0" dirty="0">
              <a:solidFill>
                <a:schemeClr val="tx1"/>
              </a:solidFill>
            </a:endParaRPr>
          </a:p>
          <a:p>
            <a:pPr marL="0" indent="0">
              <a:buNone/>
            </a:pPr>
            <a:r>
              <a:rPr lang="en-GB" b="0" dirty="0">
                <a:solidFill>
                  <a:schemeClr val="tx1"/>
                </a:solidFill>
              </a:rPr>
              <a:t>Steady growth </a:t>
            </a:r>
          </a:p>
          <a:p>
            <a:pPr marL="0" indent="0">
              <a:buNone/>
            </a:pPr>
            <a:endParaRPr lang="en-GB" b="0" dirty="0">
              <a:solidFill>
                <a:schemeClr val="tx1"/>
              </a:solidFill>
            </a:endParaRPr>
          </a:p>
          <a:p>
            <a:pPr marL="0" indent="0">
              <a:buNone/>
            </a:pPr>
            <a:r>
              <a:rPr lang="en-GB" b="0" dirty="0">
                <a:solidFill>
                  <a:schemeClr val="tx1"/>
                </a:solidFill>
              </a:rPr>
              <a:t>World’s biggest producer of olive oil and wine</a:t>
            </a:r>
          </a:p>
          <a:p>
            <a:pPr marL="0" indent="0">
              <a:buNone/>
            </a:pPr>
            <a:endParaRPr lang="en-GB" b="0" dirty="0">
              <a:solidFill>
                <a:schemeClr val="tx1"/>
              </a:solidFill>
            </a:endParaRPr>
          </a:p>
          <a:p>
            <a:pPr marL="0" indent="0">
              <a:buNone/>
            </a:pPr>
            <a:r>
              <a:rPr lang="en-GB" b="0" dirty="0">
                <a:solidFill>
                  <a:schemeClr val="tx1"/>
                </a:solidFill>
              </a:rPr>
              <a:t>Abundance of products and beverages with quality seals (Protected Designation of Origin)</a:t>
            </a:r>
          </a:p>
        </p:txBody>
      </p:sp>
      <p:sp>
        <p:nvSpPr>
          <p:cNvPr id="5" name="Title 2"/>
          <p:cNvSpPr>
            <a:spLocks noGrp="1"/>
          </p:cNvSpPr>
          <p:nvPr>
            <p:ph type="body" sz="quarter" idx="10"/>
          </p:nvPr>
        </p:nvSpPr>
        <p:spPr/>
        <p:txBody>
          <a:bodyPr/>
          <a:lstStyle/>
          <a:p>
            <a:r>
              <a:rPr lang="en-GB" dirty="0"/>
              <a:t>Wine, agro and food industry </a:t>
            </a:r>
          </a:p>
        </p:txBody>
      </p:sp>
      <p:pic>
        <p:nvPicPr>
          <p:cNvPr id="11" name="Picture 4" descr="https://upload.wikimedia.org/wikipedia/commons/thumb/5/59/Manchego.jpg/220px-Manchego.jpg"/>
          <p:cNvPicPr>
            <a:picLocks noChangeAspect="1" noChangeArrowheads="1"/>
          </p:cNvPicPr>
          <p:nvPr/>
        </p:nvPicPr>
        <p:blipFill rotWithShape="1">
          <a:blip r:embed="rId8">
            <a:extLst>
              <a:ext uri="{28A0092B-C50C-407E-A947-70E740481C1C}">
                <a14:useLocalDpi xmlns:a14="http://schemas.microsoft.com/office/drawing/2010/main" val="0"/>
              </a:ext>
            </a:extLst>
          </a:blip>
          <a:srcRect l="1771" r="5060"/>
          <a:stretch/>
        </p:blipFill>
        <p:spPr bwMode="auto">
          <a:xfrm>
            <a:off x="6600056" y="1609055"/>
            <a:ext cx="4730299" cy="40155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8168" y="580717"/>
            <a:ext cx="2571757" cy="3199144"/>
          </a:xfrm>
          <a:prstGeom prst="rect">
            <a:avLst/>
          </a:prstGeom>
        </p:spPr>
      </p:pic>
      <p:sp>
        <p:nvSpPr>
          <p:cNvPr id="15" name="TextBox 6"/>
          <p:cNvSpPr txBox="1"/>
          <p:nvPr/>
        </p:nvSpPr>
        <p:spPr>
          <a:xfrm>
            <a:off x="587576" y="6021288"/>
            <a:ext cx="6495432" cy="307777"/>
          </a:xfrm>
          <a:prstGeom prst="rect">
            <a:avLst/>
          </a:prstGeom>
          <a:noFill/>
        </p:spPr>
        <p:txBody>
          <a:bodyPr wrap="none" rtlCol="0">
            <a:spAutoFit/>
          </a:bodyPr>
          <a:lstStyle/>
          <a:p>
            <a:r>
              <a:rPr lang="en-GB" sz="1400" dirty="0"/>
              <a:t>Source → FIAB (</a:t>
            </a:r>
            <a:r>
              <a:rPr lang="en-GB" sz="1400" dirty="0" err="1"/>
              <a:t>Federación</a:t>
            </a:r>
            <a:r>
              <a:rPr lang="en-GB" sz="1400" dirty="0"/>
              <a:t> Española de </a:t>
            </a:r>
            <a:r>
              <a:rPr lang="en-GB" sz="1400" dirty="0" err="1"/>
              <a:t>Industrias</a:t>
            </a:r>
            <a:r>
              <a:rPr lang="en-GB" sz="1400" dirty="0"/>
              <a:t> de </a:t>
            </a:r>
            <a:r>
              <a:rPr lang="en-GB" sz="1400" dirty="0" err="1"/>
              <a:t>Alimentación</a:t>
            </a:r>
            <a:r>
              <a:rPr lang="en-GB" sz="1400" dirty="0"/>
              <a:t> y </a:t>
            </a:r>
            <a:r>
              <a:rPr lang="en-GB" sz="1400" dirty="0" err="1"/>
              <a:t>Bebidas</a:t>
            </a:r>
            <a:r>
              <a:rPr lang="en-GB" sz="1400" dirty="0"/>
              <a:t>)</a:t>
            </a: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4112" y="3779861"/>
            <a:ext cx="3573379" cy="2391830"/>
          </a:xfrm>
          <a:prstGeom prst="rect">
            <a:avLst/>
          </a:prstGeom>
        </p:spPr>
      </p:pic>
    </p:spTree>
    <p:extLst>
      <p:ext uri="{BB962C8B-B14F-4D97-AF65-F5344CB8AC3E}">
        <p14:creationId xmlns:p14="http://schemas.microsoft.com/office/powerpoint/2010/main" val="38634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xEl>
                                              <p:pRg st="0" end="0"/>
                                            </p:txEl>
                                          </p:spTgt>
                                        </p:tgtEl>
                                      </p:cBhvr>
                                    </p:animEffect>
                                    <p:set>
                                      <p:cBhvr>
                                        <p:cTn id="7" dur="1" fill="hold">
                                          <p:stCondLst>
                                            <p:cond delay="499"/>
                                          </p:stCondLst>
                                        </p:cTn>
                                        <p:tgtEl>
                                          <p:spTgt spid="1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xEl>
                                              <p:pRg st="2" end="2"/>
                                            </p:txEl>
                                          </p:spTgt>
                                        </p:tgtEl>
                                      </p:cBhvr>
                                    </p:animEffect>
                                    <p:set>
                                      <p:cBhvr>
                                        <p:cTn id="10" dur="1" fill="hold">
                                          <p:stCondLst>
                                            <p:cond delay="499"/>
                                          </p:stCondLst>
                                        </p:cTn>
                                        <p:tgtEl>
                                          <p:spTgt spid="16">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xEl>
                                              <p:pRg st="4" end="4"/>
                                            </p:txEl>
                                          </p:spTgt>
                                        </p:tgtEl>
                                      </p:cBhvr>
                                    </p:animEffect>
                                    <p:set>
                                      <p:cBhvr>
                                        <p:cTn id="13" dur="1" fill="hold">
                                          <p:stCondLst>
                                            <p:cond delay="499"/>
                                          </p:stCondLst>
                                        </p:cTn>
                                        <p:tgtEl>
                                          <p:spTgt spid="16">
                                            <p:txEl>
                                              <p:pRg st="4" end="4"/>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xEl>
                                              <p:pRg st="6" end="6"/>
                                            </p:txEl>
                                          </p:spTgt>
                                        </p:tgtEl>
                                      </p:cBhvr>
                                    </p:animEffect>
                                    <p:set>
                                      <p:cBhvr>
                                        <p:cTn id="16" dur="1" fill="hold">
                                          <p:stCondLst>
                                            <p:cond delay="499"/>
                                          </p:stCondLst>
                                        </p:cTn>
                                        <p:tgtEl>
                                          <p:spTgt spid="16">
                                            <p:txEl>
                                              <p:pRg st="6" end="6"/>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
                                            <p:txEl>
                                              <p:pRg st="8" end="8"/>
                                            </p:txEl>
                                          </p:spTgt>
                                        </p:tgtEl>
                                      </p:cBhvr>
                                    </p:animEffect>
                                    <p:set>
                                      <p:cBhvr>
                                        <p:cTn id="19" dur="1" fill="hold">
                                          <p:stCondLst>
                                            <p:cond delay="499"/>
                                          </p:stCondLst>
                                        </p:cTn>
                                        <p:tgtEl>
                                          <p:spTgt spid="16">
                                            <p:txEl>
                                              <p:pRg st="8" end="8"/>
                                            </p:txEl>
                                          </p:spTgt>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Aerospace-Academic-Template-16x9-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E80274-B9A4-41F3-9AC6-0B1BC868F243}" vid="{192D821E-B453-4C1E-B8C1-064AA7EAF134}"/>
    </a:ext>
  </a:extLst>
</a:theme>
</file>

<file path=ppt/theme/theme2.xml><?xml version="1.0" encoding="utf-8"?>
<a:theme xmlns:a="http://schemas.openxmlformats.org/drawingml/2006/main" name="No Logo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E80274-B9A4-41F3-9AC6-0B1BC868F243}" vid="{48EF90AE-43E7-4463-967E-49B08790A810}"/>
    </a:ext>
  </a:extLst>
</a:theme>
</file>

<file path=ppt/theme/theme3.xml><?xml version="1.0" encoding="utf-8"?>
<a:theme xmlns:a="http://schemas.openxmlformats.org/drawingml/2006/main" name="Colour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E80274-B9A4-41F3-9AC6-0B1BC868F243}" vid="{16387873-D43A-4477-A636-6241F1C069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F2428EAC03A342B9BB2F331FEB908A" ma:contentTypeVersion="3" ma:contentTypeDescription="Create a new document." ma:contentTypeScope="" ma:versionID="823a14c264c580be9fd5c5c98da67aa0">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9D86A-3AF6-48A4-855F-0A95E6AF055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F2FDF69-5A1A-4E32-A5EE-49837B61342A}">
  <ds:schemaRefs>
    <ds:schemaRef ds:uri="http://schemas.microsoft.com/sharepoint/v3/contenttype/forms"/>
  </ds:schemaRefs>
</ds:datastoreItem>
</file>

<file path=customXml/itemProps3.xml><?xml version="1.0" encoding="utf-8"?>
<ds:datastoreItem xmlns:ds="http://schemas.openxmlformats.org/officeDocument/2006/customXml" ds:itemID="{9598690D-FC7C-4291-B620-B26F95228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Manufacturing-Marketing-Template-16x9-01 (1)</Template>
  <TotalTime>1874</TotalTime>
  <Words>1205</Words>
  <Application>Microsoft Office PowerPoint</Application>
  <PresentationFormat>Widescreen</PresentationFormat>
  <Paragraphs>218</Paragraphs>
  <Slides>16</Slides>
  <Notes>13</Notes>
  <HiddenSlides>1</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16</vt:i4>
      </vt:variant>
    </vt:vector>
  </HeadingPairs>
  <TitlesOfParts>
    <vt:vector size="21" baseType="lpstr">
      <vt:lpstr>Arial</vt:lpstr>
      <vt:lpstr>Calibri</vt:lpstr>
      <vt:lpstr>Aerospace-Academic-Template-16x9-01</vt:lpstr>
      <vt:lpstr>No Logo Master</vt:lpstr>
      <vt:lpstr>Coloured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Guillermo García del Valle</dc:creator>
  <cp:lastModifiedBy>García del valle martínez, Guillermo</cp:lastModifiedBy>
  <cp:revision>54</cp:revision>
  <cp:lastPrinted>2014-09-02T09:13:37Z</cp:lastPrinted>
  <dcterms:created xsi:type="dcterms:W3CDTF">2017-02-17T17:10:43Z</dcterms:created>
  <dcterms:modified xsi:type="dcterms:W3CDTF">2017-03-01T12:51:56Z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0x01010005F2428EAC03A342B9BB2F331FEB908A</vt:lpwstr>
  </property>
</Properties>
</file>