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23.jpg" ContentType="image/gif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21"/>
  </p:notesMasterIdLst>
  <p:handoutMasterIdLst>
    <p:handoutMasterId r:id="rId22"/>
  </p:handoutMasterIdLst>
  <p:sldIdLst>
    <p:sldId id="301" r:id="rId7"/>
    <p:sldId id="268" r:id="rId8"/>
    <p:sldId id="288" r:id="rId9"/>
    <p:sldId id="291" r:id="rId10"/>
    <p:sldId id="290" r:id="rId11"/>
    <p:sldId id="299" r:id="rId12"/>
    <p:sldId id="296" r:id="rId13"/>
    <p:sldId id="294" r:id="rId14"/>
    <p:sldId id="293" r:id="rId15"/>
    <p:sldId id="297" r:id="rId16"/>
    <p:sldId id="295" r:id="rId17"/>
    <p:sldId id="300" r:id="rId18"/>
    <p:sldId id="281" r:id="rId19"/>
    <p:sldId id="282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7529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5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E4003A"/>
    <a:srgbClr val="0C406D"/>
    <a:srgbClr val="008080"/>
    <a:srgbClr val="2F444E"/>
    <a:srgbClr val="0099C4"/>
    <a:srgbClr val="354248"/>
    <a:srgbClr val="091932"/>
    <a:srgbClr val="344248"/>
    <a:srgbClr val="384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7" autoAdjust="0"/>
    <p:restoredTop sz="86439"/>
  </p:normalViewPr>
  <p:slideViewPr>
    <p:cSldViewPr>
      <p:cViewPr varScale="1">
        <p:scale>
          <a:sx n="91" d="100"/>
          <a:sy n="91" d="100"/>
        </p:scale>
        <p:origin x="132" y="84"/>
      </p:cViewPr>
      <p:guideLst>
        <p:guide orient="horz" pos="1117"/>
        <p:guide pos="7529"/>
        <p:guide orient="horz" pos="391"/>
        <p:guide orient="horz" pos="73"/>
        <p:guide pos="5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cuments\Cranfield%20Uni-%20MSc%20Aerospace%20Manufacturing%202015%20-%202016\Global%20Manufacturing%20Speaker\World%20GDP%20by%20IM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cuments\Cranfield%20Uni-%20MSc%20Aerospace%20Manufacturing%202015%20-%202016\Global%20Manufacturing%20Speaker\World%20GDP%20by%20IMF(AutoRecover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Roaming\Microsoft\Excel\World%20GDP%20by%20IMF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1" baseline="0" dirty="0">
                <a:solidFill>
                  <a:schemeClr val="tx1"/>
                </a:solidFill>
              </a:rPr>
              <a:t>Gross Domestic Product comparison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GB" sz="1800" b="1" baseline="0" dirty="0">
                <a:solidFill>
                  <a:schemeClr val="tx1"/>
                </a:solidFill>
              </a:rPr>
              <a:t>(Trillion USD)</a:t>
            </a:r>
            <a:endParaRPr lang="en-GB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'GDP IMF 2'!$I$49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multiLvlStrRef>
              <c:f>'GDP IMF 2'!$G$50:$H$57</c:f>
              <c:multiLvlStrCache>
                <c:ptCount val="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16</c:v>
                  </c:pt>
                </c:lvl>
                <c:lvl>
                  <c:pt idx="0">
                    <c:v>United States</c:v>
                  </c:pt>
                  <c:pt idx="1">
                    <c:v>China</c:v>
                  </c:pt>
                  <c:pt idx="2">
                    <c:v>Japan</c:v>
                  </c:pt>
                  <c:pt idx="3">
                    <c:v>Germany</c:v>
                  </c:pt>
                  <c:pt idx="4">
                    <c:v>United Kingdom</c:v>
                  </c:pt>
                  <c:pt idx="5">
                    <c:v>France</c:v>
                  </c:pt>
                  <c:pt idx="6">
                    <c:v>India</c:v>
                  </c:pt>
                  <c:pt idx="7">
                    <c:v>Indonesia</c:v>
                  </c:pt>
                </c:lvl>
              </c:multiLvlStrCache>
            </c:multiLvlStrRef>
          </c:cat>
          <c:val>
            <c:numRef>
              <c:f>'GDP IMF 2'!$I$50:$I$57</c:f>
              <c:numCache>
                <c:formatCode>0.00</c:formatCode>
                <c:ptCount val="8"/>
                <c:pt idx="0">
                  <c:v>18.561934000000001</c:v>
                </c:pt>
                <c:pt idx="1">
                  <c:v>11.391619</c:v>
                </c:pt>
                <c:pt idx="2">
                  <c:v>4.7303000000000006</c:v>
                </c:pt>
                <c:pt idx="3">
                  <c:v>3.4948980000000001</c:v>
                </c:pt>
                <c:pt idx="4">
                  <c:v>2.6498930000000001</c:v>
                </c:pt>
                <c:pt idx="5">
                  <c:v>2.4882840000000002</c:v>
                </c:pt>
                <c:pt idx="6">
                  <c:v>2.2509870000000003</c:v>
                </c:pt>
                <c:pt idx="7">
                  <c:v>0.94095299999999993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1-4BA4-A9BE-F63FB0F284E6}"/>
            </c:ext>
          </c:extLst>
        </c:ser>
        <c:ser>
          <c:idx val="1"/>
          <c:order val="1"/>
          <c:tx>
            <c:strRef>
              <c:f>'GDP IMF 2'!$J$49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multiLvlStrRef>
              <c:f>'GDP IMF 2'!$G$50:$H$57</c:f>
              <c:multiLvlStrCache>
                <c:ptCount val="8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16</c:v>
                  </c:pt>
                </c:lvl>
                <c:lvl>
                  <c:pt idx="0">
                    <c:v>United States</c:v>
                  </c:pt>
                  <c:pt idx="1">
                    <c:v>China</c:v>
                  </c:pt>
                  <c:pt idx="2">
                    <c:v>Japan</c:v>
                  </c:pt>
                  <c:pt idx="3">
                    <c:v>Germany</c:v>
                  </c:pt>
                  <c:pt idx="4">
                    <c:v>United Kingdom</c:v>
                  </c:pt>
                  <c:pt idx="5">
                    <c:v>France</c:v>
                  </c:pt>
                  <c:pt idx="6">
                    <c:v>India</c:v>
                  </c:pt>
                  <c:pt idx="7">
                    <c:v>Indonesia</c:v>
                  </c:pt>
                </c:lvl>
              </c:multiLvlStrCache>
            </c:multiLvlStrRef>
          </c:cat>
          <c:val>
            <c:numRef>
              <c:f>'GDP IMF 2'!$J$50:$J$57</c:f>
              <c:numCache>
                <c:formatCode>0.00</c:formatCode>
                <c:ptCount val="8"/>
                <c:pt idx="0">
                  <c:v>21.926508999999999</c:v>
                </c:pt>
                <c:pt idx="1">
                  <c:v>16.458029</c:v>
                </c:pt>
                <c:pt idx="2">
                  <c:v>5.5064359999999999</c:v>
                </c:pt>
                <c:pt idx="3">
                  <c:v>4.007765</c:v>
                </c:pt>
                <c:pt idx="4">
                  <c:v>2.9276360000000001</c:v>
                </c:pt>
                <c:pt idx="5">
                  <c:v>2.8506680000000002</c:v>
                </c:pt>
                <c:pt idx="6">
                  <c:v>3.297453</c:v>
                </c:pt>
                <c:pt idx="7">
                  <c:v>1.273809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1-4BA4-A9BE-F63FB0F28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489080"/>
        <c:axId val="601489736"/>
      </c:barChart>
      <c:catAx>
        <c:axId val="60148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89736"/>
        <c:crosses val="autoZero"/>
        <c:auto val="1"/>
        <c:lblAlgn val="ctr"/>
        <c:lblOffset val="100"/>
        <c:noMultiLvlLbl val="0"/>
      </c:catAx>
      <c:valAx>
        <c:axId val="60148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89080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Direct &amp; Foreign Investment for </a:t>
            </a:r>
          </a:p>
          <a:p>
            <a:pPr>
              <a:defRPr b="1"/>
            </a:pPr>
            <a:r>
              <a:rPr lang="en-US" b="1" dirty="0"/>
              <a:t>Food &amp; Chemicals Products in 2016 (Billion USD)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DDI</c:v>
          </c:tx>
          <c:spPr>
            <a:solidFill>
              <a:srgbClr val="006666"/>
            </a:solidFill>
            <a:ln>
              <a:noFill/>
            </a:ln>
            <a:effectLst/>
          </c:spPr>
          <c:invertIfNegative val="0"/>
          <c:cat>
            <c:strRef>
              <c:f>('FDI &amp; Global Comp. Index'!$A$80,'FDI &amp; Global Comp. Index'!$A$82)</c:f>
              <c:strCache>
                <c:ptCount val="2"/>
                <c:pt idx="0">
                  <c:v>Chemicals, Pharmaceuticals, and Botanical Products</c:v>
                </c:pt>
                <c:pt idx="1">
                  <c:v>Food Products and Beverages</c:v>
                </c:pt>
              </c:strCache>
            </c:strRef>
          </c:cat>
          <c:val>
            <c:numRef>
              <c:f>('FDI &amp; Global Comp. Index'!$B$80,'FDI &amp; Global Comp. Index'!$B$82)</c:f>
              <c:numCache>
                <c:formatCode>0.0000</c:formatCode>
                <c:ptCount val="2"/>
                <c:pt idx="0">
                  <c:v>2.1621870503597123</c:v>
                </c:pt>
                <c:pt idx="1">
                  <c:v>2.3042086330935252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6-475A-8619-900D86647DE8}"/>
            </c:ext>
          </c:extLst>
        </c:ser>
        <c:ser>
          <c:idx val="2"/>
          <c:order val="1"/>
          <c:tx>
            <c:v>FDI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('FDI &amp; Global Comp. Index'!$A$80,'FDI &amp; Global Comp. Index'!$A$82)</c:f>
              <c:strCache>
                <c:ptCount val="2"/>
                <c:pt idx="0">
                  <c:v>Chemicals, Pharmaceuticals, and Botanical Products</c:v>
                </c:pt>
                <c:pt idx="1">
                  <c:v>Food Products and Beverages</c:v>
                </c:pt>
              </c:strCache>
            </c:strRef>
          </c:cat>
          <c:val>
            <c:numRef>
              <c:f>('FDI &amp; Global Comp. Index'!$C$80,'FDI &amp; Global Comp. Index'!$C$82)</c:f>
              <c:numCache>
                <c:formatCode>0.0000</c:formatCode>
                <c:ptCount val="2"/>
                <c:pt idx="0">
                  <c:v>2.8891</c:v>
                </c:pt>
                <c:pt idx="1">
                  <c:v>2.1150000000000002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6-475A-8619-900D86647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036488"/>
        <c:axId val="746039112"/>
      </c:barChart>
      <c:catAx>
        <c:axId val="74603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039112"/>
        <c:crosses val="autoZero"/>
        <c:auto val="1"/>
        <c:lblAlgn val="ctr"/>
        <c:lblOffset val="100"/>
        <c:noMultiLvlLbl val="0"/>
      </c:catAx>
      <c:valAx>
        <c:axId val="74603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03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South</a:t>
            </a:r>
            <a:r>
              <a:rPr lang="en-GB" baseline="0" dirty="0"/>
              <a:t>east Asian Automotive Production</a:t>
            </a:r>
          </a:p>
          <a:p>
            <a:pPr>
              <a:defRPr/>
            </a:pPr>
            <a:r>
              <a:rPr lang="en-GB" baseline="0" dirty="0"/>
              <a:t>(in Thousands) 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'Indonesian Automotive Industry'!$A$3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'Indonesian Automotive Industry'!$K$2:$P$2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'Indonesian Automotive Industry'!$K$3:$P$3</c:f>
              <c:numCache>
                <c:formatCode>General</c:formatCode>
                <c:ptCount val="6"/>
                <c:pt idx="0">
                  <c:v>702.50800000000004</c:v>
                </c:pt>
                <c:pt idx="1">
                  <c:v>837.94799999999998</c:v>
                </c:pt>
                <c:pt idx="2">
                  <c:v>1065.557</c:v>
                </c:pt>
                <c:pt idx="3">
                  <c:v>1208.211</c:v>
                </c:pt>
                <c:pt idx="4">
                  <c:v>1298.5219999999999</c:v>
                </c:pt>
                <c:pt idx="5">
                  <c:v>1098.78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1-4F71-9662-4574C16C01F2}"/>
            </c:ext>
          </c:extLst>
        </c:ser>
        <c:ser>
          <c:idx val="1"/>
          <c:order val="1"/>
          <c:tx>
            <c:strRef>
              <c:f>'Indonesian Automotive Industry'!$A$4</c:f>
              <c:strCache>
                <c:ptCount val="1"/>
                <c:pt idx="0">
                  <c:v>Malaysia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'Indonesian Automotive Industry'!$K$2:$P$2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'Indonesian Automotive Industry'!$K$4:$P$4</c:f>
              <c:numCache>
                <c:formatCode>General</c:formatCode>
                <c:ptCount val="6"/>
                <c:pt idx="0">
                  <c:v>567.71500000000003</c:v>
                </c:pt>
                <c:pt idx="1">
                  <c:v>533.51499999999999</c:v>
                </c:pt>
                <c:pt idx="2">
                  <c:v>569.62</c:v>
                </c:pt>
                <c:pt idx="3">
                  <c:v>601.40700000000004</c:v>
                </c:pt>
                <c:pt idx="4">
                  <c:v>596.41800000000001</c:v>
                </c:pt>
                <c:pt idx="5">
                  <c:v>614.66399999999999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1-4F71-9662-4574C16C01F2}"/>
            </c:ext>
          </c:extLst>
        </c:ser>
        <c:ser>
          <c:idx val="2"/>
          <c:order val="2"/>
          <c:tx>
            <c:strRef>
              <c:f>'Indonesian Automotive Industry'!$A$5</c:f>
              <c:strCache>
                <c:ptCount val="1"/>
                <c:pt idx="0">
                  <c:v>Thailand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'Indonesian Automotive Industry'!$K$2:$P$2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'Indonesian Automotive Industry'!$K$5:$P$5</c:f>
              <c:numCache>
                <c:formatCode>General</c:formatCode>
                <c:ptCount val="6"/>
                <c:pt idx="0">
                  <c:v>1645.3040000000001</c:v>
                </c:pt>
                <c:pt idx="1">
                  <c:v>1457.7950000000001</c:v>
                </c:pt>
                <c:pt idx="2">
                  <c:v>2453.7170000000001</c:v>
                </c:pt>
                <c:pt idx="3">
                  <c:v>2457.0569999999998</c:v>
                </c:pt>
                <c:pt idx="4">
                  <c:v>1880.0070000000001</c:v>
                </c:pt>
                <c:pt idx="5">
                  <c:v>1913.002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1-4F71-9662-4574C16C01F2}"/>
            </c:ext>
          </c:extLst>
        </c:ser>
        <c:ser>
          <c:idx val="3"/>
          <c:order val="3"/>
          <c:tx>
            <c:strRef>
              <c:f>'Indonesian Automotive Industry'!$A$6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'Indonesian Automotive Industry'!$K$2:$P$2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'Indonesian Automotive Industry'!$K$6:$P$6</c:f>
              <c:numCache>
                <c:formatCode>General</c:formatCode>
                <c:ptCount val="6"/>
                <c:pt idx="0">
                  <c:v>106.166</c:v>
                </c:pt>
                <c:pt idx="1">
                  <c:v>100.465</c:v>
                </c:pt>
                <c:pt idx="2">
                  <c:v>73.673000000000002</c:v>
                </c:pt>
                <c:pt idx="3">
                  <c:v>93.63</c:v>
                </c:pt>
                <c:pt idx="4">
                  <c:v>121.084</c:v>
                </c:pt>
                <c:pt idx="5">
                  <c:v>171.75299999999999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A1-4F71-9662-4574C16C0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864328"/>
        <c:axId val="637868264"/>
      </c:barChart>
      <c:catAx>
        <c:axId val="63786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868264"/>
        <c:crosses val="autoZero"/>
        <c:auto val="1"/>
        <c:lblAlgn val="ctr"/>
        <c:lblOffset val="100"/>
        <c:noMultiLvlLbl val="0"/>
      </c:catAx>
      <c:valAx>
        <c:axId val="63786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864328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6B49A-6D65-4726-A9E9-0256D81766A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B3E8A5-D297-460F-89A4-808010F281A6}">
      <dgm:prSet phldrT="[Text]"/>
      <dgm:spPr/>
      <dgm:t>
        <a:bodyPr/>
        <a:lstStyle/>
        <a:p>
          <a:r>
            <a:rPr lang="en-US" dirty="0"/>
            <a:t>Connectivity</a:t>
          </a:r>
        </a:p>
      </dgm:t>
    </dgm:pt>
    <dgm:pt modelId="{F9FAA62D-3140-4DE5-8F52-8E85C2B7CF00}" type="parTrans" cxnId="{1EF129B4-CFD2-4814-A73A-39A79844E90F}">
      <dgm:prSet/>
      <dgm:spPr/>
      <dgm:t>
        <a:bodyPr/>
        <a:lstStyle/>
        <a:p>
          <a:endParaRPr lang="en-US"/>
        </a:p>
      </dgm:t>
    </dgm:pt>
    <dgm:pt modelId="{F9F5A075-418A-4CA2-802D-B3EE9E30CB12}" type="sibTrans" cxnId="{1EF129B4-CFD2-4814-A73A-39A79844E90F}">
      <dgm:prSet/>
      <dgm:spPr/>
      <dgm:t>
        <a:bodyPr/>
        <a:lstStyle/>
        <a:p>
          <a:endParaRPr lang="en-US"/>
        </a:p>
      </dgm:t>
    </dgm:pt>
    <dgm:pt modelId="{7C814097-4CB1-4A50-9C65-6132960D9946}">
      <dgm:prSet phldrT="[Text]"/>
      <dgm:spPr/>
      <dgm:t>
        <a:bodyPr/>
        <a:lstStyle/>
        <a:p>
          <a:r>
            <a:rPr lang="en-US" dirty="0"/>
            <a:t>Basic Infrastructure</a:t>
          </a:r>
        </a:p>
      </dgm:t>
    </dgm:pt>
    <dgm:pt modelId="{83941BD2-0C49-4D84-8B10-AF2532C88FF7}" type="parTrans" cxnId="{A703B999-65BE-4742-8093-409E206F88D0}">
      <dgm:prSet/>
      <dgm:spPr/>
      <dgm:t>
        <a:bodyPr/>
        <a:lstStyle/>
        <a:p>
          <a:endParaRPr lang="en-US"/>
        </a:p>
      </dgm:t>
    </dgm:pt>
    <dgm:pt modelId="{15727A80-D046-4898-9399-824969B3B73C}" type="sibTrans" cxnId="{A703B999-65BE-4742-8093-409E206F88D0}">
      <dgm:prSet/>
      <dgm:spPr/>
      <dgm:t>
        <a:bodyPr/>
        <a:lstStyle/>
        <a:p>
          <a:endParaRPr lang="en-US"/>
        </a:p>
      </dgm:t>
    </dgm:pt>
    <dgm:pt modelId="{2500998A-20EF-4F9B-AE8A-89E205CE8FD4}">
      <dgm:prSet phldrT="[Text]"/>
      <dgm:spPr/>
      <dgm:t>
        <a:bodyPr/>
        <a:lstStyle/>
        <a:p>
          <a:r>
            <a:rPr lang="en-US" dirty="0"/>
            <a:t>Water Resistance</a:t>
          </a:r>
        </a:p>
      </dgm:t>
    </dgm:pt>
    <dgm:pt modelId="{E4A23A1E-3C50-406A-90FA-15981CC272F8}" type="parTrans" cxnId="{84097422-E2C8-4C1B-83C6-1086F8D793E0}">
      <dgm:prSet/>
      <dgm:spPr/>
      <dgm:t>
        <a:bodyPr/>
        <a:lstStyle/>
        <a:p>
          <a:endParaRPr lang="en-US"/>
        </a:p>
      </dgm:t>
    </dgm:pt>
    <dgm:pt modelId="{35B6871C-EF15-4183-94E5-3440F7410307}" type="sibTrans" cxnId="{84097422-E2C8-4C1B-83C6-1086F8D793E0}">
      <dgm:prSet/>
      <dgm:spPr/>
      <dgm:t>
        <a:bodyPr/>
        <a:lstStyle/>
        <a:p>
          <a:endParaRPr lang="en-US"/>
        </a:p>
      </dgm:t>
    </dgm:pt>
    <dgm:pt modelId="{DA8DC6A7-5012-4487-9C6A-04D5F15C074B}" type="pres">
      <dgm:prSet presAssocID="{F876B49A-6D65-4726-A9E9-0256D81766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AF3511-CDD9-45B0-9CD1-11391EA584D2}" type="pres">
      <dgm:prSet presAssocID="{F876B49A-6D65-4726-A9E9-0256D81766A5}" presName="Name1" presStyleCnt="0"/>
      <dgm:spPr/>
    </dgm:pt>
    <dgm:pt modelId="{A6C49131-A57C-46A5-9507-D992250EACD1}" type="pres">
      <dgm:prSet presAssocID="{F876B49A-6D65-4726-A9E9-0256D81766A5}" presName="cycle" presStyleCnt="0"/>
      <dgm:spPr/>
    </dgm:pt>
    <dgm:pt modelId="{3D374BDB-79BD-4161-845B-033EC516A3BA}" type="pres">
      <dgm:prSet presAssocID="{F876B49A-6D65-4726-A9E9-0256D81766A5}" presName="srcNode" presStyleLbl="node1" presStyleIdx="0" presStyleCnt="3"/>
      <dgm:spPr/>
    </dgm:pt>
    <dgm:pt modelId="{AA3EBFF4-1EA3-4A35-A102-6D8FBF65C467}" type="pres">
      <dgm:prSet presAssocID="{F876B49A-6D65-4726-A9E9-0256D81766A5}" presName="conn" presStyleLbl="parChTrans1D2" presStyleIdx="0" presStyleCnt="1"/>
      <dgm:spPr/>
      <dgm:t>
        <a:bodyPr/>
        <a:lstStyle/>
        <a:p>
          <a:endParaRPr lang="en-US"/>
        </a:p>
      </dgm:t>
    </dgm:pt>
    <dgm:pt modelId="{B607F8EA-4FE1-46A3-BF85-2440A4724109}" type="pres">
      <dgm:prSet presAssocID="{F876B49A-6D65-4726-A9E9-0256D81766A5}" presName="extraNode" presStyleLbl="node1" presStyleIdx="0" presStyleCnt="3"/>
      <dgm:spPr/>
    </dgm:pt>
    <dgm:pt modelId="{11E4BA22-438E-41B0-B04E-FCAA642C55F0}" type="pres">
      <dgm:prSet presAssocID="{F876B49A-6D65-4726-A9E9-0256D81766A5}" presName="dstNode" presStyleLbl="node1" presStyleIdx="0" presStyleCnt="3"/>
      <dgm:spPr/>
    </dgm:pt>
    <dgm:pt modelId="{9AEA30F9-B7DB-4DFD-91CC-D9A11D85DB6F}" type="pres">
      <dgm:prSet presAssocID="{08B3E8A5-D297-460F-89A4-808010F281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E7B87-4912-499B-A70F-6D1936E7C05F}" type="pres">
      <dgm:prSet presAssocID="{08B3E8A5-D297-460F-89A4-808010F281A6}" presName="accent_1" presStyleCnt="0"/>
      <dgm:spPr/>
    </dgm:pt>
    <dgm:pt modelId="{20F306B5-ADB6-4CD4-A7C9-CDC4E7854044}" type="pres">
      <dgm:prSet presAssocID="{08B3E8A5-D297-460F-89A4-808010F281A6}" presName="accentRepeatNode" presStyleLbl="solidFgAcc1" presStyleIdx="0" presStyleCnt="3"/>
      <dgm:spPr/>
    </dgm:pt>
    <dgm:pt modelId="{67C4969D-4106-49C8-B743-F7CAB6C6D5F8}" type="pres">
      <dgm:prSet presAssocID="{7C814097-4CB1-4A50-9C65-6132960D994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ADA7B-DC8E-4555-890B-D0ECF34C488B}" type="pres">
      <dgm:prSet presAssocID="{7C814097-4CB1-4A50-9C65-6132960D9946}" presName="accent_2" presStyleCnt="0"/>
      <dgm:spPr/>
    </dgm:pt>
    <dgm:pt modelId="{A7F0E6D4-41C0-4ED1-A3AE-39D4BBF838CC}" type="pres">
      <dgm:prSet presAssocID="{7C814097-4CB1-4A50-9C65-6132960D9946}" presName="accentRepeatNode" presStyleLbl="solidFgAcc1" presStyleIdx="1" presStyleCnt="3"/>
      <dgm:spPr/>
    </dgm:pt>
    <dgm:pt modelId="{9FB353E4-8D3E-4CF0-AC8A-86CF693A6856}" type="pres">
      <dgm:prSet presAssocID="{2500998A-20EF-4F9B-AE8A-89E205CE8FD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7DF83-C9D0-425D-9832-2C2F4F8F22E8}" type="pres">
      <dgm:prSet presAssocID="{2500998A-20EF-4F9B-AE8A-89E205CE8FD4}" presName="accent_3" presStyleCnt="0"/>
      <dgm:spPr/>
    </dgm:pt>
    <dgm:pt modelId="{C40721E9-A777-4093-8046-7986BBFDBD7F}" type="pres">
      <dgm:prSet presAssocID="{2500998A-20EF-4F9B-AE8A-89E205CE8FD4}" presName="accentRepeatNode" presStyleLbl="solidFgAcc1" presStyleIdx="2" presStyleCnt="3"/>
      <dgm:spPr/>
    </dgm:pt>
  </dgm:ptLst>
  <dgm:cxnLst>
    <dgm:cxn modelId="{FD00F982-BCC4-4525-8C82-9316145B11C9}" type="presOf" srcId="{7C814097-4CB1-4A50-9C65-6132960D9946}" destId="{67C4969D-4106-49C8-B743-F7CAB6C6D5F8}" srcOrd="0" destOrd="0" presId="urn:microsoft.com/office/officeart/2008/layout/VerticalCurvedList"/>
    <dgm:cxn modelId="{1F6F8264-C6DC-4383-BBD4-B90EB7CA87A2}" type="presOf" srcId="{F876B49A-6D65-4726-A9E9-0256D81766A5}" destId="{DA8DC6A7-5012-4487-9C6A-04D5F15C074B}" srcOrd="0" destOrd="0" presId="urn:microsoft.com/office/officeart/2008/layout/VerticalCurvedList"/>
    <dgm:cxn modelId="{A703B999-65BE-4742-8093-409E206F88D0}" srcId="{F876B49A-6D65-4726-A9E9-0256D81766A5}" destId="{7C814097-4CB1-4A50-9C65-6132960D9946}" srcOrd="1" destOrd="0" parTransId="{83941BD2-0C49-4D84-8B10-AF2532C88FF7}" sibTransId="{15727A80-D046-4898-9399-824969B3B73C}"/>
    <dgm:cxn modelId="{D4528083-855B-4E01-8269-14EEEE0DFBEA}" type="presOf" srcId="{2500998A-20EF-4F9B-AE8A-89E205CE8FD4}" destId="{9FB353E4-8D3E-4CF0-AC8A-86CF693A6856}" srcOrd="0" destOrd="0" presId="urn:microsoft.com/office/officeart/2008/layout/VerticalCurvedList"/>
    <dgm:cxn modelId="{1EF129B4-CFD2-4814-A73A-39A79844E90F}" srcId="{F876B49A-6D65-4726-A9E9-0256D81766A5}" destId="{08B3E8A5-D297-460F-89A4-808010F281A6}" srcOrd="0" destOrd="0" parTransId="{F9FAA62D-3140-4DE5-8F52-8E85C2B7CF00}" sibTransId="{F9F5A075-418A-4CA2-802D-B3EE9E30CB12}"/>
    <dgm:cxn modelId="{636BF95F-F5EA-4CA1-A9EE-2086B91B02E9}" type="presOf" srcId="{08B3E8A5-D297-460F-89A4-808010F281A6}" destId="{9AEA30F9-B7DB-4DFD-91CC-D9A11D85DB6F}" srcOrd="0" destOrd="0" presId="urn:microsoft.com/office/officeart/2008/layout/VerticalCurvedList"/>
    <dgm:cxn modelId="{50FCE697-2E09-4372-8553-D37A02E6D039}" type="presOf" srcId="{F9F5A075-418A-4CA2-802D-B3EE9E30CB12}" destId="{AA3EBFF4-1EA3-4A35-A102-6D8FBF65C467}" srcOrd="0" destOrd="0" presId="urn:microsoft.com/office/officeart/2008/layout/VerticalCurvedList"/>
    <dgm:cxn modelId="{84097422-E2C8-4C1B-83C6-1086F8D793E0}" srcId="{F876B49A-6D65-4726-A9E9-0256D81766A5}" destId="{2500998A-20EF-4F9B-AE8A-89E205CE8FD4}" srcOrd="2" destOrd="0" parTransId="{E4A23A1E-3C50-406A-90FA-15981CC272F8}" sibTransId="{35B6871C-EF15-4183-94E5-3440F7410307}"/>
    <dgm:cxn modelId="{6C31E935-5DE9-4853-99DA-3FB6C4F939CD}" type="presParOf" srcId="{DA8DC6A7-5012-4487-9C6A-04D5F15C074B}" destId="{32AF3511-CDD9-45B0-9CD1-11391EA584D2}" srcOrd="0" destOrd="0" presId="urn:microsoft.com/office/officeart/2008/layout/VerticalCurvedList"/>
    <dgm:cxn modelId="{D8782B63-865F-4BD1-9D47-A90163144BBF}" type="presParOf" srcId="{32AF3511-CDD9-45B0-9CD1-11391EA584D2}" destId="{A6C49131-A57C-46A5-9507-D992250EACD1}" srcOrd="0" destOrd="0" presId="urn:microsoft.com/office/officeart/2008/layout/VerticalCurvedList"/>
    <dgm:cxn modelId="{DDED76C4-DF02-4749-8A20-10EB54981F8B}" type="presParOf" srcId="{A6C49131-A57C-46A5-9507-D992250EACD1}" destId="{3D374BDB-79BD-4161-845B-033EC516A3BA}" srcOrd="0" destOrd="0" presId="urn:microsoft.com/office/officeart/2008/layout/VerticalCurvedList"/>
    <dgm:cxn modelId="{FDBC3EBD-6E4A-4109-BF89-9478ECA629C6}" type="presParOf" srcId="{A6C49131-A57C-46A5-9507-D992250EACD1}" destId="{AA3EBFF4-1EA3-4A35-A102-6D8FBF65C467}" srcOrd="1" destOrd="0" presId="urn:microsoft.com/office/officeart/2008/layout/VerticalCurvedList"/>
    <dgm:cxn modelId="{D586C34D-3E7A-4982-9FB0-1ABBB51F3002}" type="presParOf" srcId="{A6C49131-A57C-46A5-9507-D992250EACD1}" destId="{B607F8EA-4FE1-46A3-BF85-2440A4724109}" srcOrd="2" destOrd="0" presId="urn:microsoft.com/office/officeart/2008/layout/VerticalCurvedList"/>
    <dgm:cxn modelId="{CCAAA600-4FF9-4929-84ED-6827A8555681}" type="presParOf" srcId="{A6C49131-A57C-46A5-9507-D992250EACD1}" destId="{11E4BA22-438E-41B0-B04E-FCAA642C55F0}" srcOrd="3" destOrd="0" presId="urn:microsoft.com/office/officeart/2008/layout/VerticalCurvedList"/>
    <dgm:cxn modelId="{9EF6D4B6-7219-4E4D-B5D1-67FF5F4AA39B}" type="presParOf" srcId="{32AF3511-CDD9-45B0-9CD1-11391EA584D2}" destId="{9AEA30F9-B7DB-4DFD-91CC-D9A11D85DB6F}" srcOrd="1" destOrd="0" presId="urn:microsoft.com/office/officeart/2008/layout/VerticalCurvedList"/>
    <dgm:cxn modelId="{A82639B2-E659-48E2-B1B9-30921DFFD4AD}" type="presParOf" srcId="{32AF3511-CDD9-45B0-9CD1-11391EA584D2}" destId="{1D8E7B87-4912-499B-A70F-6D1936E7C05F}" srcOrd="2" destOrd="0" presId="urn:microsoft.com/office/officeart/2008/layout/VerticalCurvedList"/>
    <dgm:cxn modelId="{F438301A-5CEC-4AFA-A0DC-41A5FC6A15DF}" type="presParOf" srcId="{1D8E7B87-4912-499B-A70F-6D1936E7C05F}" destId="{20F306B5-ADB6-4CD4-A7C9-CDC4E7854044}" srcOrd="0" destOrd="0" presId="urn:microsoft.com/office/officeart/2008/layout/VerticalCurvedList"/>
    <dgm:cxn modelId="{A3C2341E-E888-4B2E-BABC-39F81A1822E4}" type="presParOf" srcId="{32AF3511-CDD9-45B0-9CD1-11391EA584D2}" destId="{67C4969D-4106-49C8-B743-F7CAB6C6D5F8}" srcOrd="3" destOrd="0" presId="urn:microsoft.com/office/officeart/2008/layout/VerticalCurvedList"/>
    <dgm:cxn modelId="{092FD332-5E21-400E-9499-C38172C737EA}" type="presParOf" srcId="{32AF3511-CDD9-45B0-9CD1-11391EA584D2}" destId="{748ADA7B-DC8E-4555-890B-D0ECF34C488B}" srcOrd="4" destOrd="0" presId="urn:microsoft.com/office/officeart/2008/layout/VerticalCurvedList"/>
    <dgm:cxn modelId="{7C800743-352A-42E4-8788-6996B837F0AD}" type="presParOf" srcId="{748ADA7B-DC8E-4555-890B-D0ECF34C488B}" destId="{A7F0E6D4-41C0-4ED1-A3AE-39D4BBF838CC}" srcOrd="0" destOrd="0" presId="urn:microsoft.com/office/officeart/2008/layout/VerticalCurvedList"/>
    <dgm:cxn modelId="{F6866981-2B62-4F91-83C5-B0E92C359541}" type="presParOf" srcId="{32AF3511-CDD9-45B0-9CD1-11391EA584D2}" destId="{9FB353E4-8D3E-4CF0-AC8A-86CF693A6856}" srcOrd="5" destOrd="0" presId="urn:microsoft.com/office/officeart/2008/layout/VerticalCurvedList"/>
    <dgm:cxn modelId="{7EBAD736-EFC4-4637-B7D6-DE3336D7DCD3}" type="presParOf" srcId="{32AF3511-CDD9-45B0-9CD1-11391EA584D2}" destId="{9F17DF83-C9D0-425D-9832-2C2F4F8F22E8}" srcOrd="6" destOrd="0" presId="urn:microsoft.com/office/officeart/2008/layout/VerticalCurvedList"/>
    <dgm:cxn modelId="{C66106AB-CC38-47B9-90DF-0CCEF92B2FDC}" type="presParOf" srcId="{9F17DF83-C9D0-425D-9832-2C2F4F8F22E8}" destId="{C40721E9-A777-4093-8046-7986BBFDBD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EBFF4-1EA3-4A35-A102-6D8FBF65C467}">
      <dsp:nvSpPr>
        <dsp:cNvPr id="0" name=""/>
        <dsp:cNvSpPr/>
      </dsp:nvSpPr>
      <dsp:spPr>
        <a:xfrm>
          <a:off x="-2144308" y="-331938"/>
          <a:ext cx="2562359" cy="2562359"/>
        </a:xfrm>
        <a:prstGeom prst="blockArc">
          <a:avLst>
            <a:gd name="adj1" fmla="val 18900000"/>
            <a:gd name="adj2" fmla="val 2700000"/>
            <a:gd name="adj3" fmla="val 84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30F9-B7DB-4DFD-91CC-D9A11D85DB6F}">
      <dsp:nvSpPr>
        <dsp:cNvPr id="0" name=""/>
        <dsp:cNvSpPr/>
      </dsp:nvSpPr>
      <dsp:spPr>
        <a:xfrm>
          <a:off x="268723" y="189848"/>
          <a:ext cx="3407934" cy="3796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13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Connectivity</a:t>
          </a:r>
        </a:p>
      </dsp:txBody>
      <dsp:txXfrm>
        <a:off x="268723" y="189848"/>
        <a:ext cx="3407934" cy="379696"/>
      </dsp:txXfrm>
    </dsp:sp>
    <dsp:sp modelId="{20F306B5-ADB6-4CD4-A7C9-CDC4E7854044}">
      <dsp:nvSpPr>
        <dsp:cNvPr id="0" name=""/>
        <dsp:cNvSpPr/>
      </dsp:nvSpPr>
      <dsp:spPr>
        <a:xfrm>
          <a:off x="31413" y="142386"/>
          <a:ext cx="474620" cy="4746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C4969D-4106-49C8-B743-F7CAB6C6D5F8}">
      <dsp:nvSpPr>
        <dsp:cNvPr id="0" name=""/>
        <dsp:cNvSpPr/>
      </dsp:nvSpPr>
      <dsp:spPr>
        <a:xfrm>
          <a:off x="406743" y="759392"/>
          <a:ext cx="3269915" cy="379696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13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Basic Infrastructure</a:t>
          </a:r>
        </a:p>
      </dsp:txBody>
      <dsp:txXfrm>
        <a:off x="406743" y="759392"/>
        <a:ext cx="3269915" cy="379696"/>
      </dsp:txXfrm>
    </dsp:sp>
    <dsp:sp modelId="{A7F0E6D4-41C0-4ED1-A3AE-39D4BBF838CC}">
      <dsp:nvSpPr>
        <dsp:cNvPr id="0" name=""/>
        <dsp:cNvSpPr/>
      </dsp:nvSpPr>
      <dsp:spPr>
        <a:xfrm>
          <a:off x="169433" y="711930"/>
          <a:ext cx="474620" cy="4746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B353E4-8D3E-4CF0-AC8A-86CF693A6856}">
      <dsp:nvSpPr>
        <dsp:cNvPr id="0" name=""/>
        <dsp:cNvSpPr/>
      </dsp:nvSpPr>
      <dsp:spPr>
        <a:xfrm>
          <a:off x="268723" y="1328937"/>
          <a:ext cx="3407934" cy="379696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13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Water Resistance</a:t>
          </a:r>
        </a:p>
      </dsp:txBody>
      <dsp:txXfrm>
        <a:off x="268723" y="1328937"/>
        <a:ext cx="3407934" cy="379696"/>
      </dsp:txXfrm>
    </dsp:sp>
    <dsp:sp modelId="{C40721E9-A777-4093-8046-7986BBFDBD7F}">
      <dsp:nvSpPr>
        <dsp:cNvPr id="0" name=""/>
        <dsp:cNvSpPr/>
      </dsp:nvSpPr>
      <dsp:spPr>
        <a:xfrm>
          <a:off x="31413" y="1281475"/>
          <a:ext cx="474620" cy="4746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06/03/2017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06-Mar-17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6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8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5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149080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5229200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4871864" y="602128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 err="1"/>
              <a:t>www.cranfield.ac.uk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48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71864" y="1700460"/>
            <a:ext cx="6264696" cy="21605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71864" y="4005064"/>
            <a:ext cx="6264696" cy="7920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3469" y="4941168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8904312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1"/>
            <a:ext cx="11376025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1"/>
            <a:ext cx="6696124" cy="38158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1412776"/>
            <a:ext cx="6696124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404664"/>
            <a:ext cx="11377264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7525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58877" y="152400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12875"/>
            <a:ext cx="11376644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407988" y="2349500"/>
            <a:ext cx="11376025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404664"/>
            <a:ext cx="4535488" cy="5760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404664"/>
            <a:ext cx="6552108" cy="57606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1137664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0798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6168008" y="404664"/>
            <a:ext cx="5616004" cy="5760641"/>
          </a:xfrm>
          <a:prstGeom prst="rect">
            <a:avLst/>
          </a:prstGeom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028112"/>
            <a:ext cx="3409000" cy="340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4487818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1864" y="2367553"/>
            <a:ext cx="658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44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871864" y="3585210"/>
            <a:ext cx="633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+44 756 530 28 68</a:t>
            </a:r>
            <a:endParaRPr lang="en-US" sz="40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9736" y="6309320"/>
            <a:ext cx="396044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12204000" cy="6865885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7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5885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4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902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9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4000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412875"/>
            <a:ext cx="6696488" cy="792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0099C4"/>
                </a:solidFill>
              </a:defRPr>
            </a:lvl1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2200" b="1" baseline="0">
                <a:solidFill>
                  <a:srgbClr val="0099C4"/>
                </a:solidFill>
              </a:defRPr>
            </a:lvl3pPr>
          </a:lstStyle>
          <a:p>
            <a:pPr lvl="0"/>
            <a:r>
              <a:rPr lang="en-GB" dirty="0"/>
              <a:t>Sub-header, Arial Bold 22pt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6"/>
          </p:nvPr>
        </p:nvSpPr>
        <p:spPr>
          <a:xfrm>
            <a:off x="407989" y="2349500"/>
            <a:ext cx="6696124" cy="3959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5"/>
            <a:ext cx="12203999" cy="6865885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800101" y="6057886"/>
            <a:ext cx="3557588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03912" y="2492895"/>
            <a:ext cx="6264696" cy="19515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32pt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03912" y="4732500"/>
            <a:ext cx="6264696" cy="52887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05517" y="5549406"/>
            <a:ext cx="6264696" cy="50405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9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7248525" y="1412776"/>
            <a:ext cx="4535488" cy="48959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20"/>
          </p:nvPr>
        </p:nvSpPr>
        <p:spPr>
          <a:xfrm>
            <a:off x="407989" y="1412776"/>
            <a:ext cx="669612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8" y="1412776"/>
            <a:ext cx="11376643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559496" y="404664"/>
            <a:ext cx="10225136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7989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6168008" y="1412776"/>
            <a:ext cx="5616004" cy="4895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5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5231904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231904" y="0"/>
            <a:ext cx="6960096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566338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Body copy, Arial 20pt minimum</a:t>
            </a:r>
          </a:p>
          <a:p>
            <a:pPr lvl="0"/>
            <a:r>
              <a:rPr lang="en-US" dirty="0"/>
              <a:t>Bullet points should always be round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06400"/>
            <a:ext cx="10224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403200"/>
            <a:ext cx="11376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28pt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1680" y="64143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6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4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8.png"/><Relationship Id="rId10" Type="http://schemas.openxmlformats.org/officeDocument/2006/relationships/diagramData" Target="../diagrams/data1.xml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://www.oecd.org/eco/surveys/indonesia-2016-OECD-economic-survey-overview-english.pdf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hdphoto" Target="../media/hdphoto2.wdp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chart" Target="../charts/chart2.xml"/><Relationship Id="rId10" Type="http://schemas.openxmlformats.org/officeDocument/2006/relationships/image" Target="../media/image27.png"/><Relationship Id="rId4" Type="http://schemas.openxmlformats.org/officeDocument/2006/relationships/image" Target="../media/image22.jp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chart" Target="../charts/chart3.xml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71864" y="1712522"/>
            <a:ext cx="6634336" cy="2160588"/>
          </a:xfrm>
        </p:spPr>
        <p:txBody>
          <a:bodyPr/>
          <a:lstStyle/>
          <a:p>
            <a:r>
              <a:rPr lang="en-US" sz="4000" dirty="0"/>
              <a:t>Manufacturing</a:t>
            </a:r>
            <a:r>
              <a:rPr lang="en-US" sz="3600" dirty="0"/>
              <a:t> </a:t>
            </a:r>
            <a:r>
              <a:rPr lang="en-US" sz="3600" dirty="0" smtClean="0"/>
              <a:t>in </a:t>
            </a:r>
            <a:r>
              <a:rPr lang="en-US" sz="3600" dirty="0"/>
              <a:t>Indonesia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71864" y="3884904"/>
            <a:ext cx="6264696" cy="792088"/>
          </a:xfrm>
        </p:spPr>
        <p:txBody>
          <a:bodyPr/>
          <a:lstStyle/>
          <a:p>
            <a:r>
              <a:rPr lang="en-US" sz="2800" dirty="0"/>
              <a:t>Patriot Silitonga</a:t>
            </a:r>
          </a:p>
          <a:p>
            <a:r>
              <a:rPr lang="en-US" sz="2800" dirty="0"/>
              <a:t>MSc Aerospace Manufacturing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7119" y="4876800"/>
            <a:ext cx="6264696" cy="504056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3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8877" y="152400"/>
            <a:ext cx="10225136" cy="864096"/>
          </a:xfrm>
        </p:spPr>
        <p:txBody>
          <a:bodyPr>
            <a:normAutofit/>
          </a:bodyPr>
          <a:lstStyle/>
          <a:p>
            <a:r>
              <a:rPr lang="en-US" dirty="0"/>
              <a:t>Infrastructures improvement plan</a:t>
            </a:r>
            <a:endParaRPr lang="en-GB" dirty="0"/>
          </a:p>
        </p:txBody>
      </p:sp>
      <p:pic>
        <p:nvPicPr>
          <p:cNvPr id="3074" name="Picture 2" descr="key, keyboard, number, tw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4225" y="1316967"/>
            <a:ext cx="491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Infrastructure’s Target for 2017</a:t>
            </a:r>
            <a:endParaRPr lang="en-GB" sz="2400" b="1" dirty="0">
              <a:solidFill>
                <a:srgbClr val="00808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1204" y="2099090"/>
            <a:ext cx="1069524" cy="1554642"/>
            <a:chOff x="633484" y="1984719"/>
            <a:chExt cx="1069524" cy="1554642"/>
          </a:xfrm>
        </p:grpSpPr>
        <p:pic>
          <p:nvPicPr>
            <p:cNvPr id="3076" name="Picture 4" descr="Image result for roa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83" y="2299148"/>
              <a:ext cx="787678" cy="7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33484" y="3170029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815 Km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2928" y="1984719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Roads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31265" y="3847424"/>
            <a:ext cx="1826141" cy="1438264"/>
            <a:chOff x="333545" y="3733053"/>
            <a:chExt cx="1826141" cy="1438264"/>
          </a:xfrm>
        </p:grpSpPr>
        <p:pic>
          <p:nvPicPr>
            <p:cNvPr id="3092" name="Picture 20" descr="Image result for bus icon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0" b="12116"/>
            <a:stretch/>
          </p:blipFill>
          <p:spPr bwMode="auto">
            <a:xfrm>
              <a:off x="701383" y="4047492"/>
              <a:ext cx="873062" cy="7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33545" y="4801985"/>
              <a:ext cx="1826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3 New Stations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4387" y="3733053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Bus Station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837018" y="2159737"/>
            <a:ext cx="1172116" cy="1481827"/>
            <a:chOff x="2639298" y="2045366"/>
            <a:chExt cx="1172116" cy="1481827"/>
          </a:xfrm>
        </p:grpSpPr>
        <p:pic>
          <p:nvPicPr>
            <p:cNvPr id="3094" name="Picture 22" descr="Image result for train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21" y="2382350"/>
              <a:ext cx="817541" cy="787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708653" y="3157861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550 Km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39298" y="2045366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Railways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01478" y="3842897"/>
            <a:ext cx="1932965" cy="1442791"/>
            <a:chOff x="2303758" y="3728526"/>
            <a:chExt cx="1932965" cy="1442791"/>
          </a:xfrm>
        </p:grpSpPr>
        <p:pic>
          <p:nvPicPr>
            <p:cNvPr id="3082" name="Picture 10" descr="Image result for airport icon 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92"/>
            <a:stretch/>
          </p:blipFill>
          <p:spPr bwMode="auto">
            <a:xfrm>
              <a:off x="2758494" y="4014307"/>
              <a:ext cx="880475" cy="7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303758" y="4801985"/>
              <a:ext cx="19329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13 New Airports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08653" y="3728526"/>
              <a:ext cx="11027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Airports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09042" y="2127389"/>
            <a:ext cx="1505541" cy="1571456"/>
            <a:chOff x="4411322" y="2013018"/>
            <a:chExt cx="1505541" cy="1571456"/>
          </a:xfrm>
        </p:grpSpPr>
        <p:pic>
          <p:nvPicPr>
            <p:cNvPr id="3084" name="Picture 12" descr="Image result for port icon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423" y="2414698"/>
              <a:ext cx="811339" cy="78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642753" y="3215142"/>
              <a:ext cx="12741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55 ports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1322" y="2013018"/>
              <a:ext cx="1505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Port &amp; Dock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94628" y="3842897"/>
            <a:ext cx="1099278" cy="1596976"/>
            <a:chOff x="4596908" y="3728526"/>
            <a:chExt cx="1099278" cy="1596976"/>
          </a:xfrm>
        </p:grpSpPr>
        <p:pic>
          <p:nvPicPr>
            <p:cNvPr id="3090" name="Picture 18" descr="Image result for bridge ic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1" b="27363"/>
            <a:stretch/>
          </p:blipFill>
          <p:spPr bwMode="auto">
            <a:xfrm>
              <a:off x="4596908" y="4077641"/>
              <a:ext cx="1099278" cy="7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758423" y="4956170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9 Km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2154" y="3728526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Bridges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24788" y="6367749"/>
            <a:ext cx="5001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</a:p>
          <a:p>
            <a:r>
              <a:rPr lang="en-US" sz="900" dirty="0"/>
              <a:t>PPP Infrastructure Projects Plan in Indonesia (2015),National Development Planning Agency</a:t>
            </a:r>
          </a:p>
          <a:p>
            <a:r>
              <a:rPr lang="en-US" sz="900" dirty="0"/>
              <a:t>Nielsen: Indonesian Market waiting for the wave (2017)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58726822"/>
              </p:ext>
            </p:extLst>
          </p:nvPr>
        </p:nvGraphicFramePr>
        <p:xfrm>
          <a:off x="513362" y="2468422"/>
          <a:ext cx="3697643" cy="189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Arrow: Right 12"/>
          <p:cNvSpPr/>
          <p:nvPr/>
        </p:nvSpPr>
        <p:spPr>
          <a:xfrm>
            <a:off x="5092493" y="3111257"/>
            <a:ext cx="1066800" cy="731640"/>
          </a:xfrm>
          <a:prstGeom prst="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51062" y="1311862"/>
            <a:ext cx="411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80"/>
                </a:solidFill>
              </a:rPr>
              <a:t>2015 – 2019</a:t>
            </a:r>
            <a:endParaRPr lang="en-GB" sz="2400" b="1" dirty="0">
              <a:solidFill>
                <a:srgbClr val="008080"/>
              </a:solidFill>
            </a:endParaRPr>
          </a:p>
          <a:p>
            <a:pPr algn="ctr"/>
            <a:r>
              <a:rPr lang="en-US" sz="2400" b="1" dirty="0">
                <a:solidFill>
                  <a:srgbClr val="008080"/>
                </a:solidFill>
              </a:rPr>
              <a:t>t</a:t>
            </a:r>
            <a:r>
              <a:rPr lang="en-GB" sz="2400" b="1" dirty="0">
                <a:solidFill>
                  <a:srgbClr val="008080"/>
                </a:solidFill>
              </a:rPr>
              <a:t>hree main sectors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692" y="4692467"/>
            <a:ext cx="533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Infrastructure investment needs estimated around </a:t>
            </a:r>
            <a:r>
              <a:rPr lang="en-US" sz="2400" b="1" dirty="0" smtClean="0">
                <a:solidFill>
                  <a:srgbClr val="FF0000"/>
                </a:solidFill>
              </a:rPr>
              <a:t>USD </a:t>
            </a:r>
            <a:r>
              <a:rPr lang="en-US" sz="2400" b="1" dirty="0" smtClean="0">
                <a:solidFill>
                  <a:srgbClr val="FF0000"/>
                </a:solidFill>
              </a:rPr>
              <a:t>36</a:t>
            </a:r>
            <a:r>
              <a:rPr lang="en-US" sz="2400" b="1" dirty="0" smtClean="0">
                <a:solidFill>
                  <a:srgbClr val="FF0000"/>
                </a:solidFill>
              </a:rPr>
              <a:t>9.2 </a:t>
            </a:r>
            <a:r>
              <a:rPr lang="en-US" sz="2400" b="1" dirty="0">
                <a:solidFill>
                  <a:srgbClr val="FF0000"/>
                </a:solidFill>
              </a:rPr>
              <a:t>Billion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  <p:bldP spid="13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8877" y="152400"/>
            <a:ext cx="10225136" cy="864096"/>
          </a:xfrm>
        </p:spPr>
        <p:txBody>
          <a:bodyPr/>
          <a:lstStyle/>
          <a:p>
            <a:r>
              <a:rPr lang="en-US" dirty="0"/>
              <a:t>Sea Toll Program</a:t>
            </a:r>
            <a:endParaRPr lang="en-GB" dirty="0"/>
          </a:p>
        </p:txBody>
      </p:sp>
      <p:pic>
        <p:nvPicPr>
          <p:cNvPr id="4098" name="Picture 2" descr="key, keyboard, number, th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016496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“Indonesia as </a:t>
            </a:r>
            <a:r>
              <a:rPr lang="en-US" sz="3600" b="1" dirty="0">
                <a:solidFill>
                  <a:srgbClr val="FF0000"/>
                </a:solidFill>
              </a:rPr>
              <a:t>world’s maritime shafts </a:t>
            </a:r>
            <a:r>
              <a:rPr lang="en-US" sz="2800" b="1" dirty="0"/>
              <a:t>in 2045”</a:t>
            </a:r>
            <a:endParaRPr lang="en-GB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36786" y="6367198"/>
            <a:ext cx="7746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</a:t>
            </a:r>
          </a:p>
          <a:p>
            <a:r>
              <a:rPr lang="en-US" sz="900" dirty="0"/>
              <a:t>http://www.bappenas.go.id/files/Pengembangan%20Tol%20Laut%20Dalam%20RPJMN%202015-2019%20Dan%20Implementasi%202015.pdf</a:t>
            </a:r>
          </a:p>
          <a:p>
            <a:r>
              <a:rPr lang="en-US" sz="900" dirty="0"/>
              <a:t>http://nusantarainitiative.com/wp-content/uploads/2016/02/150915-Buku-Tol-Laut-bappenas.pdf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878" y="1882951"/>
            <a:ext cx="6080933" cy="32912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36827" y="5295970"/>
            <a:ext cx="5122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– 2019: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24</a:t>
            </a:r>
            <a:r>
              <a:rPr lang="en-US" sz="2000" b="1" dirty="0"/>
              <a:t> Strategic port in support of Sea Toll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883981"/>
            <a:ext cx="2971800" cy="901434"/>
            <a:chOff x="8623005" y="1529294"/>
            <a:chExt cx="2971800" cy="901434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8623005" y="1529294"/>
              <a:ext cx="2971800" cy="901434"/>
            </a:xfrm>
            <a:prstGeom prst="roundRect">
              <a:avLst/>
            </a:prstGeom>
            <a:solidFill>
              <a:srgbClr val="008080"/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32966" y="1812473"/>
              <a:ext cx="2532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Reliable </a:t>
              </a:r>
              <a:r>
                <a:rPr lang="en-US" dirty="0" smtClean="0">
                  <a:solidFill>
                    <a:schemeClr val="bg1"/>
                  </a:solidFill>
                </a:rPr>
                <a:t>Port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7316" y="3246743"/>
            <a:ext cx="2971800" cy="901434"/>
            <a:chOff x="8628321" y="2892056"/>
            <a:chExt cx="2971800" cy="901434"/>
          </a:xfrm>
        </p:grpSpPr>
        <p:sp>
          <p:nvSpPr>
            <p:cNvPr id="30" name="Rectangle: Rounded Corners 29"/>
            <p:cNvSpPr/>
            <p:nvPr/>
          </p:nvSpPr>
          <p:spPr>
            <a:xfrm>
              <a:off x="8628321" y="2892056"/>
              <a:ext cx="2971800" cy="90143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36541" y="3019607"/>
              <a:ext cx="2608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Frequent &amp; </a:t>
              </a:r>
              <a:r>
                <a:rPr lang="en-US" dirty="0" smtClean="0">
                  <a:solidFill>
                    <a:schemeClr val="bg1"/>
                  </a:solidFill>
                </a:rPr>
                <a:t>Scheduled, </a:t>
              </a:r>
              <a:r>
                <a:rPr lang="en-US" dirty="0">
                  <a:solidFill>
                    <a:schemeClr val="bg1"/>
                  </a:solidFill>
                </a:rPr>
                <a:t>sea &amp; air travel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2000" y="4630241"/>
            <a:ext cx="2971800" cy="926874"/>
            <a:chOff x="8623005" y="4275554"/>
            <a:chExt cx="2971800" cy="926874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8623005" y="4275554"/>
              <a:ext cx="2971800" cy="90143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33884" y="4279098"/>
              <a:ext cx="26138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Effective inland access to support logistics transportation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853799" y="4965542"/>
            <a:ext cx="1544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http://www.bappenas.go.id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430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Resources &amp; Investments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1447800"/>
            <a:ext cx="0" cy="510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1600" y="6099446"/>
            <a:ext cx="58672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</a:p>
          <a:p>
            <a:pPr algn="r"/>
            <a:r>
              <a:rPr lang="en-US" sz="900" dirty="0"/>
              <a:t>ADB papers on Indonesia: analysis of trends and challenges in the Indonesian Labor Market</a:t>
            </a:r>
          </a:p>
          <a:p>
            <a:pPr algn="r"/>
            <a:r>
              <a:rPr lang="en-US" sz="900" dirty="0"/>
              <a:t>http://www.oecd.org/eco/surveys/indonesia-2016-OECD-economic-survey-overview-english.pd</a:t>
            </a:r>
            <a:r>
              <a:rPr lang="en-US" sz="900" dirty="0">
                <a:hlinkClick r:id="rId3"/>
              </a:rPr>
              <a:t>f</a:t>
            </a:r>
            <a:endParaRPr lang="en-US" sz="900" dirty="0"/>
          </a:p>
          <a:p>
            <a:pPr algn="r"/>
            <a:r>
              <a:rPr lang="en-US" sz="900" dirty="0"/>
              <a:t>http://</a:t>
            </a:r>
            <a:r>
              <a:rPr lang="en-US" sz="900" dirty="0" smtClean="0"/>
              <a:t>www.thejakartapost.com/news/2016/10/27/its-getting-easier-to-do-business-in-indonesia-report.html</a:t>
            </a:r>
          </a:p>
          <a:p>
            <a:pPr algn="r"/>
            <a:r>
              <a:rPr lang="en-US" sz="900" dirty="0"/>
              <a:t>http://www.doingbusiness.org/rankings </a:t>
            </a:r>
            <a:endParaRPr lang="en-US" sz="9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116985"/>
            <a:ext cx="5557292" cy="1846659"/>
            <a:chOff x="228600" y="1116985"/>
            <a:chExt cx="5557292" cy="1846659"/>
          </a:xfrm>
        </p:grpSpPr>
        <p:pic>
          <p:nvPicPr>
            <p:cNvPr id="7170" name="Picture 2" descr="Image result for engineer icon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86197"/>
              <a:ext cx="958702" cy="95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71600" y="1116985"/>
              <a:ext cx="4414292" cy="18466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2015</a:t>
              </a:r>
              <a:r>
                <a:rPr lang="en-US" dirty="0"/>
                <a:t>:</a:t>
              </a:r>
            </a:p>
            <a:p>
              <a:r>
                <a:rPr lang="en-US" dirty="0"/>
                <a:t>256 Millions Total Population</a:t>
              </a:r>
            </a:p>
            <a:p>
              <a:r>
                <a:rPr lang="en-US" dirty="0"/>
                <a:t>15 years and over    : 186.1 millions</a:t>
              </a:r>
            </a:p>
            <a:p>
              <a:r>
                <a:rPr lang="en-US" dirty="0"/>
                <a:t>Economically active : 122.4</a:t>
              </a:r>
            </a:p>
            <a:p>
              <a:r>
                <a:rPr lang="en-US" dirty="0"/>
                <a:t>Employed	    : 114.8 millions</a:t>
              </a:r>
            </a:p>
            <a:p>
              <a:r>
                <a:rPr lang="en-US" dirty="0"/>
                <a:t>Unemployed             : 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7.6 millions</a:t>
              </a:r>
              <a:endParaRPr lang="en-GB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8350" y="3485843"/>
            <a:ext cx="5687542" cy="1477328"/>
            <a:chOff x="98350" y="3485843"/>
            <a:chExt cx="5687542" cy="1477328"/>
          </a:xfrm>
        </p:grpSpPr>
        <p:pic>
          <p:nvPicPr>
            <p:cNvPr id="7172" name="Picture 4" descr="Image result for minus icon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50" y="3614907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371600" y="3485843"/>
              <a:ext cx="4414292" cy="1477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b="1" dirty="0">
                  <a:solidFill>
                    <a:srgbClr val="C00000"/>
                  </a:solidFill>
                </a:rPr>
                <a:t>Low quality </a:t>
              </a:r>
              <a:r>
                <a:rPr lang="en-US" b="1" dirty="0"/>
                <a:t>labor force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b="1" dirty="0"/>
                <a:t>Slow job </a:t>
              </a:r>
              <a:r>
                <a:rPr lang="en-US" b="1" dirty="0" smtClean="0"/>
                <a:t>growth</a:t>
              </a: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2% in manufacturing sector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b="1" dirty="0"/>
                <a:t>Access to </a:t>
              </a:r>
              <a:r>
                <a:rPr lang="en-US" b="1" dirty="0">
                  <a:solidFill>
                    <a:srgbClr val="C00000"/>
                  </a:solidFill>
                </a:rPr>
                <a:t>up-skilling</a:t>
              </a:r>
              <a:r>
                <a:rPr lang="en-US" b="1" dirty="0"/>
                <a:t> and </a:t>
              </a:r>
              <a:r>
                <a:rPr lang="en-US" b="1" dirty="0">
                  <a:solidFill>
                    <a:srgbClr val="C00000"/>
                  </a:solidFill>
                </a:rPr>
                <a:t>re-skilling</a:t>
              </a:r>
              <a:r>
                <a:rPr lang="en-US" b="1" dirty="0"/>
                <a:t> is limited</a:t>
              </a:r>
              <a:endParaRPr lang="en-GB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8351" y="5481935"/>
            <a:ext cx="5687541" cy="1219200"/>
            <a:chOff x="98351" y="5481935"/>
            <a:chExt cx="5687541" cy="1219200"/>
          </a:xfrm>
        </p:grpSpPr>
        <p:pic>
          <p:nvPicPr>
            <p:cNvPr id="7174" name="Picture 6" descr="Image result for plus icon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51" y="548193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371600" y="5629870"/>
              <a:ext cx="4414292" cy="92333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b="1" dirty="0">
                  <a:solidFill>
                    <a:srgbClr val="00B050"/>
                  </a:solidFill>
                </a:rPr>
                <a:t>Cheap Labor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b="1" dirty="0"/>
                <a:t>Increasing investment in </a:t>
              </a:r>
              <a:r>
                <a:rPr lang="en-US" b="1" dirty="0">
                  <a:solidFill>
                    <a:srgbClr val="00B050"/>
                  </a:solidFill>
                </a:rPr>
                <a:t>education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b="1" dirty="0"/>
                <a:t>Government </a:t>
              </a:r>
              <a:r>
                <a:rPr lang="en-US" b="1" dirty="0">
                  <a:solidFill>
                    <a:srgbClr val="00B050"/>
                  </a:solidFill>
                </a:rPr>
                <a:t>employment programs</a:t>
              </a:r>
            </a:p>
          </p:txBody>
        </p:sp>
      </p:grpSp>
      <p:pic>
        <p:nvPicPr>
          <p:cNvPr id="7180" name="Picture 12" descr="Image result for business icon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09" y="4904031"/>
            <a:ext cx="711587" cy="7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30961" y="1878884"/>
            <a:ext cx="185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Ease of doing businesses</a:t>
            </a:r>
            <a:endParaRPr lang="en-GB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678757" y="1486785"/>
            <a:ext cx="1439490" cy="953664"/>
            <a:chOff x="10325895" y="1701273"/>
            <a:chExt cx="1866105" cy="953664"/>
          </a:xfrm>
        </p:grpSpPr>
        <p:sp>
          <p:nvSpPr>
            <p:cNvPr id="26" name="TextBox 25"/>
            <p:cNvSpPr txBox="1"/>
            <p:nvPr/>
          </p:nvSpPr>
          <p:spPr>
            <a:xfrm>
              <a:off x="10325895" y="1701273"/>
              <a:ext cx="1866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6699"/>
                  </a:solidFill>
                </a:rPr>
                <a:t>Target 2019</a:t>
              </a:r>
              <a:endParaRPr lang="en-GB" b="1" dirty="0">
                <a:solidFill>
                  <a:srgbClr val="006699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71919" y="2193272"/>
              <a:ext cx="9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40</a:t>
              </a:r>
              <a:r>
                <a:rPr lang="en-US" sz="2400" b="1" baseline="30000" dirty="0">
                  <a:solidFill>
                    <a:schemeClr val="accent1">
                      <a:lumMod val="50000"/>
                    </a:schemeClr>
                  </a:solidFill>
                </a:rPr>
                <a:t>th</a:t>
              </a:r>
              <a:r>
                <a:rPr lang="en-US" sz="2400" b="1" dirty="0"/>
                <a:t> </a:t>
              </a:r>
              <a:r>
                <a:rPr lang="en-US" dirty="0"/>
                <a:t> </a:t>
              </a:r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03967" y="4657777"/>
            <a:ext cx="2971800" cy="1397060"/>
            <a:chOff x="8628321" y="2892056"/>
            <a:chExt cx="2971800" cy="1397060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8628321" y="2892056"/>
              <a:ext cx="2971800" cy="13970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36541" y="3019607"/>
              <a:ext cx="2608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Top </a:t>
              </a:r>
              <a:r>
                <a:rPr lang="en-US" b="1" dirty="0" smtClean="0">
                  <a:solidFill>
                    <a:srgbClr val="FFC000"/>
                  </a:solidFill>
                </a:rPr>
                <a:t>10 </a:t>
              </a:r>
              <a:r>
                <a:rPr lang="en-US" dirty="0">
                  <a:solidFill>
                    <a:schemeClr val="bg1"/>
                  </a:solidFill>
                </a:rPr>
                <a:t>most Improved nations worldwide with regard to ease of doing businesses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260405" y="2737727"/>
            <a:ext cx="166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 spent on procedures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66742" y="3998916"/>
            <a:ext cx="154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Cost</a:t>
            </a:r>
            <a:endParaRPr lang="en-GB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7983810" y="1486785"/>
            <a:ext cx="1495976" cy="2888597"/>
            <a:chOff x="7949484" y="1706297"/>
            <a:chExt cx="1495976" cy="2888597"/>
          </a:xfrm>
        </p:grpSpPr>
        <p:grpSp>
          <p:nvGrpSpPr>
            <p:cNvPr id="20" name="Group 19"/>
            <p:cNvGrpSpPr/>
            <p:nvPr/>
          </p:nvGrpSpPr>
          <p:grpSpPr>
            <a:xfrm>
              <a:off x="8131154" y="1706297"/>
              <a:ext cx="1072107" cy="942780"/>
              <a:chOff x="8131154" y="1706297"/>
              <a:chExt cx="1072107" cy="94278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131154" y="1706297"/>
                <a:ext cx="107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2016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50294" y="2279745"/>
                <a:ext cx="833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106th 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949484" y="4225562"/>
              <a:ext cx="149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6,700 USD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91987" y="3227415"/>
              <a:ext cx="143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1,566 days 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45602" y="1486785"/>
            <a:ext cx="1445731" cy="2903221"/>
            <a:chOff x="9311276" y="1706297"/>
            <a:chExt cx="1445731" cy="2903221"/>
          </a:xfrm>
        </p:grpSpPr>
        <p:grpSp>
          <p:nvGrpSpPr>
            <p:cNvPr id="19" name="Group 18"/>
            <p:cNvGrpSpPr/>
            <p:nvPr/>
          </p:nvGrpSpPr>
          <p:grpSpPr>
            <a:xfrm>
              <a:off x="9498089" y="1706297"/>
              <a:ext cx="1072107" cy="908086"/>
              <a:chOff x="9186496" y="1673158"/>
              <a:chExt cx="1072107" cy="90808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186496" y="1673158"/>
                <a:ext cx="107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B050"/>
                    </a:solidFill>
                  </a:rPr>
                  <a:t>2017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352609" y="2211912"/>
                <a:ext cx="696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91st </a:t>
                </a:r>
                <a:endParaRPr lang="en-GB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9431750" y="3234238"/>
              <a:ext cx="1212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132 days 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11276" y="4240186"/>
              <a:ext cx="1445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5,100 USD 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37" y="965122"/>
            <a:ext cx="849745" cy="8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15579" y="139525"/>
            <a:ext cx="10225136" cy="864096"/>
          </a:xfrm>
        </p:spPr>
        <p:txBody>
          <a:bodyPr>
            <a:normAutofit/>
          </a:bodyPr>
          <a:lstStyle/>
          <a:p>
            <a:r>
              <a:rPr lang="en-US" sz="3600" dirty="0"/>
              <a:t>Conclusion</a:t>
            </a:r>
            <a:endParaRPr lang="en-GB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1524000"/>
            <a:ext cx="10966061" cy="731470"/>
            <a:chOff x="914400" y="1524000"/>
            <a:chExt cx="10966061" cy="731470"/>
          </a:xfrm>
        </p:grpSpPr>
        <p:pic>
          <p:nvPicPr>
            <p:cNvPr id="19" name="Picture 2" descr="Image result for growth icon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524000"/>
              <a:ext cx="731470" cy="73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32518" y="1524000"/>
              <a:ext cx="9847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</a:rPr>
                <a:t>Emerging</a:t>
              </a:r>
              <a:r>
                <a:rPr lang="en-US" sz="2000" b="1" dirty="0"/>
                <a:t> Country &amp; stated as one of </a:t>
              </a:r>
              <a:r>
                <a:rPr lang="en-US" sz="3200" b="1" dirty="0">
                  <a:solidFill>
                    <a:srgbClr val="00B0F0"/>
                  </a:solidFill>
                </a:rPr>
                <a:t>MITI-V</a:t>
              </a:r>
              <a:endParaRPr lang="en-GB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6286" y="2879688"/>
            <a:ext cx="11024175" cy="847697"/>
            <a:chOff x="856286" y="2879688"/>
            <a:chExt cx="11024175" cy="847697"/>
          </a:xfrm>
        </p:grpSpPr>
        <p:pic>
          <p:nvPicPr>
            <p:cNvPr id="21" name="Picture 4" descr="Image result for age icon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286" y="2879688"/>
              <a:ext cx="847697" cy="847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032518" y="3005474"/>
              <a:ext cx="9847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</a:rPr>
                <a:t>Huge </a:t>
              </a:r>
              <a:r>
                <a:rPr lang="en-US" sz="2000" b="1" dirty="0"/>
                <a:t>Domestic Market &amp; Highly - Potential </a:t>
              </a:r>
              <a:r>
                <a:rPr lang="en-US" sz="3200" b="1" dirty="0">
                  <a:solidFill>
                    <a:srgbClr val="00B0F0"/>
                  </a:solidFill>
                </a:rPr>
                <a:t>Human Resources </a:t>
              </a:r>
              <a:endParaRPr lang="en-GB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4845" y="5854967"/>
            <a:ext cx="10902290" cy="683607"/>
            <a:chOff x="954845" y="5854967"/>
            <a:chExt cx="10902290" cy="68360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45" y="5854967"/>
              <a:ext cx="683607" cy="68360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032518" y="5935160"/>
              <a:ext cx="9824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F0"/>
                  </a:solidFill>
                </a:rPr>
                <a:t>VISION </a:t>
              </a:r>
              <a:r>
                <a:rPr lang="en-US" sz="2000" b="1" dirty="0"/>
                <a:t>to expand Manufacturing Industries</a:t>
              </a:r>
              <a:endParaRPr lang="en-GB" sz="2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6220" y="4252567"/>
            <a:ext cx="10974241" cy="1077218"/>
            <a:chOff x="906220" y="4252567"/>
            <a:chExt cx="10974241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2009191" y="4252567"/>
              <a:ext cx="98712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Waiting “The next wave” </a:t>
              </a:r>
              <a:r>
                <a:rPr lang="en-US" sz="3200" b="1" dirty="0">
                  <a:solidFill>
                    <a:srgbClr val="00B0F0"/>
                  </a:solidFill>
                </a:rPr>
                <a:t>on Food, 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Pharmaceutical </a:t>
              </a:r>
              <a:r>
                <a:rPr lang="en-US" sz="3200" b="1" dirty="0">
                  <a:solidFill>
                    <a:srgbClr val="00B0F0"/>
                  </a:solidFill>
                </a:rPr>
                <a:t>&amp; Transportation </a:t>
              </a:r>
              <a:r>
                <a:rPr lang="en-US" sz="2000" b="1" dirty="0"/>
                <a:t>sectors</a:t>
              </a:r>
              <a:endParaRPr lang="en-GB" sz="2000" b="1" dirty="0"/>
            </a:p>
          </p:txBody>
        </p:sp>
        <p:pic>
          <p:nvPicPr>
            <p:cNvPr id="10242" name="Picture 2" descr="Image result for gear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0" y="4351603"/>
              <a:ext cx="824200" cy="879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4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jakar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3322"/>
          <a:stretch/>
        </p:blipFill>
        <p:spPr bwMode="auto">
          <a:xfrm>
            <a:off x="0" y="0"/>
            <a:ext cx="12268002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8"/>
          <p:cNvSpPr/>
          <p:nvPr/>
        </p:nvSpPr>
        <p:spPr>
          <a:xfrm rot="19127871">
            <a:off x="5434252" y="686498"/>
            <a:ext cx="9385079" cy="6982956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9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" y="228600"/>
            <a:ext cx="3409000" cy="3409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65925" y="4978028"/>
            <a:ext cx="7299685" cy="792088"/>
          </a:xfrm>
        </p:spPr>
        <p:txBody>
          <a:bodyPr/>
          <a:lstStyle/>
          <a:p>
            <a:pPr algn="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Patriot Silitonga</a:t>
            </a:r>
          </a:p>
          <a:p>
            <a:pPr algn="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MSc Aerospace Manufacturing</a:t>
            </a:r>
            <a:endParaRPr lang="en-GB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文本框 2"/>
          <p:cNvSpPr txBox="1"/>
          <p:nvPr/>
        </p:nvSpPr>
        <p:spPr>
          <a:xfrm>
            <a:off x="6248400" y="3113560"/>
            <a:ext cx="583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JM" altLang="zh-CN" sz="72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lang="zh-CN" altLang="en-US" sz="7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01943" y="6200557"/>
            <a:ext cx="5490057" cy="504056"/>
          </a:xfrm>
        </p:spPr>
        <p:txBody>
          <a:bodyPr/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 7</a:t>
            </a:r>
            <a:r>
              <a:rPr lang="en-US" sz="3600" baseline="30000" dirty="0">
                <a:solidFill>
                  <a:schemeClr val="bg1"/>
                </a:solidFill>
              </a:rPr>
              <a:t>th</a:t>
            </a:r>
            <a:r>
              <a:rPr lang="en-US" sz="3600" dirty="0">
                <a:solidFill>
                  <a:schemeClr val="bg1"/>
                </a:solidFill>
              </a:rPr>
              <a:t> March 2017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8" name="直接连接符 3"/>
          <p:cNvCxnSpPr>
            <a:cxnSpLocks/>
          </p:cNvCxnSpPr>
          <p:nvPr/>
        </p:nvCxnSpPr>
        <p:spPr>
          <a:xfrm>
            <a:off x="4926565" y="4547248"/>
            <a:ext cx="7378403" cy="3860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 rot="2986144">
            <a:off x="4319628" y="4179899"/>
            <a:ext cx="842645" cy="9274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9"/>
          </a:p>
        </p:txBody>
      </p:sp>
      <p:sp>
        <p:nvSpPr>
          <p:cNvPr id="17" name="Rectangle 16"/>
          <p:cNvSpPr/>
          <p:nvPr/>
        </p:nvSpPr>
        <p:spPr>
          <a:xfrm>
            <a:off x="0" y="6486210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Source:</a:t>
            </a:r>
          </a:p>
          <a:p>
            <a:r>
              <a:rPr lang="en-GB" sz="900" dirty="0">
                <a:solidFill>
                  <a:schemeClr val="bg1"/>
                </a:solidFill>
              </a:rPr>
              <a:t>https://www.agoda.com/city/jakarta-id.html</a:t>
            </a:r>
          </a:p>
        </p:txBody>
      </p:sp>
    </p:spTree>
    <p:extLst>
      <p:ext uri="{BB962C8B-B14F-4D97-AF65-F5344CB8AC3E}">
        <p14:creationId xmlns:p14="http://schemas.microsoft.com/office/powerpoint/2010/main" val="17297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15579" y="139525"/>
            <a:ext cx="10225136" cy="864096"/>
          </a:xfrm>
        </p:spPr>
        <p:txBody>
          <a:bodyPr>
            <a:normAutofit/>
          </a:bodyPr>
          <a:lstStyle/>
          <a:p>
            <a:r>
              <a:rPr lang="en-US" sz="3600" dirty="0"/>
              <a:t>Indonesia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59346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</a:p>
          <a:p>
            <a:pPr algn="r"/>
            <a:r>
              <a:rPr lang="en-US" sz="900" dirty="0"/>
              <a:t>http://www.fao.org/nr/water/aquastat/countries_regions/IDN/</a:t>
            </a:r>
          </a:p>
          <a:p>
            <a:pPr algn="r"/>
            <a:r>
              <a:rPr lang="en-US" sz="900" dirty="0"/>
              <a:t>http://touristexpedition.com/diving-in-raja-ampat-islands-papua-indonesia/</a:t>
            </a:r>
          </a:p>
          <a:p>
            <a:pPr algn="r"/>
            <a:r>
              <a:rPr lang="en-US" sz="900" dirty="0"/>
              <a:t>http://travelnoire.com/tag/bali/</a:t>
            </a:r>
          </a:p>
          <a:p>
            <a:pPr algn="r"/>
            <a:r>
              <a:rPr lang="en-US" sz="900" dirty="0"/>
              <a:t>http://www.shuhadaholidays.com/</a:t>
            </a:r>
          </a:p>
          <a:p>
            <a:pPr algn="r"/>
            <a:r>
              <a:rPr lang="en-US" sz="900" dirty="0"/>
              <a:t>https://sp2010.bps.go.id/ (graph)</a:t>
            </a:r>
          </a:p>
        </p:txBody>
      </p:sp>
      <p:pic>
        <p:nvPicPr>
          <p:cNvPr id="1032" name="Picture 8" descr="Image result for detailed map of indone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2426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li f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7317"/>
          <a:stretch/>
        </p:blipFill>
        <p:spPr bwMode="auto">
          <a:xfrm>
            <a:off x="3886200" y="1143000"/>
            <a:ext cx="3276600" cy="259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6"/>
          <a:stretch/>
        </p:blipFill>
        <p:spPr bwMode="auto">
          <a:xfrm>
            <a:off x="304800" y="4114800"/>
            <a:ext cx="3240425" cy="259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8069"/>
          <a:stretch/>
        </p:blipFill>
        <p:spPr bwMode="auto">
          <a:xfrm>
            <a:off x="3884428" y="4114800"/>
            <a:ext cx="3278372" cy="259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220653" y="1146828"/>
            <a:ext cx="3133183" cy="1168196"/>
            <a:chOff x="8220653" y="1146828"/>
            <a:chExt cx="3133183" cy="1168196"/>
          </a:xfrm>
        </p:grpSpPr>
        <p:grpSp>
          <p:nvGrpSpPr>
            <p:cNvPr id="13" name="Group 12"/>
            <p:cNvGrpSpPr/>
            <p:nvPr/>
          </p:nvGrpSpPr>
          <p:grpSpPr>
            <a:xfrm>
              <a:off x="8220653" y="1146828"/>
              <a:ext cx="3133183" cy="1157638"/>
              <a:chOff x="6244909" y="757760"/>
              <a:chExt cx="2570829" cy="1087064"/>
            </a:xfrm>
            <a:solidFill>
              <a:srgbClr val="002060"/>
            </a:solidFill>
          </p:grpSpPr>
          <p:sp>
            <p:nvSpPr>
              <p:cNvPr id="14" name="Rectangle: Rounded Corners 31"/>
              <p:cNvSpPr/>
              <p:nvPr/>
            </p:nvSpPr>
            <p:spPr>
              <a:xfrm>
                <a:off x="6244909" y="757760"/>
                <a:ext cx="2570829" cy="10870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76141" y="843582"/>
                <a:ext cx="1685850" cy="92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Between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</a:rPr>
                  <a:t>2 Oceans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</a:rPr>
                  <a:t>&amp;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</a:rPr>
                  <a:t>2 Continents</a:t>
                </a:r>
              </a:p>
            </p:txBody>
          </p:sp>
        </p:grpSp>
        <p:pic>
          <p:nvPicPr>
            <p:cNvPr id="26" name="Picture 6" descr="Image result for location icon transpar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7102" y="1261241"/>
              <a:ext cx="1037925" cy="1053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206976" y="2667000"/>
            <a:ext cx="3109591" cy="1157638"/>
            <a:chOff x="8206976" y="2667000"/>
            <a:chExt cx="3109591" cy="1157638"/>
          </a:xfrm>
        </p:grpSpPr>
        <p:grpSp>
          <p:nvGrpSpPr>
            <p:cNvPr id="9" name="Group 8"/>
            <p:cNvGrpSpPr/>
            <p:nvPr/>
          </p:nvGrpSpPr>
          <p:grpSpPr>
            <a:xfrm>
              <a:off x="8206976" y="2667000"/>
              <a:ext cx="3109591" cy="1157638"/>
              <a:chOff x="6244909" y="757760"/>
              <a:chExt cx="2570829" cy="1087064"/>
            </a:xfrm>
            <a:solidFill>
              <a:srgbClr val="002060"/>
            </a:solidFill>
          </p:grpSpPr>
          <p:sp>
            <p:nvSpPr>
              <p:cNvPr id="10" name="Rectangle: Rounded Corners 3"/>
              <p:cNvSpPr/>
              <p:nvPr/>
            </p:nvSpPr>
            <p:spPr>
              <a:xfrm>
                <a:off x="6244909" y="757760"/>
                <a:ext cx="2570829" cy="10870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13684" y="869206"/>
                <a:ext cx="1284956" cy="89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</a:rPr>
                  <a:t>17.000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chemeClr val="bg1"/>
                    </a:solidFill>
                  </a:rPr>
                  <a:t>beautiful islands</a:t>
                </a:r>
              </a:p>
            </p:txBody>
          </p:sp>
        </p:grpSp>
        <p:pic>
          <p:nvPicPr>
            <p:cNvPr id="27" name="Picture 2" descr="Image result for island icon 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847" y="2722936"/>
              <a:ext cx="1157441" cy="101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210118" y="4187172"/>
            <a:ext cx="3113537" cy="1229758"/>
            <a:chOff x="8210118" y="4187172"/>
            <a:chExt cx="3113537" cy="1229758"/>
          </a:xfrm>
        </p:grpSpPr>
        <p:grpSp>
          <p:nvGrpSpPr>
            <p:cNvPr id="6" name="Group 5"/>
            <p:cNvGrpSpPr/>
            <p:nvPr/>
          </p:nvGrpSpPr>
          <p:grpSpPr>
            <a:xfrm>
              <a:off x="8210118" y="4187172"/>
              <a:ext cx="3113537" cy="1160164"/>
              <a:chOff x="6244909" y="2160284"/>
              <a:chExt cx="2570829" cy="1087064"/>
            </a:xfrm>
            <a:solidFill>
              <a:srgbClr val="002060"/>
            </a:solidFill>
          </p:grpSpPr>
          <p:sp>
            <p:nvSpPr>
              <p:cNvPr id="7" name="Rectangle: Rounded Corners 12"/>
              <p:cNvSpPr/>
              <p:nvPr/>
            </p:nvSpPr>
            <p:spPr>
              <a:xfrm>
                <a:off x="6244909" y="2160284"/>
                <a:ext cx="2570829" cy="1087064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48567" y="2259421"/>
                <a:ext cx="1611965" cy="89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</a:rPr>
                  <a:t>4</a:t>
                </a:r>
                <a:r>
                  <a:rPr lang="en-US" sz="2000" b="1" baseline="30000" dirty="0">
                    <a:solidFill>
                      <a:srgbClr val="FFFF00"/>
                    </a:solidFill>
                  </a:rPr>
                  <a:t>th</a:t>
                </a:r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most populous Country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</a:rPr>
                  <a:t>“258 Million”</a:t>
                </a:r>
              </a:p>
            </p:txBody>
          </p:sp>
        </p:grpSp>
        <p:pic>
          <p:nvPicPr>
            <p:cNvPr id="28" name="Picture 4" descr="Related 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037" y="419773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23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58877" y="152400"/>
            <a:ext cx="10225136" cy="864096"/>
          </a:xfrm>
        </p:spPr>
        <p:txBody>
          <a:bodyPr/>
          <a:lstStyle/>
          <a:p>
            <a:r>
              <a:rPr lang="en-US" dirty="0"/>
              <a:t>Economy of Indonesia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522423" y="6211669"/>
            <a:ext cx="364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</a:p>
          <a:p>
            <a:pPr algn="r"/>
            <a:r>
              <a:rPr lang="en-US" sz="900" dirty="0"/>
              <a:t>http://statisticstimes.com/</a:t>
            </a:r>
          </a:p>
          <a:p>
            <a:pPr algn="r"/>
            <a:r>
              <a:rPr lang="en-US" sz="900" dirty="0"/>
              <a:t>https://www.bps.go.id/index.php/publikasi/4238 </a:t>
            </a:r>
          </a:p>
          <a:p>
            <a:pPr algn="r"/>
            <a:r>
              <a:rPr lang="en-US" sz="900" dirty="0"/>
              <a:t>IMF, World Economic Outlook, 2016 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2F06D3AF-E4D6-4DBD-8BCA-0F99F220F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626915"/>
              </p:ext>
            </p:extLst>
          </p:nvPr>
        </p:nvGraphicFramePr>
        <p:xfrm>
          <a:off x="141985" y="1362216"/>
          <a:ext cx="7315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998259" y="2656805"/>
            <a:ext cx="3898895" cy="901434"/>
            <a:chOff x="7998259" y="2656805"/>
            <a:chExt cx="3898895" cy="901434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7998259" y="2656805"/>
              <a:ext cx="3898895" cy="90143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63148" y="2815134"/>
              <a:ext cx="9813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</a:rPr>
                <a:t>0.94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129138" y="2941904"/>
              <a:ext cx="1678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Trillion USD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98259" y="1362216"/>
            <a:ext cx="3902439" cy="901434"/>
            <a:chOff x="7998259" y="1362216"/>
            <a:chExt cx="3902439" cy="901434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7998259" y="1362216"/>
              <a:ext cx="3898895" cy="90143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067065" y="1525597"/>
              <a:ext cx="8980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</a:rPr>
                <a:t>16</a:t>
              </a:r>
              <a:r>
                <a:rPr lang="en-US" sz="3200" b="1" baseline="30000" dirty="0">
                  <a:solidFill>
                    <a:srgbClr val="FFC000"/>
                  </a:solidFill>
                </a:rPr>
                <a:t>th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132682" y="1532685"/>
              <a:ext cx="2768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Position on World’s GDP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98259" y="3951394"/>
            <a:ext cx="3898895" cy="901434"/>
            <a:chOff x="7998259" y="3951394"/>
            <a:chExt cx="3898895" cy="901434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7998259" y="3951394"/>
              <a:ext cx="3898895" cy="90143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6144" y="4109724"/>
              <a:ext cx="11029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</a:rPr>
                <a:t>116</a:t>
              </a:r>
              <a:r>
                <a:rPr lang="en-US" sz="3200" b="1" baseline="30000" dirty="0">
                  <a:solidFill>
                    <a:srgbClr val="FFC000"/>
                  </a:solidFill>
                </a:rPr>
                <a:t>th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129138" y="4109724"/>
              <a:ext cx="20863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Position for GDP per capita 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26144" y="5245983"/>
            <a:ext cx="3898895" cy="901434"/>
            <a:chOff x="8026144" y="5245983"/>
            <a:chExt cx="3898895" cy="901434"/>
          </a:xfrm>
        </p:grpSpPr>
        <p:sp>
          <p:nvSpPr>
            <p:cNvPr id="52" name="Rectangle: Rounded Corners 51"/>
            <p:cNvSpPr/>
            <p:nvPr/>
          </p:nvSpPr>
          <p:spPr>
            <a:xfrm>
              <a:off x="8026144" y="5245983"/>
              <a:ext cx="3898895" cy="90143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65189" y="5365923"/>
              <a:ext cx="11168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</a:rPr>
                <a:t>5.3%</a:t>
              </a:r>
              <a:endParaRPr lang="en-GB" sz="1600" dirty="0">
                <a:solidFill>
                  <a:srgbClr val="FFC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29138" y="5376571"/>
              <a:ext cx="2768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Average GDP Growth 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for 2012-2016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50446" y="4402111"/>
            <a:ext cx="898969" cy="152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Manufacturing Competitiveness Index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24239"/>
              </p:ext>
            </p:extLst>
          </p:nvPr>
        </p:nvGraphicFramePr>
        <p:xfrm>
          <a:off x="249994" y="1294626"/>
          <a:ext cx="2795668" cy="449939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90821">
                  <a:extLst>
                    <a:ext uri="{9D8B030D-6E8A-4147-A177-3AD203B41FA5}">
                      <a16:colId xmlns:a16="http://schemas.microsoft.com/office/drawing/2014/main" val="1467446410"/>
                    </a:ext>
                  </a:extLst>
                </a:gridCol>
                <a:gridCol w="1165762">
                  <a:extLst>
                    <a:ext uri="{9D8B030D-6E8A-4147-A177-3AD203B41FA5}">
                      <a16:colId xmlns:a16="http://schemas.microsoft.com/office/drawing/2014/main" val="1867660251"/>
                    </a:ext>
                  </a:extLst>
                </a:gridCol>
                <a:gridCol w="939085">
                  <a:extLst>
                    <a:ext uri="{9D8B030D-6E8A-4147-A177-3AD203B41FA5}">
                      <a16:colId xmlns:a16="http://schemas.microsoft.com/office/drawing/2014/main" val="4035394729"/>
                    </a:ext>
                  </a:extLst>
                </a:gridCol>
              </a:tblGrid>
              <a:tr h="2010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2016 Current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36796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Rank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Country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Index Score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4272059681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China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100.00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3044523645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United States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99.50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3676966679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Germany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93.90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4117131491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Japan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80.40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3553907153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South Korea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76.70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1448272813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United Kingdom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75.80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3087503463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Taiwan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72.90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2342089595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Mexico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69.50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4158420102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Canada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68.70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2081442072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Singapore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68.40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3946216502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India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67.20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2383495725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Switzerland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63.60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134655818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Sweden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62.10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663931674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Thailand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60.40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2518406686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Poland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59.10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110607148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Turkey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59.00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792133472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Malaysia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59.00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2711932479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Vietnam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56.50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127564746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Indonesia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55.80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861165799"/>
                  </a:ext>
                </a:extLst>
              </a:tr>
              <a:tr h="201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Netherlands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55.70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8" marR="10808" marT="10808" marB="0" anchor="b"/>
                </a:tc>
                <a:extLst>
                  <a:ext uri="{0D108BD9-81ED-4DB2-BD59-A6C34878D82A}">
                    <a16:rowId xmlns:a16="http://schemas.microsoft.com/office/drawing/2014/main" val="71040297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11772"/>
              </p:ext>
            </p:extLst>
          </p:nvPr>
        </p:nvGraphicFramePr>
        <p:xfrm>
          <a:off x="4040789" y="1294626"/>
          <a:ext cx="2985120" cy="449938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77474">
                  <a:extLst>
                    <a:ext uri="{9D8B030D-6E8A-4147-A177-3AD203B41FA5}">
                      <a16:colId xmlns:a16="http://schemas.microsoft.com/office/drawing/2014/main" val="370680575"/>
                    </a:ext>
                  </a:extLst>
                </a:gridCol>
                <a:gridCol w="1238508">
                  <a:extLst>
                    <a:ext uri="{9D8B030D-6E8A-4147-A177-3AD203B41FA5}">
                      <a16:colId xmlns:a16="http://schemas.microsoft.com/office/drawing/2014/main" val="2403946976"/>
                    </a:ext>
                  </a:extLst>
                </a:gridCol>
                <a:gridCol w="1069138">
                  <a:extLst>
                    <a:ext uri="{9D8B030D-6E8A-4147-A177-3AD203B41FA5}">
                      <a16:colId xmlns:a16="http://schemas.microsoft.com/office/drawing/2014/main" val="430578563"/>
                    </a:ext>
                  </a:extLst>
                </a:gridCol>
              </a:tblGrid>
              <a:tr h="2597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2020 (Projected)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13893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Rank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Country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Index Score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53211486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United States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100.00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2053346307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China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93.50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275019583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Germany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90.80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289796780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Japan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78.00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418360591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India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77.50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509874013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South Korea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77.00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3105133225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Mexico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75.90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4043523059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United Kingdom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73.80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3023794712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Taiwan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72.10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3514763890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Canada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68.10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576133043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Singapore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67.60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3418377331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Vietnam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65.50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2988125721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Malaysia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62.10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902194826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14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Thailand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62.00</a:t>
                      </a:r>
                      <a:endParaRPr lang="en-GB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481034107"/>
                  </a:ext>
                </a:extLst>
              </a:tr>
              <a:tr h="2286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Indonesia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61.90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637212345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Poland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61.90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3049770014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Turkey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60.80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2691017875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Sweden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59.70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529164538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Switzerland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59.10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2564395950"/>
                  </a:ext>
                </a:extLst>
              </a:tr>
              <a:tr h="2005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Czech Republic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57.40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1" marR="10561" marT="10561" marB="0" anchor="b"/>
                </a:tc>
                <a:extLst>
                  <a:ext uri="{0D108BD9-81ED-4DB2-BD59-A6C34878D82A}">
                    <a16:rowId xmlns:a16="http://schemas.microsoft.com/office/drawing/2014/main" val="1777482665"/>
                  </a:ext>
                </a:extLst>
              </a:tr>
            </a:tbl>
          </a:graphicData>
        </a:graphic>
      </p:graphicFrame>
      <p:cxnSp>
        <p:nvCxnSpPr>
          <p:cNvPr id="16" name="Connector: Elbow 10"/>
          <p:cNvCxnSpPr>
            <a:cxnSpLocks/>
          </p:cNvCxnSpPr>
          <p:nvPr/>
        </p:nvCxnSpPr>
        <p:spPr>
          <a:xfrm flipV="1">
            <a:off x="3162626" y="4648200"/>
            <a:ext cx="878163" cy="84340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313126" y="3860908"/>
            <a:ext cx="2826337" cy="1711690"/>
            <a:chOff x="6116692" y="1113906"/>
            <a:chExt cx="2826337" cy="1817739"/>
          </a:xfrm>
        </p:grpSpPr>
        <p:sp>
          <p:nvSpPr>
            <p:cNvPr id="18" name="Rectangle: Rounded Corners 13"/>
            <p:cNvSpPr/>
            <p:nvPr/>
          </p:nvSpPr>
          <p:spPr>
            <a:xfrm>
              <a:off x="6116692" y="1113906"/>
              <a:ext cx="2826337" cy="181773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11819" y="1161243"/>
              <a:ext cx="1831210" cy="176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MITI</a:t>
              </a:r>
              <a:r>
                <a:rPr lang="en-US" sz="2400" b="1" dirty="0">
                  <a:solidFill>
                    <a:schemeClr val="bg1"/>
                  </a:solidFill>
                </a:rPr>
                <a:t>–</a:t>
              </a:r>
              <a:r>
                <a:rPr lang="en-US" sz="2400" b="1" dirty="0">
                  <a:solidFill>
                    <a:srgbClr val="FFFF00"/>
                  </a:solidFill>
                </a:rPr>
                <a:t>V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b="1" dirty="0">
                  <a:solidFill>
                    <a:srgbClr val="FFFF00"/>
                  </a:solidFill>
                </a:rPr>
                <a:t>M</a:t>
              </a:r>
              <a:r>
                <a:rPr lang="en-US" b="1" dirty="0">
                  <a:solidFill>
                    <a:schemeClr val="bg1"/>
                  </a:solidFill>
                </a:rPr>
                <a:t>alaysia, </a:t>
              </a:r>
              <a:r>
                <a:rPr lang="en-US" b="1" dirty="0">
                  <a:solidFill>
                    <a:srgbClr val="FFFF00"/>
                  </a:solidFill>
                </a:rPr>
                <a:t>I</a:t>
              </a:r>
              <a:r>
                <a:rPr lang="en-US" b="1" dirty="0">
                  <a:solidFill>
                    <a:schemeClr val="bg1"/>
                  </a:solidFill>
                </a:rPr>
                <a:t>ndia </a:t>
              </a:r>
            </a:p>
            <a:p>
              <a:r>
                <a:rPr lang="en-US" b="1" dirty="0">
                  <a:solidFill>
                    <a:srgbClr val="FFFF00"/>
                  </a:solidFill>
                </a:rPr>
                <a:t>T</a:t>
              </a:r>
              <a:r>
                <a:rPr lang="en-US" b="1" dirty="0">
                  <a:solidFill>
                    <a:schemeClr val="bg1"/>
                  </a:solidFill>
                </a:rPr>
                <a:t>hailand, </a:t>
              </a:r>
              <a:r>
                <a:rPr lang="en-US" sz="2400" b="1" dirty="0">
                  <a:solidFill>
                    <a:srgbClr val="FFFF00"/>
                  </a:solidFill>
                </a:rPr>
                <a:t>I</a:t>
              </a:r>
              <a:r>
                <a:rPr lang="en-US" sz="2400" b="1" dirty="0">
                  <a:solidFill>
                    <a:schemeClr val="bg1"/>
                  </a:solidFill>
                </a:rPr>
                <a:t>ndonesia</a:t>
              </a:r>
              <a:r>
                <a:rPr lang="en-US" b="1" dirty="0">
                  <a:solidFill>
                    <a:schemeClr val="bg1"/>
                  </a:solidFill>
                </a:rPr>
                <a:t>, </a:t>
              </a:r>
              <a:r>
                <a:rPr lang="en-US" b="1" dirty="0">
                  <a:solidFill>
                    <a:srgbClr val="FFFF00"/>
                  </a:solidFill>
                </a:rPr>
                <a:t>V</a:t>
              </a:r>
              <a:r>
                <a:rPr lang="en-US" b="1" dirty="0">
                  <a:solidFill>
                    <a:schemeClr val="bg1"/>
                  </a:solidFill>
                </a:rPr>
                <a:t>ietnam</a:t>
              </a:r>
            </a:p>
          </p:txBody>
        </p:sp>
        <p:pic>
          <p:nvPicPr>
            <p:cNvPr id="20" name="Shape 6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67249" y="1620102"/>
              <a:ext cx="725684" cy="834618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75775"/>
              </p:ext>
            </p:extLst>
          </p:nvPr>
        </p:nvGraphicFramePr>
        <p:xfrm>
          <a:off x="383666" y="5963764"/>
          <a:ext cx="6375400" cy="76200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57741647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44131345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430139287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38209258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16384288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47082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Country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 Malaysia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India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Thailand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Indonesia 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Vietnam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207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2020 (projected) rank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444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Difference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-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40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2016 (current) rank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1376496"/>
                  </a:ext>
                </a:extLst>
              </a:tr>
            </a:tbl>
          </a:graphicData>
        </a:graphic>
      </p:graphicFrame>
      <p:sp>
        <p:nvSpPr>
          <p:cNvPr id="22" name="Isosceles Triangle 21"/>
          <p:cNvSpPr/>
          <p:nvPr/>
        </p:nvSpPr>
        <p:spPr>
          <a:xfrm>
            <a:off x="1911653" y="6369668"/>
            <a:ext cx="164161" cy="12540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2847465" y="6369668"/>
            <a:ext cx="164161" cy="12540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4948884" y="6369668"/>
            <a:ext cx="164161" cy="12540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>
            <a:off x="5871820" y="6369667"/>
            <a:ext cx="164161" cy="125405"/>
          </a:xfrm>
          <a:prstGeom prst="triangle">
            <a:avLst/>
          </a:prstGeom>
          <a:solidFill>
            <a:srgbClr val="0066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742467" y="6369666"/>
            <a:ext cx="146399" cy="1254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9093929" y="6369666"/>
            <a:ext cx="30980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</a:p>
          <a:p>
            <a:pPr algn="r"/>
            <a:r>
              <a:rPr lang="en-US" sz="900" dirty="0"/>
              <a:t>Delloite and US council on Competitiveness :2016 Global Manufacturing Competitiveness Index</a:t>
            </a:r>
            <a:endParaRPr lang="en-GB" sz="9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13126" y="2033675"/>
            <a:ext cx="2826337" cy="1087064"/>
            <a:chOff x="8313126" y="2033675"/>
            <a:chExt cx="2826337" cy="1087064"/>
          </a:xfrm>
        </p:grpSpPr>
        <p:grpSp>
          <p:nvGrpSpPr>
            <p:cNvPr id="29" name="Group 28"/>
            <p:cNvGrpSpPr/>
            <p:nvPr/>
          </p:nvGrpSpPr>
          <p:grpSpPr>
            <a:xfrm>
              <a:off x="8313126" y="2033675"/>
              <a:ext cx="2826337" cy="1087064"/>
              <a:chOff x="6346548" y="2725078"/>
              <a:chExt cx="2570829" cy="1087064"/>
            </a:xfrm>
          </p:grpSpPr>
          <p:sp>
            <p:nvSpPr>
              <p:cNvPr id="31" name="Rectangle: Rounded Corners 16"/>
              <p:cNvSpPr/>
              <p:nvPr/>
            </p:nvSpPr>
            <p:spPr>
              <a:xfrm>
                <a:off x="6346548" y="2725078"/>
                <a:ext cx="2570829" cy="1087064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056764" y="2853111"/>
                <a:ext cx="15677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Rank 15</a:t>
                </a:r>
                <a:r>
                  <a:rPr lang="en-US" sz="2400" b="1" baseline="30000" dirty="0">
                    <a:solidFill>
                      <a:srgbClr val="FFFF00"/>
                    </a:solidFill>
                  </a:rPr>
                  <a:t>th </a:t>
                </a:r>
                <a:r>
                  <a:rPr lang="en-US" sz="2400" dirty="0">
                    <a:solidFill>
                      <a:schemeClr val="bg1"/>
                    </a:solidFill>
                  </a:rPr>
                  <a:t>In 2020</a:t>
                </a:r>
              </a:p>
            </p:txBody>
          </p:sp>
        </p:grpSp>
        <p:pic>
          <p:nvPicPr>
            <p:cNvPr id="30" name="Picture 2" descr="Image result for rank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 trans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554" y="2112864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25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Manufacturing Contribution to GDP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066585" y="1194017"/>
            <a:ext cx="7534616" cy="1200329"/>
            <a:chOff x="2066585" y="1194017"/>
            <a:chExt cx="7534616" cy="1200329"/>
          </a:xfrm>
        </p:grpSpPr>
        <p:pic>
          <p:nvPicPr>
            <p:cNvPr id="2050" name="Picture 2" descr="Image result for pie chart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585" y="1352696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276601" y="1194017"/>
              <a:ext cx="632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Manufacturing contribution is </a:t>
              </a:r>
              <a:r>
                <a:rPr lang="en-US" sz="3600" b="1" dirty="0">
                  <a:solidFill>
                    <a:srgbClr val="00B050"/>
                  </a:solidFill>
                </a:rPr>
                <a:t>21% </a:t>
              </a:r>
              <a:r>
                <a:rPr lang="en-US" dirty="0"/>
                <a:t>for Indonesia’s GDP, </a:t>
              </a:r>
            </a:p>
            <a:p>
              <a:r>
                <a:rPr lang="en-US" dirty="0"/>
                <a:t>about </a:t>
              </a:r>
              <a:r>
                <a:rPr lang="en-US" sz="3600" b="1" dirty="0">
                  <a:solidFill>
                    <a:srgbClr val="00B050"/>
                  </a:solidFill>
                </a:rPr>
                <a:t>197 </a:t>
              </a:r>
              <a:r>
                <a:rPr lang="en-US" dirty="0"/>
                <a:t>Billion USD, for </a:t>
              </a:r>
              <a:r>
                <a:rPr lang="en-US" sz="2000" b="1" dirty="0"/>
                <a:t>2012 – 2016*</a:t>
              </a:r>
              <a:endParaRPr lang="en-GB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01000" y="2867704"/>
            <a:ext cx="4038600" cy="866096"/>
            <a:chOff x="8001000" y="2867704"/>
            <a:chExt cx="4038600" cy="866096"/>
          </a:xfrm>
        </p:grpSpPr>
        <p:grpSp>
          <p:nvGrpSpPr>
            <p:cNvPr id="12" name="Group 11"/>
            <p:cNvGrpSpPr/>
            <p:nvPr/>
          </p:nvGrpSpPr>
          <p:grpSpPr>
            <a:xfrm>
              <a:off x="8284556" y="2989183"/>
              <a:ext cx="3637474" cy="646331"/>
              <a:chOff x="6895597" y="1429669"/>
              <a:chExt cx="3637474" cy="6463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8094583" y="1552779"/>
                <a:ext cx="24384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Food &amp; Beverages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895597" y="1429669"/>
                <a:ext cx="12362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27%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8001000" y="2867704"/>
              <a:ext cx="4038600" cy="86609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01000" y="4168795"/>
            <a:ext cx="4038600" cy="866096"/>
            <a:chOff x="8001000" y="4168795"/>
            <a:chExt cx="4038600" cy="866096"/>
          </a:xfrm>
        </p:grpSpPr>
        <p:grpSp>
          <p:nvGrpSpPr>
            <p:cNvPr id="15" name="Group 14"/>
            <p:cNvGrpSpPr/>
            <p:nvPr/>
          </p:nvGrpSpPr>
          <p:grpSpPr>
            <a:xfrm>
              <a:off x="8256228" y="4245554"/>
              <a:ext cx="3579739" cy="707886"/>
              <a:chOff x="6893445" y="2412408"/>
              <a:chExt cx="3579739" cy="70788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120759" y="2412408"/>
                <a:ext cx="235242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Coal &amp; Petroleum Products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93445" y="2412408"/>
                <a:ext cx="11079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accent2"/>
                    </a:solidFill>
                  </a:rPr>
                  <a:t>14%</a:t>
                </a:r>
                <a:endParaRPr lang="en-GB" sz="36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8001000" y="4168795"/>
              <a:ext cx="4038600" cy="8660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6291" y="4164551"/>
            <a:ext cx="4094967" cy="866096"/>
            <a:chOff x="186291" y="4164551"/>
            <a:chExt cx="4094967" cy="866096"/>
          </a:xfrm>
        </p:grpSpPr>
        <p:grpSp>
          <p:nvGrpSpPr>
            <p:cNvPr id="24" name="Group 23"/>
            <p:cNvGrpSpPr/>
            <p:nvPr/>
          </p:nvGrpSpPr>
          <p:grpSpPr>
            <a:xfrm>
              <a:off x="300188" y="4245554"/>
              <a:ext cx="3981070" cy="707886"/>
              <a:chOff x="6953175" y="5150132"/>
              <a:chExt cx="3981070" cy="70788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211865" y="5150132"/>
                <a:ext cx="27223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Chemical, Botanical, &amp; Pharmaceuticals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953175" y="5179011"/>
                <a:ext cx="8515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8%</a:t>
                </a:r>
                <a:endParaRPr lang="en-GB" sz="36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186291" y="4164551"/>
              <a:ext cx="4038600" cy="866096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291" y="5469886"/>
            <a:ext cx="4206341" cy="866096"/>
            <a:chOff x="186291" y="5469886"/>
            <a:chExt cx="4206341" cy="866096"/>
          </a:xfrm>
        </p:grpSpPr>
        <p:grpSp>
          <p:nvGrpSpPr>
            <p:cNvPr id="18" name="Group 17"/>
            <p:cNvGrpSpPr/>
            <p:nvPr/>
          </p:nvGrpSpPr>
          <p:grpSpPr>
            <a:xfrm>
              <a:off x="247181" y="5567529"/>
              <a:ext cx="4145451" cy="707886"/>
              <a:chOff x="6900168" y="4140876"/>
              <a:chExt cx="4145451" cy="70788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110098" y="4140876"/>
                <a:ext cx="293552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Computers, Optical, &amp; </a:t>
                </a:r>
              </a:p>
              <a:p>
                <a:r>
                  <a:rPr lang="en-US" sz="2000" b="1" dirty="0"/>
                  <a:t>Electronics Devices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900168" y="4153115"/>
                <a:ext cx="12362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FFC000"/>
                    </a:solidFill>
                  </a:rPr>
                  <a:t>9.2%</a:t>
                </a:r>
                <a:endParaRPr lang="en-GB" sz="360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186291" y="5469886"/>
              <a:ext cx="4038600" cy="86609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1000" y="5469886"/>
            <a:ext cx="4038600" cy="866096"/>
            <a:chOff x="8001000" y="5469886"/>
            <a:chExt cx="4038600" cy="866096"/>
          </a:xfrm>
        </p:grpSpPr>
        <p:grpSp>
          <p:nvGrpSpPr>
            <p:cNvPr id="21" name="Group 20"/>
            <p:cNvGrpSpPr/>
            <p:nvPr/>
          </p:nvGrpSpPr>
          <p:grpSpPr>
            <a:xfrm>
              <a:off x="8161594" y="5548991"/>
              <a:ext cx="3488983" cy="707886"/>
              <a:chOff x="6814101" y="3024961"/>
              <a:chExt cx="3488983" cy="70788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136049" y="3024961"/>
                <a:ext cx="216703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Transport Equipment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814101" y="3032925"/>
                <a:ext cx="12362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9.3%</a:t>
                </a:r>
                <a:endParaRPr lang="en-GB" sz="36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001000" y="5469886"/>
              <a:ext cx="4038600" cy="866096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-26353" y="6411104"/>
            <a:ext cx="2298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</a:p>
          <a:p>
            <a:r>
              <a:rPr lang="en-US" sz="900" dirty="0"/>
              <a:t>Central Bureau of Statistics – Indonesia</a:t>
            </a:r>
          </a:p>
          <a:p>
            <a:r>
              <a:rPr lang="en-US" sz="900" dirty="0"/>
              <a:t>*Q1 &amp; Q2 2016</a:t>
            </a:r>
            <a:endParaRPr lang="en-GB" sz="9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6291" y="2907268"/>
            <a:ext cx="4363854" cy="866096"/>
            <a:chOff x="186291" y="4164551"/>
            <a:chExt cx="4363854" cy="866096"/>
          </a:xfrm>
        </p:grpSpPr>
        <p:grpSp>
          <p:nvGrpSpPr>
            <p:cNvPr id="37" name="Group 36"/>
            <p:cNvGrpSpPr/>
            <p:nvPr/>
          </p:nvGrpSpPr>
          <p:grpSpPr>
            <a:xfrm>
              <a:off x="242346" y="4221389"/>
              <a:ext cx="4307799" cy="707886"/>
              <a:chOff x="6895333" y="5125967"/>
              <a:chExt cx="4307799" cy="70788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8263928" y="5125967"/>
                <a:ext cx="293920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Other manufacturing sectors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895333" y="5179011"/>
                <a:ext cx="14927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</a:rPr>
                  <a:t>33.5%</a:t>
                </a:r>
                <a:endParaRPr lang="en-GB" sz="36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86291" y="4164551"/>
              <a:ext cx="4038600" cy="86609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3310" r="14440"/>
          <a:stretch/>
        </p:blipFill>
        <p:spPr>
          <a:xfrm>
            <a:off x="4310603" y="2647757"/>
            <a:ext cx="3604685" cy="38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Indonesia’s Manufacturing Overview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40837" y="1220396"/>
            <a:ext cx="45500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of Indonesian industrial development </a:t>
            </a:r>
            <a:r>
              <a:rPr lang="en-US" sz="2400" b="1" dirty="0">
                <a:solidFill>
                  <a:srgbClr val="0C406D"/>
                </a:solidFill>
              </a:rPr>
              <a:t>priorities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406D"/>
                </a:solidFill>
              </a:rPr>
              <a:t>2nd </a:t>
            </a:r>
            <a:r>
              <a:rPr lang="en-US" dirty="0"/>
              <a:t>Most Attractive country in SEA by cost and quality consideration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largest in Domestic &amp; Foreign Direct Investment with total </a:t>
            </a:r>
            <a:r>
              <a:rPr lang="en-US" sz="2400" b="1" dirty="0">
                <a:solidFill>
                  <a:srgbClr val="0C406D"/>
                </a:solidFill>
              </a:rPr>
              <a:t>(USD) 9.4 Billion</a:t>
            </a:r>
            <a:r>
              <a:rPr lang="en-US" dirty="0"/>
              <a:t> </a:t>
            </a:r>
            <a:r>
              <a:rPr lang="en-US" dirty="0"/>
              <a:t>in 2016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211669"/>
            <a:ext cx="479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</a:p>
          <a:p>
            <a:r>
              <a:rPr lang="en-US" sz="900" dirty="0"/>
              <a:t>The Investment Coordinating Board of the Republic of Indonesia</a:t>
            </a:r>
          </a:p>
          <a:p>
            <a:r>
              <a:rPr lang="en-US" sz="900" dirty="0" err="1"/>
              <a:t>Badan</a:t>
            </a:r>
            <a:r>
              <a:rPr lang="en-US" sz="900" dirty="0"/>
              <a:t> </a:t>
            </a:r>
            <a:r>
              <a:rPr lang="en-US" sz="900" dirty="0" err="1"/>
              <a:t>Pusat</a:t>
            </a:r>
            <a:r>
              <a:rPr lang="en-US" sz="900" dirty="0"/>
              <a:t> </a:t>
            </a:r>
            <a:r>
              <a:rPr lang="en-US" sz="900" dirty="0" err="1"/>
              <a:t>Statistik</a:t>
            </a:r>
            <a:r>
              <a:rPr lang="en-US" sz="900" dirty="0"/>
              <a:t>: Manufacturing Industrial Indicator</a:t>
            </a:r>
          </a:p>
          <a:p>
            <a:r>
              <a:rPr lang="en-US" sz="900" dirty="0"/>
              <a:t>Understanding ASEAN: The manufacturing opportunity: </a:t>
            </a:r>
            <a:r>
              <a:rPr lang="en-US" sz="900" dirty="0" err="1"/>
              <a:t>McKinsey&amp;Company</a:t>
            </a:r>
            <a:r>
              <a:rPr lang="en-US" sz="900" dirty="0"/>
              <a:t> (2014)</a:t>
            </a:r>
          </a:p>
        </p:txBody>
      </p:sp>
      <p:sp>
        <p:nvSpPr>
          <p:cNvPr id="7" name="AutoShape 6" descr="Image result for food industry ic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423"/>
            <a:ext cx="1538596" cy="15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7873" y="454920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Major companies: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8" y="5228021"/>
            <a:ext cx="1921072" cy="539169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30F6912B-643A-43E4-B6A3-0CDC3022DB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876492"/>
              </p:ext>
            </p:extLst>
          </p:nvPr>
        </p:nvGraphicFramePr>
        <p:xfrm>
          <a:off x="6556100" y="1621478"/>
          <a:ext cx="5427846" cy="308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89" y="5109864"/>
            <a:ext cx="1564266" cy="765267"/>
          </a:xfrm>
          <a:prstGeom prst="rect">
            <a:avLst/>
          </a:prstGeom>
        </p:spPr>
      </p:pic>
      <p:pic>
        <p:nvPicPr>
          <p:cNvPr id="6158" name="Picture 14" descr="Image result for gs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62" y="4795023"/>
            <a:ext cx="1859929" cy="13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62" y="5077761"/>
            <a:ext cx="752148" cy="829472"/>
          </a:xfrm>
          <a:prstGeom prst="rect">
            <a:avLst/>
          </a:prstGeom>
        </p:spPr>
      </p:pic>
      <p:pic>
        <p:nvPicPr>
          <p:cNvPr id="6160" name="Picture 16" descr="Image result for garudafoo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97" y="4998059"/>
            <a:ext cx="1082934" cy="9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584" y="4951684"/>
            <a:ext cx="1521034" cy="1081624"/>
          </a:xfrm>
          <a:prstGeom prst="rect">
            <a:avLst/>
          </a:prstGeom>
        </p:spPr>
      </p:pic>
      <p:pic>
        <p:nvPicPr>
          <p:cNvPr id="6162" name="Picture 18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" y="2814959"/>
            <a:ext cx="1360092" cy="13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3182" y="1003152"/>
            <a:ext cx="533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Food, Beverages &amp; Pharmaceutical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29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Indonesia’s Manufacturing Overview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7187" y="913986"/>
            <a:ext cx="6226440" cy="2062103"/>
            <a:chOff x="437187" y="913986"/>
            <a:chExt cx="6226440" cy="2062103"/>
          </a:xfrm>
        </p:grpSpPr>
        <p:pic>
          <p:nvPicPr>
            <p:cNvPr id="5124" name="Picture 4" descr="Image result for automotive industry icon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87" y="1656993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36579" y="913986"/>
              <a:ext cx="512704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C406D"/>
                  </a:solidFill>
                </a:rPr>
                <a:t>17</a:t>
              </a:r>
              <a:r>
                <a:rPr lang="en-US" sz="3600" b="1" baseline="30000" dirty="0">
                  <a:solidFill>
                    <a:srgbClr val="0C406D"/>
                  </a:solidFill>
                </a:rPr>
                <a:t>th</a:t>
              </a:r>
              <a:r>
                <a:rPr lang="en-US" sz="2000" dirty="0"/>
                <a:t> Largest Auto-manufacturer, </a:t>
              </a:r>
            </a:p>
            <a:p>
              <a:r>
                <a:rPr lang="en-US" sz="3600" b="1" dirty="0">
                  <a:solidFill>
                    <a:srgbClr val="0C406D"/>
                  </a:solidFill>
                </a:rPr>
                <a:t>2</a:t>
              </a:r>
              <a:r>
                <a:rPr lang="en-US" sz="3600" b="1" baseline="30000" dirty="0">
                  <a:solidFill>
                    <a:srgbClr val="0C406D"/>
                  </a:solidFill>
                </a:rPr>
                <a:t>nd</a:t>
              </a:r>
              <a:r>
                <a:rPr lang="en-US" sz="2000" dirty="0"/>
                <a:t> in Southeast Asian</a:t>
              </a:r>
            </a:p>
            <a:p>
              <a:r>
                <a:rPr lang="en-US" sz="2000" dirty="0"/>
                <a:t>Dominated by </a:t>
              </a:r>
              <a:r>
                <a:rPr lang="en-US" sz="2800" b="1" dirty="0">
                  <a:solidFill>
                    <a:srgbClr val="0C406D"/>
                  </a:solidFill>
                </a:rPr>
                <a:t>Domestic market</a:t>
              </a:r>
              <a:endParaRPr lang="en-US" sz="2400" b="1" dirty="0">
                <a:solidFill>
                  <a:srgbClr val="0C406D"/>
                </a:solidFill>
              </a:endParaRPr>
            </a:p>
            <a:p>
              <a:r>
                <a:rPr lang="en-US" sz="2800" b="1" dirty="0">
                  <a:solidFill>
                    <a:srgbClr val="0C406D"/>
                  </a:solidFill>
                </a:rPr>
                <a:t>Biggest</a:t>
              </a:r>
              <a:r>
                <a:rPr lang="en-US" sz="2400" b="1" dirty="0">
                  <a:solidFill>
                    <a:srgbClr val="0C406D"/>
                  </a:solidFill>
                </a:rPr>
                <a:t> </a:t>
              </a:r>
              <a:r>
                <a:rPr lang="en-US" sz="2000" dirty="0"/>
                <a:t>Southeast Asian Market</a:t>
              </a: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FEF08B-7DD7-4B52-9B83-E3096CD47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115454"/>
              </p:ext>
            </p:extLst>
          </p:nvPr>
        </p:nvGraphicFramePr>
        <p:xfrm>
          <a:off x="635081" y="3523228"/>
          <a:ext cx="5934896" cy="323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264808" y="2038144"/>
            <a:ext cx="4464598" cy="4104836"/>
            <a:chOff x="7264808" y="2038144"/>
            <a:chExt cx="4464598" cy="41048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5997" t="18365" r="4831" b="2395"/>
            <a:stretch/>
          </p:blipFill>
          <p:spPr>
            <a:xfrm>
              <a:off x="7621819" y="2532416"/>
              <a:ext cx="4088203" cy="2816390"/>
            </a:xfrm>
            <a:prstGeom prst="rect">
              <a:avLst/>
            </a:prstGeom>
          </p:spPr>
        </p:pic>
        <p:pic>
          <p:nvPicPr>
            <p:cNvPr id="13" name="Picture 20" descr="https://www.tintri.com/sites/default/files/customers/Toyota-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0007" y="2764073"/>
              <a:ext cx="839399" cy="688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9753" y="5033665"/>
              <a:ext cx="866496" cy="781050"/>
            </a:xfrm>
            <a:prstGeom prst="rect">
              <a:avLst/>
            </a:prstGeom>
          </p:spPr>
        </p:pic>
        <p:pic>
          <p:nvPicPr>
            <p:cNvPr id="15" name="Picture 14" descr="http://theautoz.com/images/honda-logo-transparent-background-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347" y="5260091"/>
              <a:ext cx="882889" cy="88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536" y="4460837"/>
              <a:ext cx="946474" cy="6309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808" y="3155686"/>
              <a:ext cx="585611" cy="755419"/>
            </a:xfrm>
            <a:prstGeom prst="rect">
              <a:avLst/>
            </a:prstGeom>
          </p:spPr>
        </p:pic>
        <p:pic>
          <p:nvPicPr>
            <p:cNvPr id="5128" name="Picture 8" descr="Image result for nissan logo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381" y="2336401"/>
              <a:ext cx="727123" cy="62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471219" y="2038144"/>
              <a:ext cx="1113312" cy="40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C406D"/>
                  </a:solidFill>
                </a:rPr>
                <a:t>Others*</a:t>
              </a:r>
              <a:endParaRPr lang="en-GB" sz="1200" b="1" dirty="0">
                <a:solidFill>
                  <a:srgbClr val="0C406D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45277" y="1237152"/>
            <a:ext cx="492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4003A"/>
                </a:solidFill>
              </a:rPr>
              <a:t>Domestic Automotive Sales by Brand </a:t>
            </a:r>
            <a:br>
              <a:rPr lang="en-US" sz="2000" b="1" dirty="0">
                <a:solidFill>
                  <a:srgbClr val="E4003A"/>
                </a:solidFill>
              </a:rPr>
            </a:br>
            <a:r>
              <a:rPr lang="en-US" sz="2000" b="1" dirty="0">
                <a:solidFill>
                  <a:srgbClr val="E4003A"/>
                </a:solidFill>
              </a:rPr>
              <a:t>2010 - 2015</a:t>
            </a:r>
            <a:endParaRPr lang="en-GB" sz="1200" b="1" dirty="0">
              <a:solidFill>
                <a:srgbClr val="E4003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1219" y="6350169"/>
            <a:ext cx="37207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</a:p>
          <a:p>
            <a:pPr algn="r"/>
            <a:r>
              <a:rPr lang="en-US" sz="900" dirty="0"/>
              <a:t>http://www.gaikindo.or.id/domestic-auto-market-by-brand-2013-2014/</a:t>
            </a:r>
          </a:p>
          <a:p>
            <a:pPr algn="r"/>
            <a:r>
              <a:rPr lang="en-GB" sz="900" dirty="0"/>
              <a:t>http://www.gaikindo.or.id/domestic-auto-market-production-2015/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6579" y="3000008"/>
            <a:ext cx="335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Flat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sales </a:t>
            </a:r>
            <a:r>
              <a:rPr lang="en-US" sz="2000" dirty="0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Auto </a:t>
            </a:r>
            <a:r>
              <a:rPr lang="en-US" sz="2000" dirty="0" smtClean="0"/>
              <a:t>in </a:t>
            </a:r>
            <a:r>
              <a:rPr lang="en-US" sz="2000" dirty="0"/>
              <a:t>2015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20326" y="5033665"/>
            <a:ext cx="825965" cy="226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Challenges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27" y="1229882"/>
            <a:ext cx="8899573" cy="31537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38344" y="2608529"/>
            <a:ext cx="1461158" cy="14611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58.3%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0090" y="2121092"/>
            <a:ext cx="970924" cy="97092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6.4%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74207" y="1810296"/>
            <a:ext cx="826966" cy="8269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8.2%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4275" y="1385629"/>
            <a:ext cx="1263091" cy="12630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22.3%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296400" y="2702372"/>
            <a:ext cx="710241" cy="711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1.8%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5815" y="3413421"/>
            <a:ext cx="754275" cy="754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1445" y="6190361"/>
            <a:ext cx="500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Source: </a:t>
            </a:r>
          </a:p>
          <a:p>
            <a:pPr algn="r"/>
            <a:r>
              <a:rPr lang="en-US" sz="900" dirty="0"/>
              <a:t>http://www.worldatlas.com/webimage/countrys/asia/outline/idout.htm</a:t>
            </a:r>
          </a:p>
          <a:p>
            <a:pPr algn="r"/>
            <a:r>
              <a:rPr lang="en-US" sz="900" dirty="0"/>
              <a:t>https://www.bps.go.id/index.php/publikasi/4238 </a:t>
            </a:r>
          </a:p>
          <a:p>
            <a:pPr algn="r"/>
            <a:r>
              <a:rPr lang="en-US" sz="900" dirty="0"/>
              <a:t>http://www.oecd.org/eco/surveys/indonesia-2016-OECD-economic-survey-overview-english.pdf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9747" y="4364621"/>
            <a:ext cx="9411674" cy="1102730"/>
            <a:chOff x="779747" y="4364621"/>
            <a:chExt cx="9411674" cy="1102730"/>
          </a:xfrm>
        </p:grpSpPr>
        <p:sp>
          <p:nvSpPr>
            <p:cNvPr id="13" name="Rectangle 12"/>
            <p:cNvSpPr/>
            <p:nvPr/>
          </p:nvSpPr>
          <p:spPr>
            <a:xfrm>
              <a:off x="1824275" y="4566071"/>
              <a:ext cx="83671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Uneven GDP distribution, too centralized in </a:t>
              </a:r>
              <a:r>
                <a:rPr lang="en-US" sz="2000" b="1" dirty="0">
                  <a:solidFill>
                    <a:srgbClr val="0070C0"/>
                  </a:solidFill>
                </a:rPr>
                <a:t>Java island</a:t>
              </a:r>
              <a:r>
                <a:rPr lang="en-US" sz="2000" b="1" dirty="0"/>
                <a:t> followed by </a:t>
              </a:r>
              <a:r>
                <a:rPr lang="en-US" sz="2000" b="1" dirty="0">
                  <a:solidFill>
                    <a:srgbClr val="0070C0"/>
                  </a:solidFill>
                </a:rPr>
                <a:t>Sumatera island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  <p:pic>
          <p:nvPicPr>
            <p:cNvPr id="1026" name="Picture 2" descr="Image result for distribution ic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20" t="16063" r="16793" b="14162"/>
            <a:stretch/>
          </p:blipFill>
          <p:spPr bwMode="auto">
            <a:xfrm>
              <a:off x="779747" y="4364621"/>
              <a:ext cx="1025478" cy="110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73386" y="5561712"/>
            <a:ext cx="9527914" cy="838200"/>
            <a:chOff x="873386" y="5561712"/>
            <a:chExt cx="9527914" cy="838200"/>
          </a:xfrm>
        </p:grpSpPr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86" y="5561712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786175" y="5780757"/>
              <a:ext cx="86151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Indonesia stated as 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Lower Middle Income </a:t>
              </a:r>
              <a:r>
                <a:rPr lang="en-US" sz="2000" b="1" dirty="0"/>
                <a:t>country by GDP per capita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8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Downstream-centric empowerment</a:t>
            </a:r>
            <a:endParaRPr lang="en-GB" dirty="0"/>
          </a:p>
        </p:txBody>
      </p:sp>
      <p:pic>
        <p:nvPicPr>
          <p:cNvPr id="2052" name="Picture 4" descr="key, keyboard, number, on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95350" y="4873891"/>
            <a:ext cx="2971800" cy="901434"/>
            <a:chOff x="8623005" y="1529294"/>
            <a:chExt cx="2971800" cy="901434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8623005" y="1529294"/>
              <a:ext cx="2971800" cy="90143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3884" y="1656845"/>
              <a:ext cx="2532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Expand local industries capabilities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1050" y="4873891"/>
            <a:ext cx="2971800" cy="926874"/>
            <a:chOff x="8628321" y="2892056"/>
            <a:chExt cx="2971800" cy="926874"/>
          </a:xfrm>
        </p:grpSpPr>
        <p:sp>
          <p:nvSpPr>
            <p:cNvPr id="16" name="Rectangle: Rounded Corners 15"/>
            <p:cNvSpPr/>
            <p:nvPr/>
          </p:nvSpPr>
          <p:spPr>
            <a:xfrm>
              <a:off x="8628321" y="2892056"/>
              <a:ext cx="2971800" cy="90143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39200" y="2895600"/>
              <a:ext cx="26085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Manufactured finished goods, not only raw materials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86750" y="4894690"/>
            <a:ext cx="2971800" cy="926874"/>
            <a:chOff x="8623005" y="4275554"/>
            <a:chExt cx="2971800" cy="926874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8623005" y="4275554"/>
              <a:ext cx="2971800" cy="90143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C40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33884" y="4279098"/>
              <a:ext cx="26138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Push productivity &amp; increasing job opportunities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6" y="1226661"/>
            <a:ext cx="5791200" cy="34656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095758"/>
            <a:ext cx="52201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</a:p>
          <a:p>
            <a:r>
              <a:rPr lang="en-US" sz="900" dirty="0"/>
              <a:t>Investment Coordinating Board (BKPM), compared to Q2 – 2015</a:t>
            </a:r>
          </a:p>
          <a:p>
            <a:r>
              <a:rPr lang="en-US" sz="900" dirty="0"/>
              <a:t>Central Bank of Indonesia Annual Meeting 2016: Optimizing potential, Strengthening </a:t>
            </a:r>
            <a:r>
              <a:rPr lang="en-US" sz="900" dirty="0" smtClean="0"/>
              <a:t>Resilience</a:t>
            </a:r>
          </a:p>
          <a:p>
            <a:r>
              <a:rPr lang="en-US" sz="900" dirty="0" err="1" smtClean="0"/>
              <a:t>Kuliah</a:t>
            </a:r>
            <a:r>
              <a:rPr lang="en-US" sz="900" dirty="0" smtClean="0"/>
              <a:t> </a:t>
            </a:r>
            <a:r>
              <a:rPr lang="en-US" sz="900" dirty="0" err="1" smtClean="0"/>
              <a:t>Umum</a:t>
            </a:r>
            <a:r>
              <a:rPr lang="en-US" sz="900" dirty="0" smtClean="0"/>
              <a:t>: </a:t>
            </a:r>
            <a:r>
              <a:rPr lang="en-US" sz="900" dirty="0" err="1" smtClean="0"/>
              <a:t>Menteri</a:t>
            </a:r>
            <a:r>
              <a:rPr lang="en-US" sz="900" dirty="0" smtClean="0"/>
              <a:t> </a:t>
            </a:r>
            <a:r>
              <a:rPr lang="en-US" sz="900" dirty="0" err="1" smtClean="0"/>
              <a:t>Koordinator</a:t>
            </a:r>
            <a:r>
              <a:rPr lang="en-US" sz="900" dirty="0" smtClean="0"/>
              <a:t> </a:t>
            </a:r>
            <a:r>
              <a:rPr lang="en-US" sz="900" dirty="0" err="1" smtClean="0"/>
              <a:t>Bidang</a:t>
            </a:r>
            <a:r>
              <a:rPr lang="en-US" sz="900" dirty="0" smtClean="0"/>
              <a:t> </a:t>
            </a:r>
            <a:r>
              <a:rPr lang="en-US" sz="900" dirty="0" err="1" smtClean="0"/>
              <a:t>Kemaritiman</a:t>
            </a:r>
            <a:r>
              <a:rPr lang="en-US" sz="900" dirty="0" smtClean="0"/>
              <a:t> 2017 (ITB </a:t>
            </a:r>
            <a:r>
              <a:rPr lang="en-US" sz="900" dirty="0" err="1" smtClean="0"/>
              <a:t>dan</a:t>
            </a:r>
            <a:r>
              <a:rPr lang="en-US" sz="900" dirty="0" smtClean="0"/>
              <a:t> Masa </a:t>
            </a:r>
            <a:r>
              <a:rPr lang="en-US" sz="900" dirty="0" err="1" smtClean="0"/>
              <a:t>Depan</a:t>
            </a:r>
            <a:r>
              <a:rPr lang="en-US" sz="900" dirty="0" smtClean="0"/>
              <a:t> Indonesia)</a:t>
            </a:r>
          </a:p>
          <a:p>
            <a:r>
              <a:rPr lang="en-US" sz="900" dirty="0"/>
              <a:t>http://www.worldatlas.com/articles</a:t>
            </a:r>
            <a:endParaRPr lang="en-US" sz="900" dirty="0" smtClean="0"/>
          </a:p>
        </p:txBody>
      </p:sp>
      <p:pic>
        <p:nvPicPr>
          <p:cNvPr id="1026" name="Picture 2" descr="Image result for palm oi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0" y="1452569"/>
            <a:ext cx="758055" cy="7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therma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40" y="1452568"/>
            <a:ext cx="744917" cy="7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cao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798" y="1455661"/>
            <a:ext cx="758825" cy="7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n pictu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568" y="1452568"/>
            <a:ext cx="864264" cy="7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49190"/>
              </p:ext>
            </p:extLst>
          </p:nvPr>
        </p:nvGraphicFramePr>
        <p:xfrm>
          <a:off x="6233295" y="2392218"/>
          <a:ext cx="5486400" cy="213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969770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56742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178817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52657600"/>
                    </a:ext>
                  </a:extLst>
                </a:gridCol>
              </a:tblGrid>
              <a:tr h="685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Palm Oil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Geothermal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Cacao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8449916"/>
                  </a:ext>
                </a:extLst>
              </a:tr>
              <a:tr h="68523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sz="4400" baseline="30000" dirty="0" smtClean="0">
                          <a:solidFill>
                            <a:srgbClr val="00B050"/>
                          </a:solidFill>
                        </a:rPr>
                        <a:t>st</a:t>
                      </a:r>
                      <a:endParaRPr lang="en-GB" sz="4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44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US" sz="4400" dirty="0" smtClean="0"/>
                        <a:t> </a:t>
                      </a:r>
                      <a:endParaRPr lang="en-GB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4400" baseline="30000" dirty="0" smtClean="0">
                          <a:solidFill>
                            <a:srgbClr val="002060"/>
                          </a:solidFill>
                        </a:rPr>
                        <a:t>nd</a:t>
                      </a:r>
                      <a:endParaRPr lang="en-GB" sz="4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440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US" sz="4400" dirty="0" smtClean="0"/>
                        <a:t> </a:t>
                      </a:r>
                      <a:endParaRPr lang="en-GB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52101"/>
                  </a:ext>
                </a:extLst>
              </a:tr>
              <a:tr h="6852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World’s #1 Exporter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 of world reserve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65.000 ton/</a:t>
                      </a:r>
                      <a:r>
                        <a:rPr lang="en-US" baseline="0" dirty="0" smtClean="0"/>
                        <a:t> year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770,000</a:t>
                      </a:r>
                      <a:r>
                        <a:rPr lang="en-US" baseline="0" dirty="0" smtClean="0"/>
                        <a:t> ton/ year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14477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9716" y="4248242"/>
            <a:ext cx="2089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/>
              <a:t>Source:</a:t>
            </a:r>
          </a:p>
          <a:p>
            <a:r>
              <a:rPr lang="en-US" sz="700" dirty="0" smtClean="0"/>
              <a:t>Central </a:t>
            </a:r>
            <a:r>
              <a:rPr lang="en-US" sz="700" dirty="0"/>
              <a:t>Bank of Indonesia Annual Meeting 2016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0545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Aerospace-Academic-Template-16x9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92D821E-B453-4C1E-B8C1-064AA7EAF134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48EF90AE-43E7-4463-967E-49B08790A810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E80274-B9A4-41F3-9AC6-0B1BC868F243}" vid="{16387873-D43A-4477-A636-6241F1C069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3" ma:contentTypeDescription="Create a new document." ma:contentTypeScope="" ma:versionID="823a14c264c580be9fd5c5c98da67a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29D86A-3AF6-48A4-855F-0A95E6AF055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8690D-FC7C-4291-B620-B26F95228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Manufacturing-Marketing-Template-16x9-01</Template>
  <TotalTime>7142</TotalTime>
  <Words>972</Words>
  <Application>Microsoft Office PowerPoint</Application>
  <PresentationFormat>Widescreen</PresentationFormat>
  <Paragraphs>365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Impact</vt:lpstr>
      <vt:lpstr>Open Sans</vt:lpstr>
      <vt:lpstr>黑体</vt:lpstr>
      <vt:lpstr>Aerospace-Academic-Template-16x9-01</vt:lpstr>
      <vt:lpstr>No Logo Master</vt:lpstr>
      <vt:lpstr>Coloured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Patriot Silitonga</dc:creator>
  <cp:lastModifiedBy>Patriot Silitonga</cp:lastModifiedBy>
  <cp:revision>167</cp:revision>
  <cp:lastPrinted>2014-09-02T09:13:37Z</cp:lastPrinted>
  <dcterms:created xsi:type="dcterms:W3CDTF">2017-02-23T22:56:25Z</dcterms:created>
  <dcterms:modified xsi:type="dcterms:W3CDTF">2017-03-07T11:36:40Z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