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  <p:sldMasterId id="2147483745" r:id="rId5"/>
  </p:sldMasterIdLst>
  <p:notesMasterIdLst>
    <p:notesMasterId r:id="rId20"/>
  </p:notesMasterIdLst>
  <p:handoutMasterIdLst>
    <p:handoutMasterId r:id="rId21"/>
  </p:handoutMasterIdLst>
  <p:sldIdLst>
    <p:sldId id="256" r:id="rId6"/>
    <p:sldId id="259" r:id="rId7"/>
    <p:sldId id="260" r:id="rId8"/>
    <p:sldId id="261" r:id="rId9"/>
    <p:sldId id="268" r:id="rId10"/>
    <p:sldId id="266" r:id="rId11"/>
    <p:sldId id="269" r:id="rId12"/>
    <p:sldId id="279" r:id="rId13"/>
    <p:sldId id="280" r:id="rId14"/>
    <p:sldId id="282" r:id="rId15"/>
    <p:sldId id="285" r:id="rId16"/>
    <p:sldId id="274" r:id="rId17"/>
    <p:sldId id="277" r:id="rId18"/>
    <p:sldId id="278" r:id="rId19"/>
  </p:sldIdLst>
  <p:sldSz cx="12192000" cy="6858000"/>
  <p:notesSz cx="6797675" cy="9928225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7529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orient="horz" pos="73" userDrawn="1">
          <p15:clr>
            <a:srgbClr val="A4A3A4"/>
          </p15:clr>
        </p15:guide>
        <p15:guide id="5" pos="57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06D"/>
    <a:srgbClr val="E4003A"/>
    <a:srgbClr val="0099C4"/>
    <a:srgbClr val="2F444E"/>
    <a:srgbClr val="354248"/>
    <a:srgbClr val="091932"/>
    <a:srgbClr val="344248"/>
    <a:srgbClr val="384A50"/>
    <a:srgbClr val="633E88"/>
    <a:srgbClr val="273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4" autoAdjust="0"/>
    <p:restoredTop sz="93899" autoAdjust="0"/>
  </p:normalViewPr>
  <p:slideViewPr>
    <p:cSldViewPr>
      <p:cViewPr varScale="1">
        <p:scale>
          <a:sx n="75" d="100"/>
          <a:sy n="75" d="100"/>
        </p:scale>
        <p:origin x="312" y="60"/>
      </p:cViewPr>
      <p:guideLst>
        <p:guide orient="horz" pos="1117"/>
        <p:guide pos="7529"/>
        <p:guide orient="horz" pos="391"/>
        <p:guide orient="horz" pos="73"/>
        <p:guide pos="57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9" d="100"/>
          <a:sy n="129" d="100"/>
        </p:scale>
        <p:origin x="39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nny%20O.%20M&#248;ller\Desktop\Important%20Manufacturing%20Secto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nny%20O.%20M&#248;ller\Desktop\Important%20Manufacturing%20Sector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nny%20O.%20M&#248;ller\Dropbox\Johnny\Studier\Cranfield%20University\MSc%20Engineering%20and%20Management%20of%20Manufacturing%20Systems\Course%20structure%20&amp;%20various%20documents\Global%20Manufacturing\Excel\GDP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nny%20O.%20M&#248;ller\Downloads\DP_LIVE_19022017185124779.csv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cat>
            <c:strRef>
              <c:f>'Manufacturers'' sales (quarters)'!$D$3:$D$14</c:f>
              <c:strCache>
                <c:ptCount val="12"/>
                <c:pt idx="0">
                  <c:v>Food products, beverages and tobacco (Dairy, beverages &amp; bakery products) </c:v>
                </c:pt>
                <c:pt idx="1">
                  <c:v>Machinery (Engines, wind turbines &amp; pumps)</c:v>
                </c:pt>
                <c:pt idx="2">
                  <c:v>Pharmaceuticals</c:v>
                </c:pt>
                <c:pt idx="3">
                  <c:v>Chemicals and oil refineries etc.</c:v>
                </c:pt>
                <c:pt idx="4">
                  <c:v>Furniture and other manufacturing (Toys &amp; medical instruments)</c:v>
                </c:pt>
                <c:pt idx="5">
                  <c:v>Basic metals and fabricated metal products</c:v>
                </c:pt>
                <c:pt idx="6">
                  <c:v>Plastic, glass and concrete (Bricks, rubber &amp; plastic products)</c:v>
                </c:pt>
                <c:pt idx="7">
                  <c:v>Electronic components (Computers &amp; communication equipment)</c:v>
                </c:pt>
                <c:pt idx="8">
                  <c:v>Wood and paper products and printing</c:v>
                </c:pt>
                <c:pt idx="9">
                  <c:v>Electrical equipment (Electric motors &amp; cables)</c:v>
                </c:pt>
                <c:pt idx="10">
                  <c:v>Transport equipment (Ships)</c:v>
                </c:pt>
                <c:pt idx="11">
                  <c:v>Textiles and leather products (Clothes &amp; footwear)</c:v>
                </c:pt>
              </c:strCache>
            </c:strRef>
          </c:cat>
          <c:val>
            <c:numRef>
              <c:f>'Manufacturers'' sales (quarters)'!$E$3:$E$14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2C-45AA-A2EF-A2B0A9E79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880668899317881"/>
          <c:y val="6.8984614487740655E-4"/>
          <c:w val="0.38119325354943595"/>
          <c:h val="0.99931023213537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743865700588517"/>
          <c:y val="0.10810175566075199"/>
          <c:w val="0.29135489707585349"/>
          <c:h val="0.832571243786979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2E-48C5-8A94-57E5DE140B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2E-48C5-8A94-57E5DE140B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52E-48C5-8A94-57E5DE140B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52E-48C5-8A94-57E5DE140B9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52E-48C5-8A94-57E5DE140B9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52E-48C5-8A94-57E5DE140B9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52E-48C5-8A94-57E5DE140B9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52E-48C5-8A94-57E5DE140B9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52E-48C5-8A94-57E5DE140B9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52E-48C5-8A94-57E5DE140B9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52E-48C5-8A94-57E5DE140B9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52E-48C5-8A94-57E5DE140B9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Sheet1!$B$16:$B$27</c:f>
              <c:strCache>
                <c:ptCount val="12"/>
                <c:pt idx="0">
                  <c:v>Machinery</c:v>
                </c:pt>
                <c:pt idx="1">
                  <c:v>Pharmaceuticals</c:v>
                </c:pt>
                <c:pt idx="2">
                  <c:v>Manufacture of furniture and other manufacturing</c:v>
                </c:pt>
                <c:pt idx="3">
                  <c:v>Electronic components</c:v>
                </c:pt>
                <c:pt idx="4">
                  <c:v>Basic metals and fabricated metal products</c:v>
                </c:pt>
                <c:pt idx="5">
                  <c:v>Chemicals and oil refineries etc.</c:v>
                </c:pt>
                <c:pt idx="6">
                  <c:v>Electrical equipment</c:v>
                </c:pt>
                <c:pt idx="7">
                  <c:v>Food products, beverages and tobacco</c:v>
                </c:pt>
                <c:pt idx="8">
                  <c:v>Plastic, glass and concrete</c:v>
                </c:pt>
                <c:pt idx="9">
                  <c:v>Wood and paper products and printing</c:v>
                </c:pt>
                <c:pt idx="10">
                  <c:v>Textiles and leather products</c:v>
                </c:pt>
                <c:pt idx="11">
                  <c:v>Transport equipment</c:v>
                </c:pt>
              </c:strCache>
            </c:strRef>
          </c:cat>
          <c:val>
            <c:numRef>
              <c:f>Sheet1!$C$16:$C$27</c:f>
              <c:numCache>
                <c:formatCode>0%</c:formatCode>
                <c:ptCount val="12"/>
                <c:pt idx="0">
                  <c:v>0.14489076814658208</c:v>
                </c:pt>
                <c:pt idx="1">
                  <c:v>0.11317829457364341</c:v>
                </c:pt>
                <c:pt idx="2">
                  <c:v>0.10838618745595491</c:v>
                </c:pt>
                <c:pt idx="3">
                  <c:v>9.6405919661733619E-2</c:v>
                </c:pt>
                <c:pt idx="4">
                  <c:v>8.5341789992952777E-2</c:v>
                </c:pt>
                <c:pt idx="5">
                  <c:v>8.4778012684989426E-2</c:v>
                </c:pt>
                <c:pt idx="6">
                  <c:v>7.7730796335447494E-2</c:v>
                </c:pt>
                <c:pt idx="7">
                  <c:v>7.4911909795630727E-2</c:v>
                </c:pt>
                <c:pt idx="8">
                  <c:v>6.5116279069767441E-2</c:v>
                </c:pt>
                <c:pt idx="9">
                  <c:v>5.6448202959830864E-2</c:v>
                </c:pt>
                <c:pt idx="10">
                  <c:v>4.9753347427766027E-2</c:v>
                </c:pt>
                <c:pt idx="11">
                  <c:v>4.3058491895701198E-2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052E-48C5-8A94-57E5DE140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2611171624730932"/>
          <c:y val="0"/>
          <c:w val="0.31108050399534132"/>
          <c:h val="0.993903441693238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950012550184313E-2"/>
          <c:y val="0.10447561790247162"/>
          <c:w val="0.88848419356550512"/>
          <c:h val="0.78432876251190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'Manufacturing GDP'!$C$5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'Manufacturing GDP'!$B$6:$B$14</c:f>
              <c:strCache>
                <c:ptCount val="9"/>
                <c:pt idx="0">
                  <c:v>DEU</c:v>
                </c:pt>
                <c:pt idx="1">
                  <c:v>IND</c:v>
                </c:pt>
                <c:pt idx="2">
                  <c:v>ITA</c:v>
                </c:pt>
                <c:pt idx="3">
                  <c:v>DNK</c:v>
                </c:pt>
                <c:pt idx="4">
                  <c:v>ESP</c:v>
                </c:pt>
                <c:pt idx="5">
                  <c:v>FRA</c:v>
                </c:pt>
                <c:pt idx="6">
                  <c:v>GBR</c:v>
                </c:pt>
                <c:pt idx="7">
                  <c:v>CHN</c:v>
                </c:pt>
                <c:pt idx="8">
                  <c:v>USA</c:v>
                </c:pt>
              </c:strCache>
            </c:strRef>
          </c:cat>
          <c:val>
            <c:numRef>
              <c:f>'Manufacturing GDP'!$C$6:$C$14</c:f>
              <c:numCache>
                <c:formatCode>General</c:formatCode>
                <c:ptCount val="9"/>
                <c:pt idx="0">
                  <c:v>22</c:v>
                </c:pt>
                <c:pt idx="1">
                  <c:v>17</c:v>
                </c:pt>
                <c:pt idx="2">
                  <c:v>16</c:v>
                </c:pt>
                <c:pt idx="3">
                  <c:v>13</c:v>
                </c:pt>
                <c:pt idx="4">
                  <c:v>13</c:v>
                </c:pt>
                <c:pt idx="5">
                  <c:v>11</c:v>
                </c:pt>
                <c:pt idx="6">
                  <c:v>10</c:v>
                </c:pt>
                <c:pt idx="7">
                  <c:v>32</c:v>
                </c:pt>
                <c:pt idx="8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E5-44C1-86A7-FB2D9D819DFA}"/>
            </c:ext>
          </c:extLst>
        </c:ser>
        <c:ser>
          <c:idx val="1"/>
          <c:order val="1"/>
          <c:tx>
            <c:strRef>
              <c:f>'Manufacturing GDP'!$D$5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'Manufacturing GDP'!$B$6:$B$14</c:f>
              <c:strCache>
                <c:ptCount val="9"/>
                <c:pt idx="0">
                  <c:v>DEU</c:v>
                </c:pt>
                <c:pt idx="1">
                  <c:v>IND</c:v>
                </c:pt>
                <c:pt idx="2">
                  <c:v>ITA</c:v>
                </c:pt>
                <c:pt idx="3">
                  <c:v>DNK</c:v>
                </c:pt>
                <c:pt idx="4">
                  <c:v>ESP</c:v>
                </c:pt>
                <c:pt idx="5">
                  <c:v>FRA</c:v>
                </c:pt>
                <c:pt idx="6">
                  <c:v>GBR</c:v>
                </c:pt>
                <c:pt idx="7">
                  <c:v>CHN</c:v>
                </c:pt>
                <c:pt idx="8">
                  <c:v>USA</c:v>
                </c:pt>
              </c:strCache>
            </c:strRef>
          </c:cat>
          <c:val>
            <c:numRef>
              <c:f>'Manufacturing GDP'!$D$6:$D$14</c:f>
              <c:numCache>
                <c:formatCode>General</c:formatCode>
                <c:ptCount val="9"/>
                <c:pt idx="0">
                  <c:v>23</c:v>
                </c:pt>
                <c:pt idx="1">
                  <c:v>16</c:v>
                </c:pt>
                <c:pt idx="2">
                  <c:v>16</c:v>
                </c:pt>
                <c:pt idx="3">
                  <c:v>15</c:v>
                </c:pt>
                <c:pt idx="4">
                  <c:v>13</c:v>
                </c:pt>
                <c:pt idx="5">
                  <c:v>11</c:v>
                </c:pt>
                <c:pt idx="6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E5-44C1-86A7-FB2D9D819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483928"/>
        <c:axId val="286579800"/>
      </c:barChart>
      <c:catAx>
        <c:axId val="286483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579800"/>
        <c:crosses val="autoZero"/>
        <c:auto val="1"/>
        <c:lblAlgn val="ctr"/>
        <c:lblOffset val="100"/>
        <c:noMultiLvlLbl val="0"/>
      </c:catAx>
      <c:valAx>
        <c:axId val="286579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% of GDP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4839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Spend on R&amp;D (% of GDP)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Sheet1!$B$2:$B$10</c:f>
              <c:strCache>
                <c:ptCount val="9"/>
                <c:pt idx="0">
                  <c:v>DNK</c:v>
                </c:pt>
                <c:pt idx="1">
                  <c:v>FRA</c:v>
                </c:pt>
                <c:pt idx="2">
                  <c:v>DEU</c:v>
                </c:pt>
                <c:pt idx="3">
                  <c:v>ITA</c:v>
                </c:pt>
                <c:pt idx="4">
                  <c:v>JPN</c:v>
                </c:pt>
                <c:pt idx="5">
                  <c:v>GBR</c:v>
                </c:pt>
                <c:pt idx="6">
                  <c:v>USA</c:v>
                </c:pt>
                <c:pt idx="7">
                  <c:v>CHN</c:v>
                </c:pt>
                <c:pt idx="8">
                  <c:v>OECD</c:v>
                </c:pt>
              </c:strCache>
            </c:strRef>
          </c:cat>
          <c:val>
            <c:numRef>
              <c:f>Sheet1!$C$2:$C$10</c:f>
              <c:numCache>
                <c:formatCode>0.00</c:formatCode>
                <c:ptCount val="9"/>
                <c:pt idx="0">
                  <c:v>2.9170656338249099</c:v>
                </c:pt>
                <c:pt idx="1">
                  <c:v>2.1750935735691299</c:v>
                </c:pt>
                <c:pt idx="2">
                  <c:v>2.71366586751975</c:v>
                </c:pt>
                <c:pt idx="3">
                  <c:v>1.2231051673361399</c:v>
                </c:pt>
                <c:pt idx="4">
                  <c:v>3.2519639949622601</c:v>
                </c:pt>
                <c:pt idx="5">
                  <c:v>1.6765038262215599</c:v>
                </c:pt>
                <c:pt idx="6">
                  <c:v>2.74046247981539</c:v>
                </c:pt>
                <c:pt idx="7">
                  <c:v>1.70994157789534</c:v>
                </c:pt>
                <c:pt idx="8">
                  <c:v>2.29856916840057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64-49D7-8D93-EE4267D5AD09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Sheet1!$B$2:$B$10</c:f>
              <c:strCache>
                <c:ptCount val="9"/>
                <c:pt idx="0">
                  <c:v>DNK</c:v>
                </c:pt>
                <c:pt idx="1">
                  <c:v>FRA</c:v>
                </c:pt>
                <c:pt idx="2">
                  <c:v>DEU</c:v>
                </c:pt>
                <c:pt idx="3">
                  <c:v>ITA</c:v>
                </c:pt>
                <c:pt idx="4">
                  <c:v>JPN</c:v>
                </c:pt>
                <c:pt idx="5">
                  <c:v>GBR</c:v>
                </c:pt>
                <c:pt idx="6">
                  <c:v>USA</c:v>
                </c:pt>
                <c:pt idx="7">
                  <c:v>CHN</c:v>
                </c:pt>
                <c:pt idx="8">
                  <c:v>OECD</c:v>
                </c:pt>
              </c:strCache>
            </c:strRef>
          </c:cat>
          <c:val>
            <c:numRef>
              <c:f>Sheet1!$D$2:$D$10</c:f>
              <c:numCache>
                <c:formatCode>0.00</c:formatCode>
                <c:ptCount val="9"/>
                <c:pt idx="0">
                  <c:v>2.95860586008778</c:v>
                </c:pt>
                <c:pt idx="1">
                  <c:v>2.23026101022253</c:v>
                </c:pt>
                <c:pt idx="2">
                  <c:v>2.8748161776828201</c:v>
                </c:pt>
                <c:pt idx="3">
                  <c:v>1.3328918669116101</c:v>
                </c:pt>
                <c:pt idx="4">
                  <c:v>3.49175037383606</c:v>
                </c:pt>
                <c:pt idx="5">
                  <c:v>1.7005693341321699</c:v>
                </c:pt>
                <c:pt idx="6">
                  <c:v>2.7881732792035399</c:v>
                </c:pt>
                <c:pt idx="7">
                  <c:v>2.0670701317968501</c:v>
                </c:pt>
                <c:pt idx="8">
                  <c:v>2.4029623166901901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64-49D7-8D93-EE4267D5A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752824"/>
        <c:axId val="285853072"/>
      </c:barChart>
      <c:catAx>
        <c:axId val="286752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853072"/>
        <c:crosses val="autoZero"/>
        <c:auto val="1"/>
        <c:lblAlgn val="ctr"/>
        <c:lblOffset val="100"/>
        <c:noMultiLvlLbl val="0"/>
      </c:catAx>
      <c:valAx>
        <c:axId val="28585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Spend on R&amp;D (% of GDP)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7528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8EA1D-728A-4E5F-9A4B-D1A7FD31BCED}" type="datetimeFigureOut">
              <a:rPr lang="en-GB" smtClean="0">
                <a:latin typeface="Arial" charset="0"/>
                <a:ea typeface="Arial" charset="0"/>
                <a:cs typeface="Arial" charset="0"/>
              </a:rPr>
              <a:t>07/03/2017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8912-DC56-4920-85F1-EA9817C1761F}" type="slidenum">
              <a:rPr lang="en-GB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24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CE1C2-7DC9-FC47-9848-69281FD2BD18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1FC8D-FEAC-3A4D-B17B-284E661AD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8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8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09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Source: </a:t>
            </a:r>
            <a:r>
              <a:rPr lang="en-GB" sz="1200" dirty="0"/>
              <a:t>http://www.statistikbanken.dk/OMS5 (</a:t>
            </a:r>
            <a:r>
              <a:rPr lang="en-GB" dirty="0"/>
              <a:t>Industrial turnover (non-seasonally adjusted) (2010=100) by turnover,</a:t>
            </a:r>
            <a:br>
              <a:rPr lang="en-GB" dirty="0"/>
            </a:br>
            <a:r>
              <a:rPr lang="en-GB" dirty="0"/>
              <a:t>industry (DB07) and time</a:t>
            </a:r>
            <a:r>
              <a:rPr lang="en-GB" sz="1200" dirty="0"/>
              <a:t> (2016M12)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54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97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Source: OECD (2017), Gross domestic spending on R&amp;D (indicator). </a:t>
            </a:r>
            <a:r>
              <a:rPr lang="en-GB" sz="1200" dirty="0" err="1"/>
              <a:t>doi</a:t>
            </a:r>
            <a:r>
              <a:rPr lang="en-GB" sz="1200" dirty="0"/>
              <a:t>: 10.1787/d8b068b4-en (Accessed on 19 February 2017)</a:t>
            </a:r>
            <a:endParaRPr lang="da-DK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3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871864" y="1700460"/>
            <a:ext cx="6264696" cy="21605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71864" y="4149080"/>
            <a:ext cx="6264696" cy="7920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73469" y="5229200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4871864" y="6021288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 err="1"/>
              <a:t>www.cranfield.ac.uk</a:t>
            </a:r>
            <a:endParaRPr lang="en-GB" sz="2400" b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3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412875"/>
            <a:ext cx="11376644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0099C4"/>
                </a:solidFill>
              </a:defRPr>
            </a:lvl1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200" b="1" baseline="0">
                <a:solidFill>
                  <a:srgbClr val="0099C4"/>
                </a:solidFill>
              </a:defRPr>
            </a:lvl3pPr>
          </a:lstStyle>
          <a:p>
            <a:pPr lvl="0"/>
            <a:r>
              <a:rPr lang="en-GB" dirty="0"/>
              <a:t>Sub-header, Arial Bold 22pt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6"/>
          </p:nvPr>
        </p:nvSpPr>
        <p:spPr>
          <a:xfrm>
            <a:off x="407988" y="2349501"/>
            <a:ext cx="11376025" cy="38158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09435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6"/>
            <a:ext cx="4535488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412875"/>
            <a:ext cx="6696488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0099C4"/>
                </a:solidFill>
              </a:defRPr>
            </a:lvl1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200" b="1" baseline="0">
                <a:solidFill>
                  <a:srgbClr val="0099C4"/>
                </a:solidFill>
              </a:defRPr>
            </a:lvl3pPr>
          </a:lstStyle>
          <a:p>
            <a:pPr lvl="0"/>
            <a:r>
              <a:rPr lang="en-GB" dirty="0"/>
              <a:t>Sub-header, Arial Bold 22pt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407989" y="2349501"/>
            <a:ext cx="6696124" cy="38158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66702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6"/>
            <a:ext cx="4535488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6"/>
          </p:nvPr>
        </p:nvSpPr>
        <p:spPr>
          <a:xfrm>
            <a:off x="407989" y="1412776"/>
            <a:ext cx="6696124" cy="47525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22986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07988" y="1412776"/>
            <a:ext cx="11376643" cy="47525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580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404664"/>
            <a:ext cx="4535488" cy="576064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6"/>
          </p:nvPr>
        </p:nvSpPr>
        <p:spPr>
          <a:xfrm>
            <a:off x="407989" y="404664"/>
            <a:ext cx="6552108" cy="57606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22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07988" y="404664"/>
            <a:ext cx="11376644" cy="5760641"/>
          </a:xfrm>
          <a:prstGeom prst="rect">
            <a:avLst/>
          </a:prstGeom>
        </p:spPr>
        <p:txBody>
          <a:bodyPr numCol="1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299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07988" y="404664"/>
            <a:ext cx="5616004" cy="5760641"/>
          </a:xfrm>
          <a:prstGeom prst="rect">
            <a:avLst/>
          </a:prstGeom>
        </p:spPr>
        <p:txBody>
          <a:bodyPr numCol="1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6168008" y="404664"/>
            <a:ext cx="5616004" cy="5760641"/>
          </a:xfrm>
          <a:prstGeom prst="rect">
            <a:avLst/>
          </a:prstGeom>
        </p:spPr>
        <p:txBody>
          <a:bodyPr numCol="1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034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058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4487818"/>
            <a:ext cx="3309496" cy="18364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871864" y="2367553"/>
            <a:ext cx="6580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4400" b="1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871864" y="3585210"/>
            <a:ext cx="633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4000" b="1" dirty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19736" y="6309320"/>
            <a:ext cx="396044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412875"/>
            <a:ext cx="11376644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0099C4"/>
                </a:solidFill>
              </a:defRPr>
            </a:lvl1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200" b="1" baseline="0">
                <a:solidFill>
                  <a:srgbClr val="0099C4"/>
                </a:solidFill>
              </a:defRPr>
            </a:lvl3pPr>
          </a:lstStyle>
          <a:p>
            <a:pPr lvl="0"/>
            <a:r>
              <a:rPr lang="en-GB" dirty="0"/>
              <a:t>Sub-header, Arial Bold 22pt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407988" y="2349500"/>
            <a:ext cx="11376025" cy="39592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5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6"/>
            <a:ext cx="4535488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7988" y="1412875"/>
            <a:ext cx="6696488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0099C4"/>
                </a:solidFill>
              </a:defRPr>
            </a:lvl1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200" b="1" baseline="0">
                <a:solidFill>
                  <a:srgbClr val="0099C4"/>
                </a:solidFill>
              </a:defRPr>
            </a:lvl3pPr>
          </a:lstStyle>
          <a:p>
            <a:pPr lvl="0"/>
            <a:r>
              <a:rPr lang="en-GB" dirty="0"/>
              <a:t>Sub-header, Arial Bold 22pt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6"/>
          </p:nvPr>
        </p:nvSpPr>
        <p:spPr>
          <a:xfrm>
            <a:off x="407989" y="2349500"/>
            <a:ext cx="6696124" cy="39592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22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7248525" y="1412776"/>
            <a:ext cx="4535488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20"/>
          </p:nvPr>
        </p:nvSpPr>
        <p:spPr>
          <a:xfrm>
            <a:off x="407989" y="1412776"/>
            <a:ext cx="6696124" cy="4895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93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07988" y="1412776"/>
            <a:ext cx="11376643" cy="4895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90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07989" y="1412776"/>
            <a:ext cx="5616004" cy="4895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6168008" y="1412776"/>
            <a:ext cx="5616004" cy="4895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90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90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4487818"/>
            <a:ext cx="3309496" cy="183644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871864" y="2367553"/>
            <a:ext cx="6580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4400" b="1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871864" y="3585210"/>
            <a:ext cx="633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4000" b="1" dirty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871864" y="1700460"/>
            <a:ext cx="6264696" cy="21605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71864" y="4005064"/>
            <a:ext cx="6264696" cy="7920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73469" y="4941168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4871864" y="5661248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 err="1"/>
              <a:t>www.cranfield.ac.uk</a:t>
            </a:r>
            <a:endParaRPr lang="en-GB" sz="2400" b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719736" y="6309320"/>
            <a:ext cx="396044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9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8800" y="403200"/>
            <a:ext cx="10224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28pt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4000"/>
            <a:ext cx="972000" cy="97200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5843972" y="6414382"/>
            <a:ext cx="504056" cy="3269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B87E66-6AAE-F643-B8FD-9355C1B5527C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0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1" r:id="rId5"/>
    <p:sldLayoutId id="2147483742" r:id="rId6"/>
    <p:sldLayoutId id="2147483743" r:id="rId7"/>
    <p:sldLayoutId id="214748374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800" y="403200"/>
            <a:ext cx="11376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15" name="Footer Placeholder 16"/>
          <p:cNvSpPr txBox="1">
            <a:spLocks/>
          </p:cNvSpPr>
          <p:nvPr/>
        </p:nvSpPr>
        <p:spPr>
          <a:xfrm>
            <a:off x="4038600" y="6414383"/>
            <a:ext cx="4114800" cy="307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B87E66-6AAE-F643-B8FD-9355C1B5527C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08" r:id="rId2"/>
    <p:sldLayoutId id="2147483729" r:id="rId3"/>
    <p:sldLayoutId id="2147483709" r:id="rId4"/>
    <p:sldLayoutId id="2147483712" r:id="rId5"/>
    <p:sldLayoutId id="2147483717" r:id="rId6"/>
    <p:sldLayoutId id="2147483714" r:id="rId7"/>
    <p:sldLayoutId id="2147483727" r:id="rId8"/>
    <p:sldLayoutId id="2147483711" r:id="rId9"/>
    <p:sldLayoutId id="214748373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1.png"/><Relationship Id="rId18" Type="http://schemas.openxmlformats.org/officeDocument/2006/relationships/image" Target="../media/image26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sv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3.jpg"/><Relationship Id="rId10" Type="http://schemas.openxmlformats.org/officeDocument/2006/relationships/image" Target="../media/image19.jpeg"/><Relationship Id="rId19" Type="http://schemas.openxmlformats.org/officeDocument/2006/relationships/image" Target="../media/image11.png"/><Relationship Id="rId4" Type="http://schemas.openxmlformats.org/officeDocument/2006/relationships/image" Target="../media/image13.jpeg"/><Relationship Id="rId9" Type="http://schemas.openxmlformats.org/officeDocument/2006/relationships/image" Target="../media/image18.jpg"/><Relationship Id="rId1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chart" Target="../charts/chart1.xml"/><Relationship Id="rId7" Type="http://schemas.openxmlformats.org/officeDocument/2006/relationships/image" Target="../media/image30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6" Type="http://schemas.openxmlformats.org/officeDocument/2006/relationships/chart" Target="../charts/chart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11" Type="http://schemas.openxmlformats.org/officeDocument/2006/relationships/image" Target="../media/image33.png"/><Relationship Id="rId5" Type="http://schemas.openxmlformats.org/officeDocument/2006/relationships/image" Target="../media/image28.jpeg"/><Relationship Id="rId15" Type="http://schemas.openxmlformats.org/officeDocument/2006/relationships/chart" Target="../charts/chart2.xml"/><Relationship Id="rId10" Type="http://schemas.openxmlformats.org/officeDocument/2006/relationships/image" Target="../media/image34.svg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Manufacturing in Denmark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Johnny Oliveira Moeller</a:t>
            </a:r>
          </a:p>
          <a:p>
            <a:r>
              <a:rPr lang="en-GB" dirty="0"/>
              <a:t>MSc Engineering and Management of Manufacturing Systems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873469" y="4941168"/>
            <a:ext cx="6264696" cy="504056"/>
          </a:xfrm>
        </p:spPr>
        <p:txBody>
          <a:bodyPr/>
          <a:lstStyle/>
          <a:p>
            <a:r>
              <a:rPr lang="en-GB" dirty="0"/>
              <a:t>March 7</a:t>
            </a:r>
            <a:r>
              <a:rPr lang="en-GB" baseline="30000" dirty="0"/>
              <a:t>th</a:t>
            </a:r>
            <a:r>
              <a:rPr lang="en-GB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38924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The Danish </a:t>
            </a:r>
            <a:r>
              <a:rPr lang="da-DK" dirty="0" err="1"/>
              <a:t>Footprint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07368" y="1274777"/>
            <a:ext cx="4032448" cy="452431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da-DK" b="1" dirty="0"/>
              <a:t>London Array 630 MW (UK, 2016)</a:t>
            </a:r>
          </a:p>
          <a:p>
            <a:pPr algn="ctr"/>
            <a:r>
              <a:rPr lang="da-DK" b="1" dirty="0"/>
              <a:t>Danish </a:t>
            </a:r>
            <a:r>
              <a:rPr lang="da-DK" b="1" dirty="0" err="1"/>
              <a:t>Deliveries</a:t>
            </a:r>
            <a:endParaRPr lang="da-DK" b="1" dirty="0"/>
          </a:p>
          <a:p>
            <a:pPr algn="ctr"/>
            <a:r>
              <a:rPr lang="en-GB" dirty="0"/>
              <a:t>Developer and operator</a:t>
            </a:r>
          </a:p>
          <a:p>
            <a:pPr algn="ctr"/>
            <a:r>
              <a:rPr lang="en-GB" dirty="0"/>
              <a:t>Wind turbines</a:t>
            </a:r>
          </a:p>
          <a:p>
            <a:pPr algn="ctr"/>
            <a:r>
              <a:rPr lang="en-GB" dirty="0"/>
              <a:t>Wind turbine installation</a:t>
            </a:r>
          </a:p>
          <a:p>
            <a:pPr algn="ctr"/>
            <a:r>
              <a:rPr lang="en-GB" dirty="0"/>
              <a:t>Substructure installation</a:t>
            </a:r>
          </a:p>
          <a:p>
            <a:pPr algn="ctr"/>
            <a:r>
              <a:rPr lang="en-GB" dirty="0"/>
              <a:t>Substructure main constructor</a:t>
            </a:r>
          </a:p>
          <a:p>
            <a:pPr algn="ctr"/>
            <a:r>
              <a:rPr lang="en-GB" dirty="0"/>
              <a:t>Substructure design</a:t>
            </a:r>
          </a:p>
          <a:p>
            <a:pPr algn="ctr"/>
            <a:r>
              <a:rPr lang="en-GB" dirty="0"/>
              <a:t>Design of substation foundation</a:t>
            </a:r>
          </a:p>
          <a:p>
            <a:pPr algn="ctr"/>
            <a:r>
              <a:rPr lang="en-GB" dirty="0"/>
              <a:t>Monopiles and transition piece</a:t>
            </a:r>
          </a:p>
          <a:p>
            <a:pPr algn="ctr"/>
            <a:r>
              <a:rPr lang="en-GB" dirty="0"/>
              <a:t>Grouting</a:t>
            </a:r>
          </a:p>
          <a:p>
            <a:pPr algn="ctr"/>
            <a:r>
              <a:rPr lang="en-GB" dirty="0"/>
              <a:t>Logistics</a:t>
            </a:r>
          </a:p>
          <a:p>
            <a:pPr algn="ctr"/>
            <a:r>
              <a:rPr lang="en-GB" dirty="0"/>
              <a:t>Monitoring of wind, waves and currents</a:t>
            </a:r>
          </a:p>
          <a:p>
            <a:pPr algn="ctr"/>
            <a:r>
              <a:rPr lang="en-GB" dirty="0"/>
              <a:t>Project finance</a:t>
            </a:r>
          </a:p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536160" y="472018"/>
            <a:ext cx="4536504" cy="563231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GB" b="1" dirty="0" err="1"/>
              <a:t>Anholt</a:t>
            </a:r>
            <a:r>
              <a:rPr lang="en-GB" b="1" dirty="0"/>
              <a:t> 400 MW (DK, 2013)</a:t>
            </a:r>
          </a:p>
          <a:p>
            <a:pPr algn="ctr"/>
            <a:r>
              <a:rPr lang="en-GB" b="1" dirty="0"/>
              <a:t>Danish Deliveries</a:t>
            </a:r>
          </a:p>
          <a:p>
            <a:pPr algn="ctr"/>
            <a:r>
              <a:rPr lang="en-GB" dirty="0"/>
              <a:t>Developer and operator</a:t>
            </a:r>
          </a:p>
          <a:p>
            <a:pPr algn="ctr"/>
            <a:r>
              <a:rPr lang="en-GB" dirty="0"/>
              <a:t>Wind turbines</a:t>
            </a:r>
          </a:p>
          <a:p>
            <a:pPr algn="ctr"/>
            <a:r>
              <a:rPr lang="en-GB" dirty="0"/>
              <a:t>Wind turbine installation</a:t>
            </a:r>
          </a:p>
          <a:p>
            <a:pPr algn="ctr"/>
            <a:r>
              <a:rPr lang="en-GB" dirty="0"/>
              <a:t>Substation installation</a:t>
            </a:r>
          </a:p>
          <a:p>
            <a:pPr algn="ctr"/>
            <a:r>
              <a:rPr lang="en-GB" dirty="0"/>
              <a:t>Substation design</a:t>
            </a:r>
          </a:p>
          <a:p>
            <a:pPr algn="ctr"/>
            <a:r>
              <a:rPr lang="en-GB" dirty="0"/>
              <a:t>Substation manufacturer</a:t>
            </a:r>
          </a:p>
          <a:p>
            <a:pPr algn="ctr"/>
            <a:r>
              <a:rPr lang="en-GB" dirty="0"/>
              <a:t>Export cable design</a:t>
            </a:r>
          </a:p>
          <a:p>
            <a:pPr algn="ctr"/>
            <a:r>
              <a:rPr lang="en-GB" dirty="0"/>
              <a:t>Export cable manufacturing</a:t>
            </a:r>
          </a:p>
          <a:p>
            <a:pPr algn="ctr"/>
            <a:r>
              <a:rPr lang="en-GB" dirty="0"/>
              <a:t>Export cable installation</a:t>
            </a:r>
          </a:p>
          <a:p>
            <a:pPr algn="ctr"/>
            <a:r>
              <a:rPr lang="en-GB" dirty="0"/>
              <a:t>Substructure main constructor</a:t>
            </a:r>
          </a:p>
          <a:p>
            <a:pPr algn="ctr"/>
            <a:r>
              <a:rPr lang="en-GB" dirty="0"/>
              <a:t>Substructure design</a:t>
            </a:r>
          </a:p>
          <a:p>
            <a:pPr algn="ctr"/>
            <a:r>
              <a:rPr lang="en-GB" dirty="0"/>
              <a:t>Monopiles and transition piece</a:t>
            </a:r>
          </a:p>
          <a:p>
            <a:pPr algn="ctr"/>
            <a:r>
              <a:rPr lang="en-GB" dirty="0"/>
              <a:t>Monopiles and transition piece installation</a:t>
            </a:r>
          </a:p>
          <a:p>
            <a:pPr algn="ctr"/>
            <a:r>
              <a:rPr lang="en-GB" dirty="0"/>
              <a:t>Grouting</a:t>
            </a:r>
          </a:p>
          <a:p>
            <a:pPr algn="ctr"/>
            <a:r>
              <a:rPr lang="en-GB" dirty="0"/>
              <a:t>Logistics</a:t>
            </a:r>
          </a:p>
          <a:p>
            <a:pPr algn="ctr"/>
            <a:r>
              <a:rPr lang="en-GB" dirty="0"/>
              <a:t>Geophysical investigations</a:t>
            </a:r>
          </a:p>
          <a:p>
            <a:pPr algn="ctr"/>
            <a:r>
              <a:rPr lang="en-GB" dirty="0"/>
              <a:t>Environmental Impact Assessment	</a:t>
            </a:r>
          </a:p>
          <a:p>
            <a:pPr algn="ctr"/>
            <a:r>
              <a:rPr lang="en-GB" dirty="0"/>
              <a:t>Project finance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655" y="908720"/>
            <a:ext cx="3052690" cy="2204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655" y="3454219"/>
            <a:ext cx="3052690" cy="22048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504" y="6021288"/>
            <a:ext cx="892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GB" sz="1200" dirty="0"/>
              <a:t>State of Green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0" y="6417518"/>
            <a:ext cx="3810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 Road to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>
              <a:buClr>
                <a:srgbClr val="0C406D"/>
              </a:buClr>
            </a:pPr>
            <a:r>
              <a:rPr lang="en-GB" b="1" dirty="0"/>
              <a:t>Long</a:t>
            </a:r>
            <a:r>
              <a:rPr lang="en-GB" dirty="0"/>
              <a:t> and </a:t>
            </a:r>
            <a:r>
              <a:rPr lang="en-GB" b="1" dirty="0"/>
              <a:t>continuous</a:t>
            </a:r>
            <a:r>
              <a:rPr lang="en-GB" dirty="0"/>
              <a:t> focus on </a:t>
            </a:r>
            <a:r>
              <a:rPr lang="en-GB" b="1" dirty="0"/>
              <a:t>Levelized Cost of Energy </a:t>
            </a:r>
            <a:r>
              <a:rPr lang="en-GB" dirty="0"/>
              <a:t>(LOCE)</a:t>
            </a:r>
          </a:p>
          <a:p>
            <a:pPr>
              <a:buClr>
                <a:srgbClr val="0C406D"/>
              </a:buClr>
            </a:pPr>
            <a:r>
              <a:rPr lang="en-GB" b="1" dirty="0"/>
              <a:t>Result</a:t>
            </a:r>
            <a:r>
              <a:rPr lang="en-GB" dirty="0"/>
              <a:t> of </a:t>
            </a:r>
            <a:r>
              <a:rPr lang="en-GB" b="1" dirty="0"/>
              <a:t>investments</a:t>
            </a:r>
            <a:r>
              <a:rPr lang="en-GB" dirty="0"/>
              <a:t>, </a:t>
            </a:r>
            <a:r>
              <a:rPr lang="en-GB" b="1" dirty="0"/>
              <a:t>work</a:t>
            </a:r>
            <a:r>
              <a:rPr lang="en-GB" dirty="0"/>
              <a:t> and </a:t>
            </a:r>
            <a:r>
              <a:rPr lang="en-GB" b="1" dirty="0"/>
              <a:t>commitment</a:t>
            </a:r>
            <a:r>
              <a:rPr lang="en-GB" dirty="0"/>
              <a:t> of innovative companies</a:t>
            </a:r>
          </a:p>
          <a:p>
            <a:pPr>
              <a:buClr>
                <a:srgbClr val="0C406D"/>
              </a:buClr>
            </a:pPr>
            <a:r>
              <a:rPr lang="en-GB" dirty="0"/>
              <a:t>Supported by world leading </a:t>
            </a:r>
            <a:r>
              <a:rPr lang="en-GB" b="1" dirty="0"/>
              <a:t>research</a:t>
            </a:r>
            <a:r>
              <a:rPr lang="en-GB" dirty="0"/>
              <a:t> and </a:t>
            </a:r>
            <a:r>
              <a:rPr lang="en-GB" b="1" dirty="0"/>
              <a:t>knowledge</a:t>
            </a:r>
            <a:r>
              <a:rPr lang="en-GB" dirty="0"/>
              <a:t> </a:t>
            </a:r>
            <a:r>
              <a:rPr lang="en-GB" b="1" dirty="0"/>
              <a:t>institutions</a:t>
            </a:r>
          </a:p>
          <a:p>
            <a:pPr>
              <a:buClr>
                <a:srgbClr val="0C406D"/>
              </a:buClr>
            </a:pPr>
            <a:r>
              <a:rPr lang="en-GB" b="1" dirty="0"/>
              <a:t>Maturity</a:t>
            </a:r>
            <a:r>
              <a:rPr lang="en-GB" dirty="0"/>
              <a:t> of the Danish </a:t>
            </a:r>
            <a:r>
              <a:rPr lang="en-GB" b="1" dirty="0"/>
              <a:t>supplier</a:t>
            </a:r>
            <a:r>
              <a:rPr lang="en-GB" dirty="0"/>
              <a:t> </a:t>
            </a:r>
            <a:r>
              <a:rPr lang="en-GB" b="1" dirty="0"/>
              <a:t>hub</a:t>
            </a:r>
          </a:p>
          <a:p>
            <a:pPr>
              <a:buClr>
                <a:srgbClr val="0C406D"/>
              </a:buClr>
            </a:pPr>
            <a:r>
              <a:rPr lang="en-GB" b="1" dirty="0"/>
              <a:t>Increased</a:t>
            </a:r>
            <a:r>
              <a:rPr lang="en-GB" dirty="0"/>
              <a:t> use of </a:t>
            </a:r>
            <a:r>
              <a:rPr lang="en-GB" b="1" dirty="0"/>
              <a:t>system</a:t>
            </a:r>
            <a:r>
              <a:rPr lang="en-GB" dirty="0"/>
              <a:t> </a:t>
            </a:r>
            <a:r>
              <a:rPr lang="en-GB" b="1" dirty="0"/>
              <a:t>suppliers</a:t>
            </a:r>
            <a:r>
              <a:rPr lang="en-GB" dirty="0"/>
              <a:t> form </a:t>
            </a:r>
            <a:r>
              <a:rPr lang="en-GB" b="1" dirty="0"/>
              <a:t>development</a:t>
            </a:r>
            <a:r>
              <a:rPr lang="en-GB" dirty="0"/>
              <a:t> </a:t>
            </a:r>
            <a:r>
              <a:rPr lang="en-GB" b="1" dirty="0"/>
              <a:t>partners</a:t>
            </a:r>
            <a:r>
              <a:rPr lang="en-GB" dirty="0"/>
              <a:t> for next generations of wind turbines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412776"/>
            <a:ext cx="6587090" cy="4315866"/>
          </a:xfrm>
        </p:spPr>
      </p:pic>
      <p:sp>
        <p:nvSpPr>
          <p:cNvPr id="5" name="TextBox 4"/>
          <p:cNvSpPr txBox="1"/>
          <p:nvPr/>
        </p:nvSpPr>
        <p:spPr>
          <a:xfrm>
            <a:off x="107504" y="6021288"/>
            <a:ext cx="892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GB" sz="1200" dirty="0"/>
              <a:t>LM Wind Power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0" y="6417518"/>
            <a:ext cx="3810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7368" y="404664"/>
            <a:ext cx="11377264" cy="864096"/>
          </a:xfrm>
        </p:spPr>
        <p:txBody>
          <a:bodyPr/>
          <a:lstStyle/>
          <a:p>
            <a:r>
              <a:rPr lang="en-GB" dirty="0"/>
              <a:t>Future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7248525" y="1340768"/>
            <a:ext cx="4535488" cy="4752105"/>
          </a:xfrm>
        </p:spPr>
        <p:txBody>
          <a:bodyPr/>
          <a:lstStyle/>
          <a:p>
            <a:pPr>
              <a:buClr>
                <a:srgbClr val="0C406D"/>
              </a:buClr>
            </a:pPr>
            <a:r>
              <a:rPr lang="en-GB" b="1" dirty="0"/>
              <a:t>Strong</a:t>
            </a:r>
            <a:r>
              <a:rPr lang="en-GB" dirty="0"/>
              <a:t> political </a:t>
            </a:r>
            <a:r>
              <a:rPr lang="en-GB" b="1" dirty="0"/>
              <a:t>willingness</a:t>
            </a:r>
            <a:r>
              <a:rPr lang="en-GB" dirty="0"/>
              <a:t> to </a:t>
            </a:r>
            <a:r>
              <a:rPr lang="en-GB" b="1" dirty="0"/>
              <a:t>invest</a:t>
            </a:r>
            <a:r>
              <a:rPr lang="en-GB" dirty="0"/>
              <a:t> in </a:t>
            </a:r>
            <a:r>
              <a:rPr lang="en-GB" b="1" dirty="0"/>
              <a:t>R&amp;D</a:t>
            </a:r>
          </a:p>
          <a:p>
            <a:pPr>
              <a:buClr>
                <a:srgbClr val="0C406D"/>
              </a:buClr>
            </a:pPr>
            <a:r>
              <a:rPr lang="da-DK" b="1" dirty="0" err="1"/>
              <a:t>Lack</a:t>
            </a:r>
            <a:r>
              <a:rPr lang="da-DK" dirty="0"/>
              <a:t> of sufficient </a:t>
            </a:r>
            <a:r>
              <a:rPr lang="da-DK" b="1" dirty="0"/>
              <a:t>output</a:t>
            </a:r>
            <a:r>
              <a:rPr lang="da-DK" dirty="0"/>
              <a:t> from </a:t>
            </a:r>
            <a:r>
              <a:rPr lang="da-DK" b="1" dirty="0"/>
              <a:t>R&amp;D</a:t>
            </a:r>
            <a:r>
              <a:rPr lang="da-DK" dirty="0"/>
              <a:t> input</a:t>
            </a:r>
            <a:endParaRPr lang="en-GB" dirty="0"/>
          </a:p>
          <a:p>
            <a:pPr>
              <a:buClr>
                <a:srgbClr val="0C406D"/>
              </a:buClr>
            </a:pPr>
            <a:r>
              <a:rPr lang="en-GB" b="1" dirty="0"/>
              <a:t>Difficult</a:t>
            </a:r>
            <a:r>
              <a:rPr lang="en-GB" dirty="0"/>
              <a:t> to </a:t>
            </a:r>
            <a:r>
              <a:rPr lang="en-GB" b="1" dirty="0"/>
              <a:t>access</a:t>
            </a:r>
            <a:r>
              <a:rPr lang="en-GB" dirty="0"/>
              <a:t> </a:t>
            </a:r>
            <a:r>
              <a:rPr lang="en-GB" b="1" dirty="0"/>
              <a:t>capital</a:t>
            </a:r>
            <a:r>
              <a:rPr lang="en-GB" dirty="0"/>
              <a:t> for investments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7FB0A5E-B3E2-41F3-ADB6-EC40910E7B01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233109221"/>
              </p:ext>
            </p:extLst>
          </p:nvPr>
        </p:nvGraphicFramePr>
        <p:xfrm>
          <a:off x="407988" y="1340321"/>
          <a:ext cx="669607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6021288"/>
            <a:ext cx="11893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GB" sz="1200" dirty="0"/>
              <a:t>OECD</a:t>
            </a:r>
            <a:endParaRPr lang="da-DK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0" y="6417518"/>
            <a:ext cx="381000" cy="3238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55440" y="2276873"/>
            <a:ext cx="648072" cy="3744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274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Future Perspective and </a:t>
            </a:r>
            <a:r>
              <a:rPr lang="da-DK" dirty="0" err="1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>
              <a:buClr>
                <a:srgbClr val="0C406D"/>
              </a:buClr>
            </a:pPr>
            <a:r>
              <a:rPr lang="da-DK" b="1" dirty="0"/>
              <a:t>C</a:t>
            </a:r>
            <a:r>
              <a:rPr lang="en-GB" b="1" dirty="0" err="1"/>
              <a:t>onclusion</a:t>
            </a:r>
            <a:endParaRPr lang="en-GB" b="1" dirty="0"/>
          </a:p>
          <a:p>
            <a:pPr lvl="1">
              <a:buClr>
                <a:srgbClr val="0C406D"/>
              </a:buClr>
            </a:pPr>
            <a:r>
              <a:rPr lang="da-DK" b="1" dirty="0"/>
              <a:t>Wind </a:t>
            </a:r>
            <a:r>
              <a:rPr lang="da-DK" b="1" dirty="0" err="1"/>
              <a:t>energy</a:t>
            </a:r>
            <a:r>
              <a:rPr lang="da-DK" b="1" dirty="0"/>
              <a:t> </a:t>
            </a:r>
            <a:r>
              <a:rPr lang="da-DK" dirty="0" err="1"/>
              <a:t>makes</a:t>
            </a:r>
            <a:r>
              <a:rPr lang="da-DK" dirty="0"/>
              <a:t> a </a:t>
            </a:r>
            <a:r>
              <a:rPr lang="da-DK" b="1" dirty="0" err="1"/>
              <a:t>perfect</a:t>
            </a:r>
            <a:r>
              <a:rPr lang="da-DK" dirty="0"/>
              <a:t> </a:t>
            </a:r>
            <a:r>
              <a:rPr lang="da-DK" b="1" dirty="0" err="1"/>
              <a:t>example</a:t>
            </a:r>
            <a:r>
              <a:rPr lang="da-DK" dirty="0"/>
              <a:t> of </a:t>
            </a:r>
            <a:r>
              <a:rPr lang="da-DK" dirty="0" err="1"/>
              <a:t>how</a:t>
            </a:r>
            <a:r>
              <a:rPr lang="da-DK" dirty="0"/>
              <a:t> it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done</a:t>
            </a:r>
            <a:endParaRPr lang="en-GB" dirty="0"/>
          </a:p>
          <a:p>
            <a:pPr lvl="1">
              <a:buClr>
                <a:srgbClr val="0C406D"/>
              </a:buClr>
            </a:pPr>
            <a:r>
              <a:rPr lang="da-DK" b="1" dirty="0"/>
              <a:t>Invest</a:t>
            </a:r>
            <a:r>
              <a:rPr lang="da-DK" dirty="0"/>
              <a:t> in </a:t>
            </a:r>
            <a:r>
              <a:rPr lang="da-DK" b="1" dirty="0"/>
              <a:t>research</a:t>
            </a:r>
            <a:r>
              <a:rPr lang="da-DK" dirty="0"/>
              <a:t> and </a:t>
            </a:r>
            <a:r>
              <a:rPr lang="da-DK" b="1" dirty="0" err="1"/>
              <a:t>collaboration</a:t>
            </a:r>
            <a:r>
              <a:rPr lang="da-DK" dirty="0"/>
              <a:t> with </a:t>
            </a:r>
            <a:r>
              <a:rPr lang="da-DK" b="1" dirty="0" err="1"/>
              <a:t>industry</a:t>
            </a:r>
            <a:endParaRPr lang="en-GB" b="1" dirty="0"/>
          </a:p>
          <a:p>
            <a:pPr lvl="1">
              <a:buClr>
                <a:srgbClr val="0C406D"/>
              </a:buClr>
            </a:pPr>
            <a:r>
              <a:rPr lang="da-DK" b="1" dirty="0"/>
              <a:t>Knowledge</a:t>
            </a:r>
            <a:r>
              <a:rPr lang="da-DK" dirty="0"/>
              <a:t> </a:t>
            </a:r>
            <a:r>
              <a:rPr lang="da-DK" b="1" dirty="0" err="1"/>
              <a:t>sharing</a:t>
            </a:r>
            <a:r>
              <a:rPr lang="da-DK" dirty="0"/>
              <a:t> </a:t>
            </a:r>
            <a:r>
              <a:rPr lang="da-DK" dirty="0" err="1"/>
              <a:t>within</a:t>
            </a:r>
            <a:r>
              <a:rPr lang="da-DK" dirty="0"/>
              <a:t> </a:t>
            </a:r>
            <a:r>
              <a:rPr lang="da-DK" b="1" dirty="0" err="1"/>
              <a:t>industry</a:t>
            </a:r>
            <a:endParaRPr lang="en-GB" b="1" dirty="0"/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buClr>
                <a:srgbClr val="0C406D"/>
              </a:buClr>
            </a:pPr>
            <a:r>
              <a:rPr lang="da-DK" b="1" dirty="0"/>
              <a:t>Future </a:t>
            </a:r>
            <a:r>
              <a:rPr lang="da-DK" b="1" dirty="0" err="1"/>
              <a:t>Perspective</a:t>
            </a:r>
            <a:endParaRPr lang="da-DK" b="1" dirty="0"/>
          </a:p>
          <a:p>
            <a:pPr lvl="1">
              <a:buClr>
                <a:srgbClr val="0C406D"/>
              </a:buClr>
            </a:pPr>
            <a:r>
              <a:rPr lang="da-DK" b="1" dirty="0" err="1"/>
              <a:t>Increased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of </a:t>
            </a:r>
            <a:r>
              <a:rPr lang="da-DK" b="1" dirty="0"/>
              <a:t>automation</a:t>
            </a:r>
          </a:p>
          <a:p>
            <a:pPr lvl="1">
              <a:buClr>
                <a:srgbClr val="0C406D"/>
              </a:buClr>
            </a:pPr>
            <a:r>
              <a:rPr lang="da-DK" b="1" dirty="0" err="1"/>
              <a:t>Embracing</a:t>
            </a:r>
            <a:r>
              <a:rPr lang="da-DK" dirty="0"/>
              <a:t> the </a:t>
            </a:r>
            <a:r>
              <a:rPr lang="da-DK" b="1" dirty="0"/>
              <a:t>new </a:t>
            </a:r>
            <a:r>
              <a:rPr lang="da-DK" b="1" dirty="0" err="1"/>
              <a:t>manufacturing</a:t>
            </a:r>
            <a:r>
              <a:rPr lang="da-DK" b="1" dirty="0"/>
              <a:t> </a:t>
            </a:r>
            <a:r>
              <a:rPr lang="da-DK" b="1" dirty="0" err="1"/>
              <a:t>paradigm</a:t>
            </a:r>
            <a:endParaRPr lang="da-DK" b="1" dirty="0"/>
          </a:p>
          <a:p>
            <a:pPr lvl="1">
              <a:buClr>
                <a:srgbClr val="0C406D"/>
              </a:buClr>
            </a:pPr>
            <a:r>
              <a:rPr lang="da-DK" b="1" dirty="0"/>
              <a:t>Development</a:t>
            </a:r>
            <a:r>
              <a:rPr lang="da-DK" dirty="0"/>
              <a:t> of </a:t>
            </a:r>
            <a:r>
              <a:rPr lang="da-DK" dirty="0" err="1"/>
              <a:t>industry</a:t>
            </a:r>
            <a:r>
              <a:rPr lang="da-DK" dirty="0"/>
              <a:t> </a:t>
            </a:r>
            <a:r>
              <a:rPr lang="da-DK" b="1" dirty="0"/>
              <a:t>clusters</a:t>
            </a:r>
            <a:endParaRPr lang="en-GB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597" y="836712"/>
            <a:ext cx="4620194" cy="2396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2996952"/>
            <a:ext cx="4032448" cy="3024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0" y="6417518"/>
            <a:ext cx="3810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15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6417518"/>
            <a:ext cx="381000" cy="32385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189600" y="1929138"/>
            <a:ext cx="9812801" cy="3917704"/>
            <a:chOff x="1127448" y="1929138"/>
            <a:chExt cx="9812801" cy="39177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4" t="17509" r="7857" b="20182"/>
            <a:stretch/>
          </p:blipFill>
          <p:spPr>
            <a:xfrm>
              <a:off x="1379476" y="2204864"/>
              <a:ext cx="3528392" cy="100811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448" y="2997310"/>
              <a:ext cx="4032448" cy="2849532"/>
            </a:xfrm>
            <a:prstGeom prst="rect">
              <a:avLst/>
            </a:prstGeom>
          </p:spPr>
        </p:pic>
        <p:pic>
          <p:nvPicPr>
            <p:cNvPr id="9" name="Picture 4" descr="http://www.windpower.org/download/98/vi_logo_int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8003" y="1929138"/>
              <a:ext cx="3240361" cy="1127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ttp://www.ecca2015.eu/images/Dansk_Industri_logo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6120" y="3660971"/>
              <a:ext cx="3764129" cy="1552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4325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349" r="-5720" b="13360"/>
          <a:stretch/>
        </p:blipFill>
        <p:spPr>
          <a:xfrm>
            <a:off x="-24681" y="-27384"/>
            <a:ext cx="13024231" cy="6957392"/>
          </a:xfrm>
        </p:spPr>
      </p:pic>
    </p:spTree>
    <p:extLst>
      <p:ext uri="{BB962C8B-B14F-4D97-AF65-F5344CB8AC3E}">
        <p14:creationId xmlns:p14="http://schemas.microsoft.com/office/powerpoint/2010/main" val="27824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Denmark – State of Green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11" y="1300890"/>
            <a:ext cx="2980113" cy="2236124"/>
          </a:xfrm>
        </p:spPr>
      </p:pic>
      <p:sp>
        <p:nvSpPr>
          <p:cNvPr id="11" name="TextBox 10"/>
          <p:cNvSpPr txBox="1"/>
          <p:nvPr/>
        </p:nvSpPr>
        <p:spPr>
          <a:xfrm>
            <a:off x="107504" y="6021288"/>
            <a:ext cx="892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Sources: </a:t>
            </a:r>
            <a:r>
              <a:rPr lang="en-GB" sz="1200" dirty="0" err="1"/>
              <a:t>Arcon-Sunmark</a:t>
            </a:r>
            <a:r>
              <a:rPr lang="en-GB" sz="1200" dirty="0"/>
              <a:t>; </a:t>
            </a:r>
            <a:r>
              <a:rPr lang="en-GB" sz="1200" dirty="0" smtClean="0"/>
              <a:t>Politiken.dk</a:t>
            </a:r>
            <a:r>
              <a:rPr lang="en-GB" sz="1200" dirty="0"/>
              <a:t>; </a:t>
            </a:r>
            <a:r>
              <a:rPr lang="en-GB" sz="1200" dirty="0" err="1"/>
              <a:t>Grundfos</a:t>
            </a:r>
            <a:r>
              <a:rPr lang="en-GB" sz="1200" dirty="0"/>
              <a:t>; LM Wind Power; </a:t>
            </a:r>
            <a:r>
              <a:rPr lang="en-GB" sz="1200" dirty="0" err="1"/>
              <a:t>Danfoss</a:t>
            </a:r>
            <a:r>
              <a:rPr lang="en-GB" sz="1200" dirty="0"/>
              <a:t> &amp; </a:t>
            </a:r>
            <a:r>
              <a:rPr lang="en-GB" sz="1200" dirty="0" err="1"/>
              <a:t>Linak</a:t>
            </a:r>
            <a:r>
              <a:rPr lang="en-GB" sz="1200" dirty="0"/>
              <a:t> 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36" y="1275155"/>
            <a:ext cx="2979529" cy="22618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1275155"/>
            <a:ext cx="2979529" cy="22618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" b="40550"/>
          <a:stretch/>
        </p:blipFill>
        <p:spPr>
          <a:xfrm>
            <a:off x="4606236" y="3690541"/>
            <a:ext cx="2979529" cy="22556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946" y="3681030"/>
            <a:ext cx="2980799" cy="22618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46" y="3687421"/>
            <a:ext cx="2979530" cy="22618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5500" y="6417518"/>
            <a:ext cx="3810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8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 rot="5400000">
            <a:off x="5791200" y="-4511252"/>
            <a:ext cx="609598" cy="1188132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1" y="1117021"/>
            <a:ext cx="2012422" cy="20124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7368" y="404664"/>
            <a:ext cx="11377264" cy="864096"/>
          </a:xfrm>
        </p:spPr>
        <p:txBody>
          <a:bodyPr/>
          <a:lstStyle/>
          <a:p>
            <a:r>
              <a:rPr lang="en-GB" dirty="0"/>
              <a:t>Denmark – State of Green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6032321"/>
            <a:ext cx="892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Sources: </a:t>
            </a:r>
            <a:r>
              <a:rPr lang="en-GB" sz="1200" dirty="0"/>
              <a:t>Respective companies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481" y="4818963"/>
            <a:ext cx="2497577" cy="295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2" y="3410447"/>
            <a:ext cx="1772806" cy="358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143" y="2084755"/>
            <a:ext cx="3282353" cy="547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848" y="2234890"/>
            <a:ext cx="2053946" cy="7943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9" y="4792948"/>
            <a:ext cx="1363311" cy="12393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92" y="4147920"/>
            <a:ext cx="2176946" cy="5928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37" y="5217055"/>
            <a:ext cx="3029663" cy="444350"/>
          </a:xfrm>
          <a:prstGeom prst="rect">
            <a:avLst/>
          </a:prstGeom>
        </p:spPr>
      </p:pic>
      <p:pic>
        <p:nvPicPr>
          <p:cNvPr id="26" name="Graphic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928083" y="3337061"/>
            <a:ext cx="2448272" cy="55458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35" y="4044930"/>
            <a:ext cx="1608641" cy="56302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4" y="4397949"/>
            <a:ext cx="2277811" cy="47454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430" y="2047294"/>
            <a:ext cx="1432209" cy="56715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51" y="3048878"/>
            <a:ext cx="1637768" cy="65510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014" y="3659992"/>
            <a:ext cx="2050271" cy="46329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3" y="2497543"/>
            <a:ext cx="1177545" cy="69745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422913" y="1179769"/>
            <a:ext cx="3852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/>
              <a:t>Energy Efficiency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115421" y="1179769"/>
            <a:ext cx="30964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/>
              <a:t>Wind Energy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99318" y="1179769"/>
            <a:ext cx="41433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/>
              <a:t>Heating &amp; Cooling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70689" y="1179769"/>
            <a:ext cx="30964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/>
              <a:t>Water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05500" y="6417518"/>
            <a:ext cx="3810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Important Manufacturing Sectors</a:t>
            </a:r>
          </a:p>
        </p:txBody>
      </p:sp>
      <p:graphicFrame>
        <p:nvGraphicFramePr>
          <p:cNvPr id="4" name="Content Placeholder 3">
            <a:extLst/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895318054"/>
              </p:ext>
            </p:extLst>
          </p:nvPr>
        </p:nvGraphicFramePr>
        <p:xfrm>
          <a:off x="407988" y="1019775"/>
          <a:ext cx="6696075" cy="514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6021288"/>
            <a:ext cx="892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GB" sz="1200" dirty="0"/>
              <a:t>Statistics Denmark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541" y="934296"/>
            <a:ext cx="1110790" cy="7451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5"/>
          <a:stretch/>
        </p:blipFill>
        <p:spPr>
          <a:xfrm>
            <a:off x="10326887" y="1019775"/>
            <a:ext cx="1237631" cy="574221"/>
          </a:xfrm>
          <a:prstGeom prst="rect">
            <a:avLst/>
          </a:prstGeom>
        </p:spPr>
      </p:pic>
      <p:pic>
        <p:nvPicPr>
          <p:cNvPr id="18" name="Picture 2" descr="http://files.webbuilder.meebox.net/meebox1722/image/siemens-wind-power-tilpasset_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t="9164" r="18113"/>
          <a:stretch/>
        </p:blipFill>
        <p:spPr bwMode="auto">
          <a:xfrm>
            <a:off x="10137205" y="2038278"/>
            <a:ext cx="1612810" cy="55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turbotechniki.com/en/images/articles/manlogo500p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869" y="2208356"/>
            <a:ext cx="1630133" cy="76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34" y="2886400"/>
            <a:ext cx="1038551" cy="787027"/>
          </a:xfrm>
          <a:prstGeom prst="rect">
            <a:avLst/>
          </a:prstGeom>
        </p:spPr>
      </p:pic>
      <p:pic>
        <p:nvPicPr>
          <p:cNvPr id="21" name="Graphic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t="38562" b="36222"/>
          <a:stretch/>
        </p:blipFill>
        <p:spPr>
          <a:xfrm>
            <a:off x="7536160" y="3532190"/>
            <a:ext cx="2074580" cy="5231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093" y="4044780"/>
            <a:ext cx="1685193" cy="5615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504" y="4606377"/>
            <a:ext cx="1116352" cy="11163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191" y="5085184"/>
            <a:ext cx="1238637" cy="490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5500" y="6417518"/>
            <a:ext cx="381000" cy="323850"/>
          </a:xfrm>
          <a:prstGeom prst="rect">
            <a:avLst/>
          </a:prstGeom>
        </p:spPr>
      </p:pic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xmlns="" id="{68EF96FF-3CCC-4308-AC4C-FFEB9D9E8A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114125"/>
              </p:ext>
            </p:extLst>
          </p:nvPr>
        </p:nvGraphicFramePr>
        <p:xfrm>
          <a:off x="0" y="952175"/>
          <a:ext cx="8679353" cy="5207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xmlns="" id="{C217B418-2E9B-4A9C-BD40-DC1CE3D14F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653172"/>
              </p:ext>
            </p:extLst>
          </p:nvPr>
        </p:nvGraphicFramePr>
        <p:xfrm>
          <a:off x="-126629" y="1218573"/>
          <a:ext cx="8088170" cy="4852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</p:spTree>
    <p:extLst>
      <p:ext uri="{BB962C8B-B14F-4D97-AF65-F5344CB8AC3E}">
        <p14:creationId xmlns:p14="http://schemas.microsoft.com/office/powerpoint/2010/main" val="19021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Manufacturing in Denmark (% of GDP)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7464152" y="1421254"/>
            <a:ext cx="4535488" cy="4752105"/>
          </a:xfrm>
        </p:spPr>
        <p:txBody>
          <a:bodyPr/>
          <a:lstStyle/>
          <a:p>
            <a:pPr>
              <a:buClr>
                <a:srgbClr val="0C406D"/>
              </a:buClr>
            </a:pPr>
            <a:r>
              <a:rPr lang="da-DK" dirty="0" err="1"/>
              <a:t>Estimated</a:t>
            </a:r>
            <a:r>
              <a:rPr lang="da-DK" dirty="0"/>
              <a:t> </a:t>
            </a:r>
            <a:r>
              <a:rPr lang="da-DK" b="1" dirty="0"/>
              <a:t>GDP</a:t>
            </a:r>
            <a:r>
              <a:rPr lang="da-DK" dirty="0"/>
              <a:t> of </a:t>
            </a:r>
            <a:r>
              <a:rPr lang="da-DK" b="1" dirty="0"/>
              <a:t>£</a:t>
            </a:r>
            <a:r>
              <a:rPr lang="en-GB" b="1" dirty="0"/>
              <a:t>223bn</a:t>
            </a:r>
            <a:r>
              <a:rPr lang="da-DK" b="1" dirty="0"/>
              <a:t> </a:t>
            </a:r>
          </a:p>
          <a:p>
            <a:pPr>
              <a:buClr>
                <a:srgbClr val="0C406D"/>
              </a:buClr>
            </a:pPr>
            <a:r>
              <a:rPr lang="da-DK" b="1" dirty="0"/>
              <a:t>GDP per </a:t>
            </a:r>
            <a:r>
              <a:rPr lang="da-DK" b="1" dirty="0" err="1"/>
              <a:t>capita</a:t>
            </a:r>
            <a:r>
              <a:rPr lang="da-DK" b="1" dirty="0"/>
              <a:t> </a:t>
            </a:r>
            <a:r>
              <a:rPr lang="da-DK" dirty="0"/>
              <a:t>is </a:t>
            </a:r>
            <a:r>
              <a:rPr lang="da-DK" b="1" dirty="0"/>
              <a:t>£39,000</a:t>
            </a:r>
          </a:p>
          <a:p>
            <a:pPr>
              <a:buClr>
                <a:srgbClr val="0C406D"/>
              </a:buClr>
            </a:pPr>
            <a:r>
              <a:rPr lang="en-GB" dirty="0"/>
              <a:t>Export of </a:t>
            </a:r>
            <a:r>
              <a:rPr lang="en-GB" b="1" dirty="0"/>
              <a:t>energy technology</a:t>
            </a:r>
            <a:r>
              <a:rPr lang="en-GB" dirty="0"/>
              <a:t> amounted to </a:t>
            </a:r>
            <a:r>
              <a:rPr lang="en-GB" b="1" dirty="0"/>
              <a:t>11.1% </a:t>
            </a:r>
            <a:r>
              <a:rPr lang="en-GB" dirty="0"/>
              <a:t>of the total Danish </a:t>
            </a:r>
            <a:r>
              <a:rPr lang="en-GB" b="1" dirty="0"/>
              <a:t>export</a:t>
            </a:r>
            <a:r>
              <a:rPr lang="en-GB" dirty="0"/>
              <a:t> of goods in </a:t>
            </a:r>
            <a:r>
              <a:rPr lang="en-GB" b="1" dirty="0"/>
              <a:t>2015</a:t>
            </a:r>
            <a:r>
              <a:rPr lang="en-GB" dirty="0"/>
              <a:t>. </a:t>
            </a:r>
          </a:p>
        </p:txBody>
      </p:sp>
      <p:graphicFrame>
        <p:nvGraphicFramePr>
          <p:cNvPr id="9" name="Content Placeholder 7">
            <a:extLst/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760976539"/>
              </p:ext>
            </p:extLst>
          </p:nvPr>
        </p:nvGraphicFramePr>
        <p:xfrm>
          <a:off x="407591" y="1052736"/>
          <a:ext cx="6840537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7504" y="6021288"/>
            <a:ext cx="892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Sources: World Bank, OECD &amp; State of Green</a:t>
            </a:r>
            <a:endParaRPr lang="en-GB" sz="1200" dirty="0"/>
          </a:p>
        </p:txBody>
      </p:sp>
      <p:sp>
        <p:nvSpPr>
          <p:cNvPr id="2" name="Rectangle 1"/>
          <p:cNvSpPr/>
          <p:nvPr/>
        </p:nvSpPr>
        <p:spPr>
          <a:xfrm>
            <a:off x="3071664" y="3140521"/>
            <a:ext cx="648072" cy="26647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0" y="6417518"/>
            <a:ext cx="3810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Competitiveness Ranking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>
              <a:buClr>
                <a:srgbClr val="0C406D"/>
              </a:buClr>
            </a:pPr>
            <a:r>
              <a:rPr lang="da-DK" dirty="0" err="1"/>
              <a:t>Ranked</a:t>
            </a:r>
            <a:r>
              <a:rPr lang="da-DK" dirty="0"/>
              <a:t> as the </a:t>
            </a:r>
            <a:r>
              <a:rPr lang="da-DK" b="1" dirty="0"/>
              <a:t>12th</a:t>
            </a:r>
            <a:r>
              <a:rPr lang="da-DK" dirty="0"/>
              <a:t> most </a:t>
            </a:r>
            <a:r>
              <a:rPr lang="da-DK" b="1" dirty="0" err="1"/>
              <a:t>competitive</a:t>
            </a:r>
            <a:r>
              <a:rPr lang="da-DK" b="1" dirty="0"/>
              <a:t> </a:t>
            </a:r>
            <a:r>
              <a:rPr lang="da-DK" b="1" dirty="0" err="1"/>
              <a:t>economy</a:t>
            </a:r>
            <a:r>
              <a:rPr lang="da-DK" b="1" dirty="0"/>
              <a:t> </a:t>
            </a:r>
            <a:r>
              <a:rPr lang="da-DK" dirty="0"/>
              <a:t>out of 138 </a:t>
            </a:r>
            <a:r>
              <a:rPr lang="da-DK" dirty="0" err="1"/>
              <a:t>countries</a:t>
            </a:r>
            <a:endParaRPr lang="da-DK" dirty="0"/>
          </a:p>
          <a:p>
            <a:pPr>
              <a:buClr>
                <a:srgbClr val="0C406D"/>
              </a:buClr>
            </a:pPr>
            <a:r>
              <a:rPr lang="da-DK" b="1" dirty="0" err="1"/>
              <a:t>Problematic</a:t>
            </a:r>
            <a:r>
              <a:rPr lang="da-DK" dirty="0"/>
              <a:t> </a:t>
            </a:r>
            <a:r>
              <a:rPr lang="da-DK" b="1" dirty="0"/>
              <a:t>factors</a:t>
            </a:r>
            <a:r>
              <a:rPr lang="da-DK" dirty="0"/>
              <a:t> of </a:t>
            </a:r>
            <a:r>
              <a:rPr lang="da-DK" dirty="0" err="1"/>
              <a:t>doing</a:t>
            </a:r>
            <a:r>
              <a:rPr lang="da-DK" dirty="0"/>
              <a:t> business </a:t>
            </a:r>
            <a:r>
              <a:rPr lang="da-DK" dirty="0" err="1"/>
              <a:t>are</a:t>
            </a:r>
            <a:r>
              <a:rPr lang="da-DK" dirty="0"/>
              <a:t>:</a:t>
            </a:r>
          </a:p>
          <a:p>
            <a:pPr lvl="1">
              <a:buClr>
                <a:srgbClr val="0C406D"/>
              </a:buClr>
            </a:pPr>
            <a:r>
              <a:rPr lang="da-DK" b="1" dirty="0" err="1"/>
              <a:t>Tax</a:t>
            </a:r>
            <a:r>
              <a:rPr lang="da-DK" b="1" dirty="0"/>
              <a:t> rates</a:t>
            </a:r>
          </a:p>
          <a:p>
            <a:pPr lvl="1">
              <a:buClr>
                <a:srgbClr val="0C406D"/>
              </a:buClr>
            </a:pPr>
            <a:r>
              <a:rPr lang="da-DK" b="1" dirty="0" err="1"/>
              <a:t>Tax</a:t>
            </a:r>
            <a:r>
              <a:rPr lang="da-DK" b="1" dirty="0"/>
              <a:t> </a:t>
            </a:r>
            <a:r>
              <a:rPr lang="da-DK" b="1" dirty="0" err="1"/>
              <a:t>regulations</a:t>
            </a:r>
            <a:endParaRPr lang="da-DK" b="1" dirty="0"/>
          </a:p>
          <a:p>
            <a:pPr lvl="1">
              <a:buClr>
                <a:srgbClr val="0C406D"/>
              </a:buClr>
            </a:pPr>
            <a:r>
              <a:rPr lang="da-DK" b="1" dirty="0" err="1"/>
              <a:t>Restrictive</a:t>
            </a:r>
            <a:r>
              <a:rPr lang="da-DK" b="1" dirty="0"/>
              <a:t> </a:t>
            </a:r>
            <a:r>
              <a:rPr lang="da-DK" b="1" dirty="0" err="1"/>
              <a:t>labor</a:t>
            </a:r>
            <a:r>
              <a:rPr lang="da-DK" b="1" dirty="0"/>
              <a:t> </a:t>
            </a:r>
            <a:r>
              <a:rPr lang="da-DK" b="1" dirty="0" err="1"/>
              <a:t>regulations</a:t>
            </a:r>
            <a:endParaRPr lang="da-DK" b="1" dirty="0"/>
          </a:p>
          <a:p>
            <a:pPr lvl="1">
              <a:buClr>
                <a:srgbClr val="0C406D"/>
              </a:buClr>
            </a:pPr>
            <a:r>
              <a:rPr lang="da-DK" b="1" dirty="0"/>
              <a:t>Access to </a:t>
            </a:r>
            <a:r>
              <a:rPr lang="da-DK" b="1" dirty="0" err="1"/>
              <a:t>financing</a:t>
            </a:r>
            <a:endParaRPr lang="da-DK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6021288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GB" sz="1200" dirty="0"/>
              <a:t>World </a:t>
            </a:r>
            <a:r>
              <a:rPr lang="en-GB" sz="1200"/>
              <a:t>Economic </a:t>
            </a:r>
            <a:r>
              <a:rPr lang="en-GB" sz="1200" smtClean="0"/>
              <a:t>Forum</a:t>
            </a:r>
            <a:endParaRPr lang="en-GB" sz="1200" dirty="0"/>
          </a:p>
          <a:p>
            <a:endParaRPr lang="en-GB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4" y="1084532"/>
            <a:ext cx="5561858" cy="49217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0" y="6417518"/>
            <a:ext cx="3810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 Worlds Wind Energy Hub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buClr>
                <a:srgbClr val="0C406D"/>
              </a:buClr>
            </a:pPr>
            <a:r>
              <a:rPr lang="en-GB" b="1" dirty="0"/>
              <a:t>Largest</a:t>
            </a:r>
            <a:r>
              <a:rPr lang="en-GB" dirty="0"/>
              <a:t> </a:t>
            </a:r>
            <a:r>
              <a:rPr lang="en-GB" b="1" dirty="0"/>
              <a:t>share</a:t>
            </a:r>
            <a:r>
              <a:rPr lang="en-GB" dirty="0"/>
              <a:t> of </a:t>
            </a:r>
            <a:r>
              <a:rPr lang="en-GB" b="1" dirty="0"/>
              <a:t>wind</a:t>
            </a:r>
            <a:r>
              <a:rPr lang="en-GB" dirty="0"/>
              <a:t> </a:t>
            </a:r>
            <a:r>
              <a:rPr lang="en-GB" b="1" dirty="0"/>
              <a:t>energy</a:t>
            </a:r>
            <a:r>
              <a:rPr lang="en-GB" dirty="0"/>
              <a:t> </a:t>
            </a:r>
            <a:r>
              <a:rPr lang="en-GB" b="1" dirty="0"/>
              <a:t>integrated</a:t>
            </a:r>
            <a:r>
              <a:rPr lang="en-GB" dirty="0"/>
              <a:t> in the grid worldwide </a:t>
            </a:r>
            <a:r>
              <a:rPr lang="en-GB" b="1" dirty="0"/>
              <a:t>(42.1%)</a:t>
            </a:r>
          </a:p>
          <a:p>
            <a:pPr>
              <a:buClr>
                <a:srgbClr val="0C406D"/>
              </a:buClr>
            </a:pPr>
            <a:r>
              <a:rPr lang="en-GB" b="1" dirty="0"/>
              <a:t>Biggest</a:t>
            </a:r>
            <a:r>
              <a:rPr lang="en-GB" dirty="0"/>
              <a:t> wind energy </a:t>
            </a:r>
            <a:r>
              <a:rPr lang="en-GB" b="1" dirty="0"/>
              <a:t>sector</a:t>
            </a:r>
            <a:r>
              <a:rPr lang="en-GB" dirty="0"/>
              <a:t> in the </a:t>
            </a:r>
            <a:r>
              <a:rPr lang="en-GB" b="1" dirty="0"/>
              <a:t>world</a:t>
            </a:r>
            <a:r>
              <a:rPr lang="en-GB" dirty="0"/>
              <a:t> </a:t>
            </a:r>
          </a:p>
          <a:p>
            <a:pPr>
              <a:buClr>
                <a:srgbClr val="0C406D"/>
              </a:buClr>
            </a:pPr>
            <a:r>
              <a:rPr lang="en-GB" dirty="0"/>
              <a:t>Wind energy </a:t>
            </a:r>
            <a:r>
              <a:rPr lang="en-GB" b="1" dirty="0"/>
              <a:t>sector</a:t>
            </a:r>
            <a:r>
              <a:rPr lang="en-GB" dirty="0"/>
              <a:t> consists of </a:t>
            </a:r>
            <a:r>
              <a:rPr lang="en-GB" b="1" dirty="0"/>
              <a:t>+500 companies </a:t>
            </a:r>
          </a:p>
          <a:p>
            <a:pPr>
              <a:buClr>
                <a:srgbClr val="0C406D"/>
              </a:buClr>
            </a:pPr>
            <a:r>
              <a:rPr lang="en-GB" b="1" dirty="0"/>
              <a:t>+30,000 </a:t>
            </a:r>
            <a:r>
              <a:rPr lang="en-GB" dirty="0"/>
              <a:t>people </a:t>
            </a:r>
            <a:r>
              <a:rPr lang="en-GB" b="1" dirty="0"/>
              <a:t>employed</a:t>
            </a:r>
          </a:p>
          <a:p>
            <a:pPr>
              <a:buClr>
                <a:srgbClr val="0C406D"/>
              </a:buClr>
            </a:pPr>
            <a:r>
              <a:rPr lang="en-GB" b="1" dirty="0"/>
              <a:t>Worldwide</a:t>
            </a:r>
            <a:r>
              <a:rPr lang="en-GB" dirty="0"/>
              <a:t> presence – </a:t>
            </a:r>
            <a:r>
              <a:rPr lang="en-GB" b="1" dirty="0"/>
              <a:t>manufacturing</a:t>
            </a:r>
            <a:r>
              <a:rPr lang="en-GB" dirty="0"/>
              <a:t> and </a:t>
            </a:r>
            <a:r>
              <a:rPr lang="en-GB" b="1" dirty="0"/>
              <a:t>R&amp;D</a:t>
            </a:r>
          </a:p>
          <a:p>
            <a:pPr>
              <a:buClr>
                <a:srgbClr val="0C406D"/>
              </a:buClr>
            </a:pPr>
            <a:r>
              <a:rPr lang="en-GB" b="1" dirty="0"/>
              <a:t>Industry</a:t>
            </a:r>
            <a:r>
              <a:rPr lang="en-GB" dirty="0"/>
              <a:t> revenue </a:t>
            </a:r>
            <a:r>
              <a:rPr lang="en-GB" b="1" dirty="0"/>
              <a:t>+£10bn</a:t>
            </a:r>
          </a:p>
          <a:p>
            <a:pPr>
              <a:buClr>
                <a:srgbClr val="0C406D"/>
              </a:buClr>
            </a:pPr>
            <a:r>
              <a:rPr lang="en-GB" b="1" dirty="0"/>
              <a:t>+60% </a:t>
            </a:r>
            <a:r>
              <a:rPr lang="en-GB" dirty="0"/>
              <a:t>of production </a:t>
            </a:r>
            <a:r>
              <a:rPr lang="en-GB" b="1" dirty="0"/>
              <a:t>exported</a:t>
            </a:r>
            <a:r>
              <a:rPr lang="en-GB" dirty="0"/>
              <a:t> (+£5.5bn)</a:t>
            </a:r>
          </a:p>
          <a:p>
            <a:pPr marL="0" indent="0">
              <a:buClr>
                <a:srgbClr val="00B0F0"/>
              </a:buClr>
              <a:buNone/>
            </a:pPr>
            <a:endParaRPr lang="da-DK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6021288"/>
            <a:ext cx="892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Sources: </a:t>
            </a:r>
            <a:r>
              <a:rPr lang="en-GB" sz="1200" dirty="0"/>
              <a:t>Danish Wind Industry Association &amp; State of Green</a:t>
            </a:r>
            <a:endParaRPr lang="en-US" sz="1200" dirty="0"/>
          </a:p>
        </p:txBody>
      </p:sp>
      <p:pic>
        <p:nvPicPr>
          <p:cNvPr id="11" name="Picture 4" descr="https://www.vestas.com/~/media/vestas/media/image%20download/highress%20images%20for%20download/v112_macarthur_aus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594" y="3460169"/>
            <a:ext cx="3417667" cy="248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93" y="764704"/>
            <a:ext cx="3417667" cy="248911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0" y="6417518"/>
            <a:ext cx="3810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2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Denmark – The Supplier Hub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6960096" y="1412847"/>
            <a:ext cx="4535488" cy="4752105"/>
          </a:xfrm>
        </p:spPr>
        <p:txBody>
          <a:bodyPr/>
          <a:lstStyle/>
          <a:p>
            <a:pPr>
              <a:buClr>
                <a:srgbClr val="0C406D"/>
              </a:buClr>
            </a:pPr>
            <a:r>
              <a:rPr lang="en-GB" dirty="0"/>
              <a:t>Every </a:t>
            </a:r>
            <a:r>
              <a:rPr lang="en-GB" b="1" dirty="0"/>
              <a:t>link</a:t>
            </a:r>
            <a:r>
              <a:rPr lang="en-GB" dirty="0"/>
              <a:t> of the </a:t>
            </a:r>
            <a:r>
              <a:rPr lang="en-GB" b="1" dirty="0"/>
              <a:t>supply chain</a:t>
            </a:r>
            <a:r>
              <a:rPr lang="en-GB" dirty="0"/>
              <a:t> is </a:t>
            </a:r>
            <a:r>
              <a:rPr lang="en-GB" b="1" dirty="0"/>
              <a:t>represented</a:t>
            </a:r>
            <a:r>
              <a:rPr lang="en-GB" dirty="0"/>
              <a:t> in </a:t>
            </a:r>
            <a:r>
              <a:rPr lang="en-GB" b="1" dirty="0"/>
              <a:t>Denmark</a:t>
            </a:r>
          </a:p>
          <a:p>
            <a:pPr>
              <a:buClr>
                <a:srgbClr val="0C406D"/>
              </a:buClr>
            </a:pPr>
            <a:r>
              <a:rPr lang="en-GB" dirty="0"/>
              <a:t>Always </a:t>
            </a:r>
            <a:r>
              <a:rPr lang="en-GB" b="1" dirty="0"/>
              <a:t>adapting</a:t>
            </a:r>
            <a:r>
              <a:rPr lang="en-GB" dirty="0"/>
              <a:t> to the </a:t>
            </a:r>
            <a:r>
              <a:rPr lang="en-GB" b="1" dirty="0"/>
              <a:t>changing</a:t>
            </a:r>
            <a:r>
              <a:rPr lang="en-GB" dirty="0"/>
              <a:t> </a:t>
            </a:r>
            <a:r>
              <a:rPr lang="en-GB" b="1" dirty="0"/>
              <a:t>landscape</a:t>
            </a:r>
            <a:r>
              <a:rPr lang="en-GB" dirty="0"/>
              <a:t> and remained </a:t>
            </a:r>
            <a:r>
              <a:rPr lang="en-GB" b="1" dirty="0"/>
              <a:t>competitive</a:t>
            </a:r>
          </a:p>
          <a:p>
            <a:pPr>
              <a:buClr>
                <a:srgbClr val="0C406D"/>
              </a:buClr>
            </a:pPr>
            <a:r>
              <a:rPr lang="en-GB" dirty="0"/>
              <a:t>Moving towards </a:t>
            </a:r>
            <a:r>
              <a:rPr lang="en-GB" b="1" dirty="0"/>
              <a:t>system</a:t>
            </a:r>
            <a:r>
              <a:rPr lang="en-GB" dirty="0"/>
              <a:t> </a:t>
            </a:r>
            <a:r>
              <a:rPr lang="en-GB" b="1" dirty="0"/>
              <a:t>suppliers</a:t>
            </a:r>
            <a:r>
              <a:rPr lang="en-GB" dirty="0"/>
              <a:t> – as known from the </a:t>
            </a:r>
            <a:r>
              <a:rPr lang="en-GB" b="1" dirty="0"/>
              <a:t>automotive</a:t>
            </a:r>
            <a:r>
              <a:rPr lang="en-GB" dirty="0"/>
              <a:t> </a:t>
            </a:r>
            <a:r>
              <a:rPr lang="en-GB" b="1" dirty="0"/>
              <a:t>industry</a:t>
            </a:r>
          </a:p>
          <a:p>
            <a:pPr>
              <a:buClr>
                <a:srgbClr val="0C406D"/>
              </a:buClr>
            </a:pPr>
            <a:r>
              <a:rPr lang="en-GB" dirty="0"/>
              <a:t>The Danish </a:t>
            </a:r>
            <a:r>
              <a:rPr lang="en-GB" b="1" dirty="0"/>
              <a:t>wind industry </a:t>
            </a:r>
            <a:r>
              <a:rPr lang="en-GB" dirty="0"/>
              <a:t>is becoming more </a:t>
            </a:r>
            <a:r>
              <a:rPr lang="en-GB" b="1" dirty="0"/>
              <a:t>professional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6021288"/>
            <a:ext cx="892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Sources: </a:t>
            </a:r>
            <a:r>
              <a:rPr lang="en-GB" sz="1200" dirty="0"/>
              <a:t>Danish Wind Industry Association, State of Green &amp; The European Wind Energy Association</a:t>
            </a:r>
            <a:endParaRPr lang="en-US" sz="12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412847"/>
            <a:ext cx="5081835" cy="447201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0" y="6417518"/>
            <a:ext cx="3810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5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4.1.2"/>
  <p:tag name="PPTVERSION" val="15"/>
  <p:tag name="TPOS" val="2"/>
</p:tagLst>
</file>

<file path=ppt/theme/theme1.xml><?xml version="1.0" encoding="utf-8"?>
<a:theme xmlns:a="http://schemas.openxmlformats.org/drawingml/2006/main" name="Aerospace-Academic-Template-16x9-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ademic-Template-16x9-01.potx" id="{908C94E3-22C6-4139-A6A3-B2A09E70D943}" vid="{B30CC2CE-3C96-45D2-ACF9-C202AF0CEE72}"/>
    </a:ext>
  </a:extLst>
</a:theme>
</file>

<file path=ppt/theme/theme2.xml><?xml version="1.0" encoding="utf-8"?>
<a:theme xmlns:a="http://schemas.openxmlformats.org/drawingml/2006/main" name="No Logo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ademic-Template-16x9-01.potx" id="{908C94E3-22C6-4139-A6A3-B2A09E70D943}" vid="{3B0D724B-6366-4764-9467-40AC6B8BC7C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F9A780F40D6D43967DF6A0E4BBBC14" ma:contentTypeVersion="0" ma:contentTypeDescription="Create a new document." ma:contentTypeScope="" ma:versionID="c2295de274b44689669e83261706330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2FDF69-5A1A-4E32-A5EE-49837B6134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110B63-47B5-4C04-AB4C-EA732A620F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429D86A-3AF6-48A4-855F-0A95E6AF055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Manufacturing-Academic-Template-16x9-01</Template>
  <TotalTime>1400</TotalTime>
  <Words>571</Words>
  <Application>Microsoft Office PowerPoint</Application>
  <PresentationFormat>Widescreen</PresentationFormat>
  <Paragraphs>119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Aerospace-Academic-Template-16x9-01</vt:lpstr>
      <vt:lpstr>No Logo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Cranfield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Moeller, Johnny</dc:creator>
  <cp:lastModifiedBy>audit</cp:lastModifiedBy>
  <cp:revision>102</cp:revision>
  <cp:lastPrinted>2014-09-02T09:13:37Z</cp:lastPrinted>
  <dcterms:created xsi:type="dcterms:W3CDTF">2017-02-07T21:07:06Z</dcterms:created>
  <dcterms:modified xsi:type="dcterms:W3CDTF">2017-03-07T12:29:38Z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0x01010029F9A780F40D6D43967DF6A0E4BBBC14</vt:lpwstr>
  </property>
</Properties>
</file>