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27"/>
  </p:notesMasterIdLst>
  <p:handoutMasterIdLst>
    <p:handoutMasterId r:id="rId28"/>
  </p:handoutMasterIdLst>
  <p:sldIdLst>
    <p:sldId id="259" r:id="rId7"/>
    <p:sldId id="260" r:id="rId8"/>
    <p:sldId id="266" r:id="rId9"/>
    <p:sldId id="261" r:id="rId10"/>
    <p:sldId id="262" r:id="rId11"/>
    <p:sldId id="263" r:id="rId12"/>
    <p:sldId id="277" r:id="rId13"/>
    <p:sldId id="264" r:id="rId14"/>
    <p:sldId id="269" r:id="rId15"/>
    <p:sldId id="279" r:id="rId16"/>
    <p:sldId id="278" r:id="rId17"/>
    <p:sldId id="271" r:id="rId18"/>
    <p:sldId id="272" r:id="rId19"/>
    <p:sldId id="273" r:id="rId20"/>
    <p:sldId id="280" r:id="rId21"/>
    <p:sldId id="267" r:id="rId22"/>
    <p:sldId id="268" r:id="rId23"/>
    <p:sldId id="274" r:id="rId24"/>
    <p:sldId id="281" r:id="rId25"/>
    <p:sldId id="282" r:id="rId26"/>
  </p:sldIdLst>
  <p:sldSz cx="12192000" cy="6858000"/>
  <p:notesSz cx="6797675" cy="9928225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CCFF"/>
    <a:srgbClr val="0099C4"/>
    <a:srgbClr val="0C406D"/>
    <a:srgbClr val="2F444E"/>
    <a:srgbClr val="354248"/>
    <a:srgbClr val="091932"/>
    <a:srgbClr val="344248"/>
    <a:srgbClr val="384A50"/>
    <a:srgbClr val="63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86439"/>
  </p:normalViewPr>
  <p:slideViewPr>
    <p:cSldViewPr>
      <p:cViewPr varScale="1">
        <p:scale>
          <a:sx n="75" d="100"/>
          <a:sy n="75" d="100"/>
        </p:scale>
        <p:origin x="96" y="168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Data!$B$2:$D$2</c:f>
              <c:strCache>
                <c:ptCount val="1"/>
                <c:pt idx="0">
                  <c:v>ITA GDP (current US$)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Data!$E$1:$T$1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Data!$E$2:$T$2</c:f>
              <c:numCache>
                <c:formatCode>General</c:formatCode>
                <c:ptCount val="16"/>
                <c:pt idx="0">
                  <c:v>1141760021927.4001</c:v>
                </c:pt>
                <c:pt idx="1">
                  <c:v>1162317840447.4272</c:v>
                </c:pt>
                <c:pt idx="2">
                  <c:v>1266510668642.9512</c:v>
                </c:pt>
                <c:pt idx="3">
                  <c:v>1569649631715.5757</c:v>
                </c:pt>
                <c:pt idx="4">
                  <c:v>1798314755525.2048</c:v>
                </c:pt>
                <c:pt idx="5">
                  <c:v>1852661936077.6023</c:v>
                </c:pt>
                <c:pt idx="6">
                  <c:v>1942633841801.5305</c:v>
                </c:pt>
                <c:pt idx="7">
                  <c:v>2203053327128.3877</c:v>
                </c:pt>
                <c:pt idx="8">
                  <c:v>2390729210487.769</c:v>
                </c:pt>
                <c:pt idx="9">
                  <c:v>2185160158794.1094</c:v>
                </c:pt>
                <c:pt idx="10">
                  <c:v>2125184794172.1853</c:v>
                </c:pt>
                <c:pt idx="11">
                  <c:v>2276150874756.7417</c:v>
                </c:pt>
                <c:pt idx="12">
                  <c:v>2072823111961.1003</c:v>
                </c:pt>
                <c:pt idx="13">
                  <c:v>2130491269673.4404</c:v>
                </c:pt>
                <c:pt idx="14">
                  <c:v>2149814265578.416</c:v>
                </c:pt>
                <c:pt idx="15">
                  <c:v>1821496964400.5769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9C-4369-AF71-C6ED3D65D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88014120"/>
        <c:axId val="288014512"/>
      </c:barChart>
      <c:lineChart>
        <c:grouping val="standard"/>
        <c:varyColors val="0"/>
        <c:ser>
          <c:idx val="1"/>
          <c:order val="1"/>
          <c:tx>
            <c:strRef>
              <c:f>Data!$B$3:$D$3</c:f>
              <c:strCache>
                <c:ptCount val="1"/>
                <c:pt idx="0">
                  <c:v>ITA Manufacturing, value added (% of GDP)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Data!$E$1:$T$1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Data!$E$3:$T$3</c:f>
              <c:numCache>
                <c:formatCode>General</c:formatCode>
                <c:ptCount val="16"/>
                <c:pt idx="0">
                  <c:v>19.547138251418289</c:v>
                </c:pt>
                <c:pt idx="1">
                  <c:v>18.96419548764354</c:v>
                </c:pt>
                <c:pt idx="2">
                  <c:v>18.567244564316805</c:v>
                </c:pt>
                <c:pt idx="3">
                  <c:v>17.800853561170342</c:v>
                </c:pt>
                <c:pt idx="4">
                  <c:v>17.598496144777918</c:v>
                </c:pt>
                <c:pt idx="5">
                  <c:v>17.228046829286754</c:v>
                </c:pt>
                <c:pt idx="6">
                  <c:v>17.408529320811368</c:v>
                </c:pt>
                <c:pt idx="7">
                  <c:v>17.751356026826187</c:v>
                </c:pt>
                <c:pt idx="8">
                  <c:v>17.10154769410304</c:v>
                </c:pt>
                <c:pt idx="9">
                  <c:v>15.166323344158952</c:v>
                </c:pt>
                <c:pt idx="10">
                  <c:v>15.817049312079284</c:v>
                </c:pt>
                <c:pt idx="11">
                  <c:v>15.792634118541256</c:v>
                </c:pt>
                <c:pt idx="12">
                  <c:v>15.38731879691912</c:v>
                </c:pt>
                <c:pt idx="13">
                  <c:v>15.382627398840635</c:v>
                </c:pt>
                <c:pt idx="14">
                  <c:v>15.498643221505887</c:v>
                </c:pt>
                <c:pt idx="15">
                  <c:v>15.788109426705782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9C-4369-AF71-C6ED3D65D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015688"/>
        <c:axId val="288015296"/>
      </c:lineChart>
      <c:catAx>
        <c:axId val="288014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014512"/>
        <c:crosses val="autoZero"/>
        <c:auto val="1"/>
        <c:lblAlgn val="ctr"/>
        <c:lblOffset val="100"/>
        <c:noMultiLvlLbl val="0"/>
      </c:catAx>
      <c:valAx>
        <c:axId val="28801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014120"/>
        <c:crosses val="autoZero"/>
        <c:crossBetween val="between"/>
      </c:valAx>
      <c:valAx>
        <c:axId val="288015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cap="none" dirty="0"/>
                  <a:t>manufacturing</a:t>
                </a:r>
                <a:r>
                  <a:rPr lang="it-IT" cap="none" baseline="0" dirty="0"/>
                  <a:t> </a:t>
                </a:r>
                <a:r>
                  <a:rPr lang="it-IT" cap="none" baseline="0" dirty="0" err="1"/>
                  <a:t>value</a:t>
                </a:r>
                <a:r>
                  <a:rPr lang="it-IT" cap="none" baseline="0" dirty="0"/>
                  <a:t> </a:t>
                </a:r>
                <a:r>
                  <a:rPr lang="it-IT" cap="none" baseline="0" dirty="0" err="1"/>
                  <a:t>added</a:t>
                </a:r>
                <a:endParaRPr lang="it-IT" cap="non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015688"/>
        <c:crosses val="max"/>
        <c:crossBetween val="between"/>
      </c:valAx>
      <c:catAx>
        <c:axId val="288015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8015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07/03/2017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World</a:t>
            </a:r>
            <a:r>
              <a:rPr lang="it-IT" baseline="0" dirty="0"/>
              <a:t> </a:t>
            </a:r>
            <a:r>
              <a:rPr lang="it-IT" dirty="0" err="1"/>
              <a:t>Economic</a:t>
            </a:r>
            <a:r>
              <a:rPr lang="it-IT" baseline="0" dirty="0"/>
              <a:t> </a:t>
            </a:r>
            <a:r>
              <a:rPr lang="it-IT" baseline="0" dirty="0" err="1"/>
              <a:t>Bank</a:t>
            </a:r>
            <a:r>
              <a:rPr lang="it-IT" baseline="0" dirty="0"/>
              <a:t> (2017) World </a:t>
            </a:r>
            <a:r>
              <a:rPr lang="it-IT" baseline="0" dirty="0" err="1"/>
              <a:t>DataBank</a:t>
            </a:r>
            <a:r>
              <a:rPr lang="it-IT" baseline="0" dirty="0"/>
              <a:t>, World Development </a:t>
            </a:r>
            <a:r>
              <a:rPr lang="it-IT" baseline="0" dirty="0" err="1"/>
              <a:t>Indicators</a:t>
            </a:r>
            <a:r>
              <a:rPr lang="it-IT" baseline="0" dirty="0"/>
              <a:t>. </a:t>
            </a:r>
            <a:r>
              <a:rPr lang="it-IT" baseline="0" dirty="0" err="1"/>
              <a:t>Accessible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http://databank.worldbank.org/data/reports.aspx?source=2&amp;country=ITA#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3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Anom</a:t>
            </a:r>
            <a:r>
              <a:rPr lang="it-IT" baseline="0" dirty="0"/>
              <a:t> (2017) </a:t>
            </a:r>
            <a:r>
              <a:rPr lang="it-IT" dirty="0"/>
              <a:t>http://beforeitsnews.com/science-and-technology/2014/11/the-solidsmack-weekend-reader-week-45-2730908.html</a:t>
            </a:r>
          </a:p>
          <a:p>
            <a:r>
              <a:rPr lang="it-IT" dirty="0"/>
              <a:t>https://rctom.hbs.org/submission/a-stitch-in-time-saves-nine-hms-journey-to-becoming-a-sustainable-brand/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4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6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5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Confindustria Centro Studi (</a:t>
            </a:r>
            <a:r>
              <a:rPr lang="it-IT" dirty="0" err="1"/>
              <a:t>November</a:t>
            </a:r>
            <a:r>
              <a:rPr lang="it-IT" baseline="0" dirty="0"/>
              <a:t>, 2015) PRODUZIONE E COMMERCIO: COME CAMBIA LA GLOBALIZZAZIONE. </a:t>
            </a:r>
            <a:r>
              <a:rPr lang="it-IT" dirty="0"/>
              <a:t>LA MANIFATTURA ITALIANA RIPARTE SU BUONE BASI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2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5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4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4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2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1"/>
            <a:ext cx="11376025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6696124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1412776"/>
            <a:ext cx="6696124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0"/>
            <a:ext cx="11376025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404664"/>
            <a:ext cx="6552108" cy="5760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1137664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16800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204000" cy="6865885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7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4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902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39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5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0"/>
            <a:ext cx="6696124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3999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9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/>
          </p:nvPr>
        </p:nvSpPr>
        <p:spPr>
          <a:xfrm>
            <a:off x="407989" y="1412776"/>
            <a:ext cx="669612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9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68008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5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843972" y="6414382"/>
            <a:ext cx="504056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4038600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4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Italian Manufacturing: </a:t>
            </a:r>
            <a:br>
              <a:rPr lang="en-GB" dirty="0"/>
            </a:br>
            <a:r>
              <a:rPr lang="en-GB" dirty="0"/>
              <a:t>between innovation and export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303912" y="4732500"/>
            <a:ext cx="6264696" cy="528873"/>
          </a:xfrm>
        </p:spPr>
        <p:txBody>
          <a:bodyPr/>
          <a:lstStyle/>
          <a:p>
            <a:r>
              <a:rPr lang="it-IT" dirty="0"/>
              <a:t>Francesco Moretti, </a:t>
            </a:r>
            <a:br>
              <a:rPr lang="it-IT" dirty="0"/>
            </a:br>
            <a:r>
              <a:rPr lang="it-IT" dirty="0" err="1"/>
              <a:t>Engineering</a:t>
            </a:r>
            <a:r>
              <a:rPr lang="it-IT" dirty="0"/>
              <a:t> and Management of Manufacturing Systems </a:t>
            </a:r>
            <a:r>
              <a:rPr lang="it-IT" dirty="0" err="1"/>
              <a:t>MSc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March 7</a:t>
            </a:r>
            <a:r>
              <a:rPr lang="en-GB" baseline="30000" dirty="0"/>
              <a:t>th</a:t>
            </a:r>
            <a:r>
              <a:rPr lang="en-GB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4756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Export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406532" y="1124744"/>
            <a:ext cx="11376644" cy="792163"/>
          </a:xfrm>
        </p:spPr>
        <p:txBody>
          <a:bodyPr/>
          <a:lstStyle/>
          <a:p>
            <a:r>
              <a:rPr lang="it-IT" sz="2000" dirty="0"/>
              <a:t>The world ranking manufacturing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38" y="1700808"/>
            <a:ext cx="1856595" cy="4197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60" y="1700807"/>
            <a:ext cx="1866868" cy="4197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34" y="1700807"/>
            <a:ext cx="1866868" cy="419726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28" y="1700807"/>
            <a:ext cx="1856595" cy="419726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638838" y="5902538"/>
            <a:ext cx="1856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in textile, leather, and clothing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3764601" y="5898072"/>
            <a:ext cx="185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in jewellery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6094854" y="5898070"/>
            <a:ext cx="185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in furniture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8256249" y="5898070"/>
            <a:ext cx="185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in machinery and equipment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431361" y="6568779"/>
            <a:ext cx="30428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Confindustria: Scenari Industriali, 2015.</a:t>
            </a:r>
          </a:p>
        </p:txBody>
      </p:sp>
    </p:spTree>
    <p:extLst>
      <p:ext uri="{BB962C8B-B14F-4D97-AF65-F5344CB8AC3E}">
        <p14:creationId xmlns:p14="http://schemas.microsoft.com/office/powerpoint/2010/main" val="37493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Export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role</a:t>
            </a:r>
            <a:r>
              <a:rPr lang="it-IT" dirty="0"/>
              <a:t> of manufacturing</a:t>
            </a:r>
          </a:p>
        </p:txBody>
      </p:sp>
      <p:pic>
        <p:nvPicPr>
          <p:cNvPr id="9" name="Content Placeholder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16" y="2179003"/>
            <a:ext cx="5145778" cy="3556640"/>
          </a:xfrm>
          <a:prstGeom prst="rect">
            <a:avLst/>
          </a:prstGeom>
        </p:spPr>
      </p:pic>
      <p:sp>
        <p:nvSpPr>
          <p:cNvPr id="10" name="TextBox 19"/>
          <p:cNvSpPr txBox="1"/>
          <p:nvPr/>
        </p:nvSpPr>
        <p:spPr>
          <a:xfrm rot="19209287">
            <a:off x="6210438" y="568165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Japan</a:t>
            </a:r>
            <a:endParaRPr lang="en-GB" dirty="0"/>
          </a:p>
        </p:txBody>
      </p:sp>
      <p:sp>
        <p:nvSpPr>
          <p:cNvPr id="11" name="TextBox 20"/>
          <p:cNvSpPr txBox="1"/>
          <p:nvPr/>
        </p:nvSpPr>
        <p:spPr>
          <a:xfrm rot="19209287">
            <a:off x="6669061" y="569962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Korea</a:t>
            </a:r>
            <a:endParaRPr lang="en-GB" dirty="0"/>
          </a:p>
        </p:txBody>
      </p:sp>
      <p:sp>
        <p:nvSpPr>
          <p:cNvPr id="12" name="TextBox 21"/>
          <p:cNvSpPr txBox="1"/>
          <p:nvPr/>
        </p:nvSpPr>
        <p:spPr>
          <a:xfrm rot="19209287">
            <a:off x="6992683" y="5810858"/>
            <a:ext cx="91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Germany</a:t>
            </a:r>
            <a:endParaRPr lang="en-GB" dirty="0"/>
          </a:p>
        </p:txBody>
      </p:sp>
      <p:sp>
        <p:nvSpPr>
          <p:cNvPr id="13" name="TextBox 22"/>
          <p:cNvSpPr txBox="1"/>
          <p:nvPr/>
        </p:nvSpPr>
        <p:spPr>
          <a:xfrm rot="19209287">
            <a:off x="7771723" y="5733444"/>
            <a:ext cx="672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ITALY</a:t>
            </a:r>
            <a:endParaRPr lang="en-GB" b="1" dirty="0"/>
          </a:p>
        </p:txBody>
      </p:sp>
      <p:sp>
        <p:nvSpPr>
          <p:cNvPr id="14" name="TextBox 23"/>
          <p:cNvSpPr txBox="1"/>
          <p:nvPr/>
        </p:nvSpPr>
        <p:spPr>
          <a:xfrm rot="19209287">
            <a:off x="8171101" y="5755321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France</a:t>
            </a:r>
            <a:endParaRPr lang="en-GB" dirty="0"/>
          </a:p>
        </p:txBody>
      </p:sp>
      <p:sp>
        <p:nvSpPr>
          <p:cNvPr id="15" name="TextBox 24"/>
          <p:cNvSpPr txBox="1"/>
          <p:nvPr/>
        </p:nvSpPr>
        <p:spPr>
          <a:xfrm rot="19209287">
            <a:off x="8737710" y="575532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Spain</a:t>
            </a:r>
            <a:endParaRPr lang="en-GB" dirty="0"/>
          </a:p>
        </p:txBody>
      </p:sp>
      <p:sp>
        <p:nvSpPr>
          <p:cNvPr id="16" name="TextBox 25"/>
          <p:cNvSpPr txBox="1"/>
          <p:nvPr/>
        </p:nvSpPr>
        <p:spPr>
          <a:xfrm rot="19209287">
            <a:off x="9293886" y="577483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U.S.A.</a:t>
            </a:r>
            <a:endParaRPr lang="en-GB" dirty="0"/>
          </a:p>
        </p:txBody>
      </p:sp>
      <p:sp>
        <p:nvSpPr>
          <p:cNvPr id="17" name="TextBox 26"/>
          <p:cNvSpPr txBox="1"/>
          <p:nvPr/>
        </p:nvSpPr>
        <p:spPr>
          <a:xfrm rot="19209287">
            <a:off x="9882768" y="573344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U.K</a:t>
            </a:r>
            <a:endParaRPr lang="en-GB" dirty="0"/>
          </a:p>
        </p:txBody>
      </p:sp>
      <p:sp>
        <p:nvSpPr>
          <p:cNvPr id="18" name="TextBox 34"/>
          <p:cNvSpPr txBox="1"/>
          <p:nvPr/>
        </p:nvSpPr>
        <p:spPr>
          <a:xfrm>
            <a:off x="10952694" y="332074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Mining</a:t>
            </a:r>
            <a:endParaRPr lang="en-GB" dirty="0"/>
          </a:p>
        </p:txBody>
      </p:sp>
      <p:sp>
        <p:nvSpPr>
          <p:cNvPr id="19" name="TextBox 35"/>
          <p:cNvSpPr txBox="1"/>
          <p:nvPr/>
        </p:nvSpPr>
        <p:spPr>
          <a:xfrm>
            <a:off x="10942215" y="3732617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Agriculture</a:t>
            </a:r>
            <a:endParaRPr lang="en-GB" dirty="0"/>
          </a:p>
        </p:txBody>
      </p:sp>
      <p:sp>
        <p:nvSpPr>
          <p:cNvPr id="20" name="TextBox 36"/>
          <p:cNvSpPr txBox="1"/>
          <p:nvPr/>
        </p:nvSpPr>
        <p:spPr>
          <a:xfrm>
            <a:off x="10952694" y="4092567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Services</a:t>
            </a:r>
            <a:endParaRPr lang="en-GB" dirty="0"/>
          </a:p>
        </p:txBody>
      </p:sp>
      <p:sp>
        <p:nvSpPr>
          <p:cNvPr id="21" name="TextBox 37"/>
          <p:cNvSpPr txBox="1"/>
          <p:nvPr/>
        </p:nvSpPr>
        <p:spPr>
          <a:xfrm>
            <a:off x="10952694" y="4504444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Manufacturing</a:t>
            </a:r>
            <a:endParaRPr lang="en-GB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548279" y="1791947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Export (%)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1055440" y="2283183"/>
            <a:ext cx="4248472" cy="3514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Machinery</a:t>
            </a:r>
            <a:r>
              <a:rPr lang="it-IT" dirty="0"/>
              <a:t> and </a:t>
            </a:r>
            <a:r>
              <a:rPr lang="en-GB" dirty="0"/>
              <a:t>equipment</a:t>
            </a:r>
            <a:r>
              <a:rPr lang="it-IT" dirty="0"/>
              <a:t> 15.6%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Motorcars</a:t>
            </a:r>
            <a:r>
              <a:rPr lang="it-IT" dirty="0"/>
              <a:t> 5.1%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Pharma</a:t>
            </a:r>
            <a:r>
              <a:rPr lang="it-IT" dirty="0"/>
              <a:t> </a:t>
            </a:r>
            <a:r>
              <a:rPr lang="it-IT" dirty="0" err="1"/>
              <a:t>goods</a:t>
            </a:r>
            <a:r>
              <a:rPr lang="it-IT" dirty="0"/>
              <a:t> 4.5%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Clothing</a:t>
            </a:r>
            <a:r>
              <a:rPr lang="it-IT" dirty="0"/>
              <a:t> 3.9 %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Chemicals</a:t>
            </a:r>
            <a:r>
              <a:rPr lang="it-IT" dirty="0"/>
              <a:t> 3.2%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Plastic </a:t>
            </a:r>
            <a:r>
              <a:rPr lang="it-IT" dirty="0" err="1"/>
              <a:t>goods</a:t>
            </a:r>
            <a:r>
              <a:rPr lang="it-IT" dirty="0"/>
              <a:t> 2.8%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Mining</a:t>
            </a:r>
            <a:r>
              <a:rPr lang="it-IT" dirty="0"/>
              <a:t> 2.4%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Leather</a:t>
            </a:r>
            <a:r>
              <a:rPr lang="it-IT" dirty="0"/>
              <a:t> </a:t>
            </a:r>
            <a:r>
              <a:rPr lang="it-IT" dirty="0" err="1"/>
              <a:t>goods</a:t>
            </a:r>
            <a:r>
              <a:rPr lang="it-IT" dirty="0"/>
              <a:t> 2.4%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Metal </a:t>
            </a:r>
            <a:r>
              <a:rPr lang="it-IT" dirty="0" err="1"/>
              <a:t>products</a:t>
            </a:r>
            <a:r>
              <a:rPr lang="it-IT" dirty="0"/>
              <a:t> 2.3%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Footwear</a:t>
            </a:r>
            <a:r>
              <a:rPr lang="it-IT" dirty="0"/>
              <a:t> 2.3%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Furniture</a:t>
            </a:r>
            <a:r>
              <a:rPr lang="it-IT" dirty="0"/>
              <a:t> 2.2%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39416" y="6375792"/>
            <a:ext cx="28568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Ministero dello Sviluppo Economico;</a:t>
            </a:r>
            <a:br>
              <a:rPr lang="it-IT" sz="1050" dirty="0"/>
            </a:br>
            <a:r>
              <a:rPr lang="en-GB" sz="1050" dirty="0" err="1"/>
              <a:t>Confindustria</a:t>
            </a:r>
            <a:r>
              <a:rPr lang="en-GB" sz="1050" dirty="0"/>
              <a:t>, 18/04/2016, Number16-4</a:t>
            </a:r>
            <a:endParaRPr lang="it-IT" sz="1050" dirty="0"/>
          </a:p>
        </p:txBody>
      </p:sp>
      <p:sp>
        <p:nvSpPr>
          <p:cNvPr id="25" name="Rectangle 4"/>
          <p:cNvSpPr/>
          <p:nvPr/>
        </p:nvSpPr>
        <p:spPr>
          <a:xfrm>
            <a:off x="7959043" y="2205038"/>
            <a:ext cx="563383" cy="3424789"/>
          </a:xfrm>
          <a:prstGeom prst="rect">
            <a:avLst/>
          </a:prstGeom>
          <a:noFill/>
          <a:ln w="57150">
            <a:solidFill>
              <a:srgbClr val="E40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/>
              <a:t>Innovation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20861" y="1268760"/>
            <a:ext cx="11376644" cy="792163"/>
          </a:xfrm>
        </p:spPr>
        <p:txBody>
          <a:bodyPr/>
          <a:lstStyle/>
          <a:p>
            <a:r>
              <a:rPr lang="it-IT" sz="2000" dirty="0"/>
              <a:t>An </a:t>
            </a:r>
            <a:r>
              <a:rPr lang="it-IT" sz="2000" dirty="0" err="1"/>
              <a:t>overview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* number of innovative companies / total number of companies in the sector (2012)</a:t>
            </a:r>
            <a:br>
              <a:rPr lang="en-US" sz="1200" dirty="0"/>
            </a:br>
            <a:r>
              <a:rPr lang="en-US" sz="1200" dirty="0"/>
              <a:t>**Spending in R&amp;D or innovation / profit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5408"/>
              </p:ext>
            </p:extLst>
          </p:nvPr>
        </p:nvGraphicFramePr>
        <p:xfrm>
          <a:off x="575280" y="1873930"/>
          <a:ext cx="520035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10">
                  <a:extLst>
                    <a:ext uri="{9D8B030D-6E8A-4147-A177-3AD203B41FA5}">
                      <a16:colId xmlns:a16="http://schemas.microsoft.com/office/drawing/2014/main" xmlns="" val="1539358978"/>
                    </a:ext>
                  </a:extLst>
                </a:gridCol>
                <a:gridCol w="1741290">
                  <a:extLst>
                    <a:ext uri="{9D8B030D-6E8A-4147-A177-3AD203B41FA5}">
                      <a16:colId xmlns:a16="http://schemas.microsoft.com/office/drawing/2014/main" xmlns="" val="625227356"/>
                    </a:ext>
                  </a:extLst>
                </a:gridCol>
                <a:gridCol w="1733450">
                  <a:extLst>
                    <a:ext uri="{9D8B030D-6E8A-4147-A177-3AD203B41FA5}">
                      <a16:colId xmlns:a16="http://schemas.microsoft.com/office/drawing/2014/main" xmlns="" val="3081935477"/>
                    </a:ext>
                  </a:extLst>
                </a:gridCol>
              </a:tblGrid>
              <a:tr h="48945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Product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innovation</a:t>
                      </a:r>
                      <a:r>
                        <a:rPr lang="it-IT" sz="1400" baseline="0" dirty="0"/>
                        <a:t>*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Process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innovation</a:t>
                      </a:r>
                      <a:r>
                        <a:rPr lang="it-IT" sz="1400" baseline="0" dirty="0"/>
                        <a:t>*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2506243"/>
                  </a:ext>
                </a:extLst>
              </a:tr>
              <a:tr h="2833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994796"/>
                  </a:ext>
                </a:extLst>
              </a:tr>
              <a:tr h="2833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Italy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1914772"/>
                  </a:ext>
                </a:extLst>
              </a:tr>
              <a:tr h="2833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6768832"/>
                  </a:ext>
                </a:extLst>
              </a:tr>
              <a:tr h="2833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Spain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274080"/>
                  </a:ext>
                </a:extLst>
              </a:tr>
              <a:tr h="2833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U.K.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5551691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24052" y="6527790"/>
            <a:ext cx="30428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Confindustria: Scenari Industriali, 2015.</a:t>
            </a:r>
          </a:p>
        </p:txBody>
      </p:sp>
      <p:sp>
        <p:nvSpPr>
          <p:cNvPr id="11" name="Ovale 10"/>
          <p:cNvSpPr/>
          <p:nvPr/>
        </p:nvSpPr>
        <p:spPr>
          <a:xfrm>
            <a:off x="450615" y="2603839"/>
            <a:ext cx="5449681" cy="435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456285" y="1873930"/>
            <a:ext cx="5544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#2 in the EU for robot density   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Among the top 5 non-U.S. hosts for additive manufacturing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 to some of Europe’s most environmentally efficient manufacturing systems, even if there are still issues to overcome </a:t>
            </a:r>
            <a:endParaRPr lang="it-IT" sz="1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56285" y="6488724"/>
            <a:ext cx="34002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</a:t>
            </a:r>
            <a:r>
              <a:rPr lang="it-IT" sz="1050" dirty="0" err="1"/>
              <a:t>Italian</a:t>
            </a:r>
            <a:r>
              <a:rPr lang="it-IT" sz="1050" dirty="0"/>
              <a:t> </a:t>
            </a:r>
            <a:r>
              <a:rPr lang="it-IT" sz="1050" dirty="0" err="1"/>
              <a:t>Trade</a:t>
            </a:r>
            <a:r>
              <a:rPr lang="it-IT" sz="1050" dirty="0"/>
              <a:t> Agency and FEDERMACCHINE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192080"/>
              </p:ext>
            </p:extLst>
          </p:nvPr>
        </p:nvGraphicFramePr>
        <p:xfrm>
          <a:off x="583167" y="4051136"/>
          <a:ext cx="518457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370142174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00662029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3147671739"/>
                    </a:ext>
                  </a:extLst>
                </a:gridCol>
              </a:tblGrid>
              <a:tr h="236321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R&amp;D  </a:t>
                      </a:r>
                      <a:r>
                        <a:rPr lang="it-IT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expense</a:t>
                      </a:r>
                      <a:r>
                        <a:rPr lang="it-IT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it-IT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expenses</a:t>
                      </a:r>
                      <a:r>
                        <a:rPr lang="it-IT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it-IT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r>
                        <a:rPr lang="it-IT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748587"/>
                  </a:ext>
                </a:extLst>
              </a:tr>
              <a:tr h="136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56128"/>
                  </a:ext>
                </a:extLst>
              </a:tr>
              <a:tr h="136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1741673"/>
                  </a:ext>
                </a:extLst>
              </a:tr>
              <a:tr h="136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915820"/>
                  </a:ext>
                </a:extLst>
              </a:tr>
              <a:tr h="136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2676146"/>
                  </a:ext>
                </a:extLst>
              </a:tr>
              <a:tr h="136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U.K.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343482"/>
                  </a:ext>
                </a:extLst>
              </a:tr>
            </a:tbl>
          </a:graphicData>
        </a:graphic>
      </p:graphicFrame>
      <p:sp>
        <p:nvSpPr>
          <p:cNvPr id="17" name="Ovale 16"/>
          <p:cNvSpPr/>
          <p:nvPr/>
        </p:nvSpPr>
        <p:spPr>
          <a:xfrm>
            <a:off x="270903" y="5094354"/>
            <a:ext cx="5809103" cy="4284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7032104" y="4672552"/>
            <a:ext cx="4824536" cy="11521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Low investments in R&amp;D compared  to EU </a:t>
            </a:r>
            <a:r>
              <a:rPr lang="en-GB" sz="2800" b="1" dirty="0"/>
              <a:t>countries</a:t>
            </a:r>
          </a:p>
        </p:txBody>
      </p:sp>
      <p:sp>
        <p:nvSpPr>
          <p:cNvPr id="14" name="Freccia in giù 13"/>
          <p:cNvSpPr/>
          <p:nvPr/>
        </p:nvSpPr>
        <p:spPr>
          <a:xfrm rot="16200000">
            <a:off x="6115417" y="5013176"/>
            <a:ext cx="864096" cy="470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0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7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 err="1"/>
              <a:t>Innovation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context</a:t>
            </a:r>
            <a:r>
              <a:rPr lang="it-IT" dirty="0"/>
              <a:t>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59" y="188640"/>
            <a:ext cx="5574341" cy="6524129"/>
          </a:xfr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9" y="2132856"/>
            <a:ext cx="5760640" cy="374441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07369" y="6093296"/>
            <a:ext cx="6144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https://ec.europa.eu/growth/industry/competitiveness/reports/ms-competitiveness-report_en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4378" y="3059378"/>
            <a:ext cx="3627526" cy="36962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04378" y="4821074"/>
            <a:ext cx="3195478" cy="36962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smtClean="0"/>
              <a:t>Manufacturing </a:t>
            </a:r>
            <a:r>
              <a:rPr lang="it-IT" dirty="0"/>
              <a:t>role in innovation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9" y="1703846"/>
            <a:ext cx="5760020" cy="3534035"/>
          </a:xfrm>
        </p:spPr>
      </p:pic>
      <p:sp>
        <p:nvSpPr>
          <p:cNvPr id="7" name="TextBox 6"/>
          <p:cNvSpPr txBox="1"/>
          <p:nvPr/>
        </p:nvSpPr>
        <p:spPr>
          <a:xfrm rot="2986698">
            <a:off x="993289" y="5010574"/>
            <a:ext cx="400110" cy="882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/>
              <a:t>Germany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986698">
            <a:off x="1717854" y="5092843"/>
            <a:ext cx="400110" cy="620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b="1" dirty="0"/>
              <a:t>ITALY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 rot="2986698">
            <a:off x="5264527" y="5092286"/>
            <a:ext cx="400110" cy="5516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/>
              <a:t>U.K.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2986698">
            <a:off x="2334235" y="5016044"/>
            <a:ext cx="400110" cy="7514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/>
              <a:t>Finland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2986698">
            <a:off x="2998268" y="5024602"/>
            <a:ext cx="400110" cy="8263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/>
              <a:t>Swedish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2986698">
            <a:off x="3794835" y="5016628"/>
            <a:ext cx="400110" cy="7481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/>
              <a:t>France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2986698">
            <a:off x="4534803" y="5079895"/>
            <a:ext cx="400110" cy="6216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/>
              <a:t>Spain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950392" y="331697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Others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9552" y="3715902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Utilities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50392" y="408712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0391" y="4494154"/>
            <a:ext cx="1344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Manufacturing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9237" y="1722621"/>
            <a:ext cx="652920" cy="3477479"/>
          </a:xfrm>
          <a:prstGeom prst="rect">
            <a:avLst/>
          </a:prstGeom>
          <a:noFill/>
          <a:ln w="57150">
            <a:solidFill>
              <a:srgbClr val="E40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49919" y="5911052"/>
            <a:ext cx="3222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</a:t>
            </a:r>
            <a:r>
              <a:rPr lang="en-GB" sz="1100" dirty="0" err="1"/>
              <a:t>Confindustria</a:t>
            </a:r>
            <a:r>
              <a:rPr lang="en-GB" sz="1100" dirty="0"/>
              <a:t>, 18/04/2016, Number16-4.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18211" y="1661668"/>
            <a:ext cx="2387771" cy="4575644"/>
          </a:xfrm>
          <a:prstGeom prst="roundRect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/>
                </a:solidFill>
              </a:rPr>
              <a:t>72.1 % of the total investments in R&amp;D comes from manufacturing</a:t>
            </a:r>
            <a:endParaRPr lang="it-IT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chemeClr val="tx1"/>
                </a:solidFill>
              </a:rPr>
              <a:t>Innovation</a:t>
            </a:r>
            <a:r>
              <a:rPr lang="it-IT" sz="1600" dirty="0">
                <a:solidFill>
                  <a:schemeClr val="tx1"/>
                </a:solidFill>
              </a:rPr>
              <a:t> trigger in process, product, and organisation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</a:rPr>
              <a:t>Learning-by-doing approach 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</a:rPr>
              <a:t>Green technolgies chosen by 22% of the companies 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675918" y="1661668"/>
            <a:ext cx="2387771" cy="4575644"/>
          </a:xfrm>
          <a:prstGeom prst="roundRect">
            <a:avLst/>
          </a:prstGeom>
          <a:noFill/>
          <a:ln w="38100">
            <a:solidFill>
              <a:srgbClr val="E400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tx1"/>
                </a:solidFill>
              </a:rPr>
              <a:t>Lack of a common policy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tx1"/>
                </a:solidFill>
              </a:rPr>
              <a:t>Fragmented reality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tx1"/>
                </a:solidFill>
              </a:rPr>
              <a:t>Only 10.6% of innovative companies cooperated with national operators (2013)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tx1"/>
                </a:solidFill>
              </a:rPr>
              <a:t>Low cooperation with universities and research centres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184" y="1396069"/>
            <a:ext cx="394502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1400" dirty="0"/>
              <a:t>R&amp;D </a:t>
            </a:r>
            <a:r>
              <a:rPr lang="it-IT" sz="1400" dirty="0" err="1"/>
              <a:t>expenses</a:t>
            </a:r>
            <a:r>
              <a:rPr lang="it-IT" sz="1400" dirty="0"/>
              <a:t> (%)</a:t>
            </a:r>
          </a:p>
        </p:txBody>
      </p:sp>
    </p:spTree>
    <p:extLst>
      <p:ext uri="{BB962C8B-B14F-4D97-AF65-F5344CB8AC3E}">
        <p14:creationId xmlns:p14="http://schemas.microsoft.com/office/powerpoint/2010/main" val="40092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b="1" dirty="0" err="1"/>
              <a:t>Which</a:t>
            </a:r>
            <a:r>
              <a:rPr lang="it-IT" sz="2800" b="1" dirty="0"/>
              <a:t> are the </a:t>
            </a:r>
            <a:r>
              <a:rPr lang="it-IT" sz="2800" b="1" dirty="0" err="1"/>
              <a:t>obstacles</a:t>
            </a:r>
            <a:r>
              <a:rPr lang="it-IT" sz="2800" b="1" dirty="0"/>
              <a:t> to </a:t>
            </a:r>
            <a:r>
              <a:rPr lang="it-IT" sz="2800" b="1" dirty="0" err="1"/>
              <a:t>development</a:t>
            </a:r>
            <a:r>
              <a:rPr lang="it-IT" b="1" dirty="0"/>
              <a:t>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12445" y="2231970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Southern </a:t>
            </a:r>
            <a:r>
              <a:rPr lang="it-IT" sz="2400" b="1" dirty="0" err="1"/>
              <a:t>Issue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56817" y="5560786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Graduates </a:t>
            </a:r>
            <a:r>
              <a:rPr lang="it-IT" sz="2400" b="1" dirty="0" smtClean="0"/>
              <a:t>Emigration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91944" y="3521714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Political</a:t>
            </a:r>
            <a:r>
              <a:rPr lang="it-IT" sz="2400" b="1" dirty="0"/>
              <a:t> </a:t>
            </a:r>
            <a:r>
              <a:rPr lang="it-IT" sz="2400" b="1" dirty="0" err="1"/>
              <a:t>Instability</a:t>
            </a:r>
            <a:r>
              <a:rPr lang="it-IT" sz="2400" b="1" dirty="0"/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807968" y="1772815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Mafia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264352" y="672873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Corruption</a:t>
            </a:r>
            <a:endParaRPr lang="it-IT" sz="2400" b="1" dirty="0"/>
          </a:p>
        </p:txBody>
      </p:sp>
      <p:sp>
        <p:nvSpPr>
          <p:cNvPr id="10" name="Rettangolo 9"/>
          <p:cNvSpPr/>
          <p:nvPr/>
        </p:nvSpPr>
        <p:spPr>
          <a:xfrm>
            <a:off x="9257321" y="4407915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Financial </a:t>
            </a:r>
            <a:r>
              <a:rPr lang="it-IT" sz="2400" b="1" dirty="0" err="1"/>
              <a:t>Crisis</a:t>
            </a:r>
            <a:r>
              <a:rPr lang="it-IT" sz="2400" b="1" dirty="0"/>
              <a:t> </a:t>
            </a:r>
          </a:p>
        </p:txBody>
      </p:sp>
      <p:sp>
        <p:nvSpPr>
          <p:cNvPr id="14" name="Ovale 13"/>
          <p:cNvSpPr/>
          <p:nvPr/>
        </p:nvSpPr>
        <p:spPr>
          <a:xfrm>
            <a:off x="8112224" y="2003647"/>
            <a:ext cx="2664296" cy="9212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6168007" y="5330969"/>
            <a:ext cx="3816425" cy="9212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southern</a:t>
            </a:r>
            <a:r>
              <a:rPr lang="it-IT" dirty="0"/>
              <a:t> </a:t>
            </a:r>
            <a:r>
              <a:rPr lang="it-IT" dirty="0" err="1"/>
              <a:t>issue</a:t>
            </a:r>
            <a:r>
              <a:rPr lang="it-IT" dirty="0"/>
              <a:t>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620688"/>
            <a:ext cx="3096344" cy="3999444"/>
          </a:xfrm>
          <a:ln>
            <a:solidFill>
              <a:srgbClr val="FF0000"/>
            </a:solidFill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12300"/>
            <a:ext cx="6120680" cy="4975097"/>
          </a:xfrm>
        </p:spPr>
      </p:pic>
      <p:sp>
        <p:nvSpPr>
          <p:cNvPr id="8" name="CasellaDiTesto 7"/>
          <p:cNvSpPr txBox="1"/>
          <p:nvPr/>
        </p:nvSpPr>
        <p:spPr>
          <a:xfrm>
            <a:off x="6672064" y="4910069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Due to historical events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75% of the nation’s wealth was</a:t>
            </a:r>
            <a:r>
              <a:rPr lang="en-GB" b="1" dirty="0"/>
              <a:t> </a:t>
            </a:r>
            <a:r>
              <a:rPr lang="en-GB" dirty="0"/>
              <a:t>produced in the north regions (2014)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High unemployment and low per capita income in the south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0802" y="1595592"/>
            <a:ext cx="2088232" cy="2304256"/>
          </a:xfrm>
          <a:prstGeom prst="rect">
            <a:avLst/>
          </a:prstGeom>
          <a:noFill/>
          <a:ln w="38100">
            <a:solidFill>
              <a:srgbClr val="E40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44414" y="1595592"/>
            <a:ext cx="2088232" cy="2304256"/>
          </a:xfrm>
          <a:prstGeom prst="rect">
            <a:avLst/>
          </a:prstGeom>
          <a:noFill/>
          <a:ln w="38100">
            <a:solidFill>
              <a:srgbClr val="E40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44414" y="3932940"/>
            <a:ext cx="2088232" cy="2304256"/>
          </a:xfrm>
          <a:prstGeom prst="rect">
            <a:avLst/>
          </a:prstGeom>
          <a:noFill/>
          <a:ln w="38100">
            <a:solidFill>
              <a:srgbClr val="E40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7536160" y="1102755"/>
            <a:ext cx="1800200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992544" y="1664804"/>
            <a:ext cx="10081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/>
              <a:t>Industrial </a:t>
            </a:r>
            <a:br>
              <a:rPr lang="it-IT" sz="1600" dirty="0"/>
            </a:br>
            <a:r>
              <a:rPr lang="it-IT" sz="1600" dirty="0" err="1"/>
              <a:t>Districts</a:t>
            </a:r>
            <a:endParaRPr lang="it-IT" sz="1600" dirty="0"/>
          </a:p>
        </p:txBody>
      </p:sp>
      <p:cxnSp>
        <p:nvCxnSpPr>
          <p:cNvPr id="11" name="Connettore 1 10"/>
          <p:cNvCxnSpPr>
            <a:endCxn id="3" idx="1"/>
          </p:cNvCxnSpPr>
          <p:nvPr/>
        </p:nvCxnSpPr>
        <p:spPr>
          <a:xfrm>
            <a:off x="9336360" y="1844824"/>
            <a:ext cx="1656184" cy="112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2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emigration</a:t>
            </a:r>
            <a:r>
              <a:rPr lang="it-IT" dirty="0"/>
              <a:t> 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27348" y="4298787"/>
            <a:ext cx="5076564" cy="22391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Italy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the </a:t>
            </a:r>
            <a:r>
              <a:rPr lang="it-IT" dirty="0" err="1"/>
              <a:t>lowest</a:t>
            </a:r>
            <a:r>
              <a:rPr lang="it-IT" dirty="0"/>
              <a:t> rate of </a:t>
            </a:r>
            <a:r>
              <a:rPr lang="it-IT" dirty="0" err="1"/>
              <a:t>graduates</a:t>
            </a:r>
            <a:r>
              <a:rPr lang="it-IT" dirty="0"/>
              <a:t> </a:t>
            </a:r>
            <a:r>
              <a:rPr lang="it-IT" dirty="0" err="1"/>
              <a:t>aged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30 and 35 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27,000 high </a:t>
            </a:r>
            <a:r>
              <a:rPr lang="it-IT" dirty="0" err="1"/>
              <a:t>school</a:t>
            </a:r>
            <a:r>
              <a:rPr lang="it-IT" dirty="0"/>
              <a:t> </a:t>
            </a:r>
            <a:r>
              <a:rPr lang="it-IT" dirty="0" err="1"/>
              <a:t>graduates</a:t>
            </a:r>
            <a:r>
              <a:rPr lang="it-IT" dirty="0"/>
              <a:t> and 24,000 </a:t>
            </a:r>
            <a:r>
              <a:rPr lang="it-IT" dirty="0" err="1"/>
              <a:t>university</a:t>
            </a:r>
            <a:r>
              <a:rPr lang="it-IT" dirty="0"/>
              <a:t> </a:t>
            </a:r>
            <a:r>
              <a:rPr lang="it-IT" dirty="0" err="1"/>
              <a:t>graduates</a:t>
            </a:r>
            <a:r>
              <a:rPr lang="it-IT" dirty="0"/>
              <a:t> 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 in 2015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Low </a:t>
            </a:r>
            <a:r>
              <a:rPr lang="it-IT" dirty="0" err="1"/>
              <a:t>university</a:t>
            </a:r>
            <a:r>
              <a:rPr lang="it-IT" dirty="0"/>
              <a:t> </a:t>
            </a:r>
            <a:r>
              <a:rPr lang="it-IT" dirty="0" err="1"/>
              <a:t>attraction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only 7% of </a:t>
            </a:r>
            <a:r>
              <a:rPr lang="it-IT" dirty="0" err="1"/>
              <a:t>students</a:t>
            </a:r>
            <a:r>
              <a:rPr lang="it-IT" dirty="0"/>
              <a:t> from abroad</a:t>
            </a:r>
          </a:p>
        </p:txBody>
      </p:sp>
      <p:pic>
        <p:nvPicPr>
          <p:cNvPr id="6" name="Immagine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302498"/>
            <a:ext cx="2442126" cy="2884400"/>
          </a:xfrm>
          <a:prstGeom prst="rect">
            <a:avLst/>
          </a:prstGeom>
        </p:spPr>
      </p:pic>
      <p:sp>
        <p:nvSpPr>
          <p:cNvPr id="4" name="Striped Right Arrow 3"/>
          <p:cNvSpPr/>
          <p:nvPr/>
        </p:nvSpPr>
        <p:spPr>
          <a:xfrm>
            <a:off x="8306969" y="2421396"/>
            <a:ext cx="1029391" cy="1768145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8" y="4643158"/>
            <a:ext cx="1355043" cy="1355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43" y="4226482"/>
            <a:ext cx="1081923" cy="1643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79" y="256243"/>
            <a:ext cx="1669518" cy="1335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76" y="2318931"/>
            <a:ext cx="1217712" cy="779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52" y="3953422"/>
            <a:ext cx="1114725" cy="1379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5" y="530774"/>
            <a:ext cx="1321866" cy="8300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22630" y="60958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15%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113060" y="58832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16.7%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618248" y="55730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12%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577507" y="3350464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11.3%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886962" y="16456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7.3%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145795" y="169941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5.7%</a:t>
            </a:r>
          </a:p>
        </p:txBody>
      </p:sp>
      <p:sp>
        <p:nvSpPr>
          <p:cNvPr id="18" name="Striped Right Arrow 3"/>
          <p:cNvSpPr/>
          <p:nvPr/>
        </p:nvSpPr>
        <p:spPr>
          <a:xfrm>
            <a:off x="4439816" y="2433406"/>
            <a:ext cx="1029391" cy="1768145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5577909" y="2705547"/>
            <a:ext cx="2448272" cy="12238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Engineers</a:t>
            </a:r>
            <a:r>
              <a:rPr lang="it-IT" dirty="0"/>
              <a:t>*   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Interpreters</a:t>
            </a:r>
            <a:r>
              <a:rPr lang="it-IT" dirty="0"/>
              <a:t>* 17%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Economists</a:t>
            </a:r>
            <a:r>
              <a:rPr lang="it-IT" dirty="0"/>
              <a:t>* 15 %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14028" y="6564263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IlSole24Ore, 2016	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577909" y="3953422"/>
            <a:ext cx="2778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*</a:t>
            </a:r>
            <a:r>
              <a:rPr lang="it-IT" sz="1050" dirty="0" err="1"/>
              <a:t>Graduates</a:t>
            </a:r>
            <a:r>
              <a:rPr lang="it-IT" sz="1050" dirty="0"/>
              <a:t> </a:t>
            </a:r>
            <a:r>
              <a:rPr lang="it-IT" sz="1050" dirty="0" err="1"/>
              <a:t>that</a:t>
            </a:r>
            <a:r>
              <a:rPr lang="it-IT" sz="1050" dirty="0"/>
              <a:t> </a:t>
            </a:r>
            <a:r>
              <a:rPr lang="it-IT" sz="1050" dirty="0" err="1"/>
              <a:t>found</a:t>
            </a:r>
            <a:r>
              <a:rPr lang="it-IT" sz="1050" dirty="0"/>
              <a:t> a job in a </a:t>
            </a:r>
            <a:r>
              <a:rPr lang="it-IT" sz="1050" dirty="0" err="1"/>
              <a:t>foreign</a:t>
            </a:r>
            <a:r>
              <a:rPr lang="it-IT" sz="1050" dirty="0"/>
              <a:t/>
            </a:r>
            <a:br>
              <a:rPr lang="it-IT" sz="1050" dirty="0"/>
            </a:br>
            <a:r>
              <a:rPr lang="it-IT" sz="1050" dirty="0"/>
              <a:t> country </a:t>
            </a:r>
            <a:r>
              <a:rPr lang="it-IT" sz="1050" dirty="0" err="1"/>
              <a:t>within</a:t>
            </a:r>
            <a:r>
              <a:rPr lang="it-IT" sz="1050" dirty="0"/>
              <a:t> 1 </a:t>
            </a:r>
            <a:r>
              <a:rPr lang="it-IT" sz="1050" dirty="0" err="1"/>
              <a:t>year</a:t>
            </a:r>
            <a:r>
              <a:rPr lang="it-IT" sz="1050" dirty="0"/>
              <a:t> </a:t>
            </a:r>
            <a:r>
              <a:rPr lang="it-IT" sz="1050" dirty="0" err="1"/>
              <a:t>after</a:t>
            </a:r>
            <a:r>
              <a:rPr lang="it-IT" sz="1050" dirty="0"/>
              <a:t> </a:t>
            </a:r>
            <a:r>
              <a:rPr lang="it-IT" sz="1050" dirty="0" err="1"/>
              <a:t>their</a:t>
            </a:r>
            <a:r>
              <a:rPr lang="it-IT" sz="1050" dirty="0"/>
              <a:t> </a:t>
            </a:r>
            <a:r>
              <a:rPr lang="it-IT" sz="1050" dirty="0" err="1"/>
              <a:t>graduation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9299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3" grpId="0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Future challenges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 new industrial policy of </a:t>
            </a:r>
            <a:r>
              <a:rPr lang="it-IT" dirty="0" err="1"/>
              <a:t>innovation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it-IT" b="1" dirty="0" err="1"/>
              <a:t>Increase</a:t>
            </a:r>
            <a:r>
              <a:rPr lang="it-IT" b="1" dirty="0"/>
              <a:t> the </a:t>
            </a:r>
            <a:r>
              <a:rPr lang="it-IT" b="1" dirty="0" err="1"/>
              <a:t>investments</a:t>
            </a:r>
            <a:r>
              <a:rPr lang="it-IT" b="1" dirty="0"/>
              <a:t> in R&amp;D </a:t>
            </a:r>
          </a:p>
          <a:p>
            <a:endParaRPr lang="it-IT" b="1" dirty="0"/>
          </a:p>
          <a:p>
            <a:r>
              <a:rPr lang="it-IT" b="1" dirty="0" err="1"/>
              <a:t>Develop</a:t>
            </a:r>
            <a:r>
              <a:rPr lang="it-IT" b="1" dirty="0"/>
              <a:t> an </a:t>
            </a:r>
            <a:r>
              <a:rPr lang="it-IT" b="1" dirty="0" err="1"/>
              <a:t>innovation</a:t>
            </a:r>
            <a:r>
              <a:rPr lang="it-IT" b="1" dirty="0"/>
              <a:t> network</a:t>
            </a:r>
          </a:p>
          <a:p>
            <a:endParaRPr lang="it-IT" b="1" dirty="0"/>
          </a:p>
          <a:p>
            <a:r>
              <a:rPr lang="en-US" b="1" dirty="0"/>
              <a:t>Long term vision</a:t>
            </a:r>
          </a:p>
          <a:p>
            <a:endParaRPr lang="en-US" dirty="0"/>
          </a:p>
          <a:p>
            <a:r>
              <a:rPr lang="en-GB" b="1" dirty="0"/>
              <a:t>Internationalisation</a:t>
            </a:r>
          </a:p>
          <a:p>
            <a:endParaRPr lang="en-GB" b="1" dirty="0"/>
          </a:p>
          <a:p>
            <a:r>
              <a:rPr lang="en-GB" b="1" dirty="0"/>
              <a:t>Sustainability </a:t>
            </a:r>
            <a:endParaRPr lang="en-GB" dirty="0"/>
          </a:p>
          <a:p>
            <a:endParaRPr lang="en-GB" sz="1600" dirty="0"/>
          </a:p>
          <a:p>
            <a:endParaRPr lang="it-IT" sz="1600" dirty="0"/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1027" name="Picture 3" descr="H:\manufacturing meeting\piano-nazionale-industria-4.0-702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32" y="2636912"/>
            <a:ext cx="6264696" cy="29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348880"/>
            <a:ext cx="6667500" cy="1905000"/>
          </a:xfrm>
        </p:spPr>
      </p:pic>
    </p:spTree>
    <p:extLst>
      <p:ext uri="{BB962C8B-B14F-4D97-AF65-F5344CB8AC3E}">
        <p14:creationId xmlns:p14="http://schemas.microsoft.com/office/powerpoint/2010/main" val="77534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73" y="921702"/>
            <a:ext cx="2270911" cy="5377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921702"/>
            <a:ext cx="2265265" cy="5371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915211"/>
            <a:ext cx="2265265" cy="53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96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Global Manufacturing Competitiveness Ranking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966714"/>
            <a:ext cx="4315308" cy="1117504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34" y="1960356"/>
            <a:ext cx="4143188" cy="10884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35" y="3178720"/>
            <a:ext cx="4315818" cy="172705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33" y="3131844"/>
            <a:ext cx="4143189" cy="1761985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1242627" y="3849627"/>
            <a:ext cx="4838682" cy="381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5875353" y="4042246"/>
            <a:ext cx="4951865" cy="4163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35360" y="6132882"/>
            <a:ext cx="7338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Deloitte and US Council on Competitiveness, 2016 Global Manufacturing Competitiveness Index.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6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en-GB" dirty="0"/>
              <a:t>Italian</a:t>
            </a:r>
            <a:r>
              <a:rPr lang="it-IT" dirty="0"/>
              <a:t> economy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en-GB" dirty="0"/>
              <a:t>overview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economy in the world </a:t>
            </a:r>
          </a:p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economy in the EU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465875"/>
              </p:ext>
            </p:extLst>
          </p:nvPr>
        </p:nvGraphicFramePr>
        <p:xfrm>
          <a:off x="6888088" y="1826922"/>
          <a:ext cx="4917701" cy="387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880">
                  <a:extLst>
                    <a:ext uri="{9D8B030D-6E8A-4147-A177-3AD203B41FA5}">
                      <a16:colId xmlns:a16="http://schemas.microsoft.com/office/drawing/2014/main" xmlns="" val="4208980256"/>
                    </a:ext>
                  </a:extLst>
                </a:gridCol>
                <a:gridCol w="1847528">
                  <a:extLst>
                    <a:ext uri="{9D8B030D-6E8A-4147-A177-3AD203B41FA5}">
                      <a16:colId xmlns:a16="http://schemas.microsoft.com/office/drawing/2014/main" xmlns="" val="1752685113"/>
                    </a:ext>
                  </a:extLst>
                </a:gridCol>
                <a:gridCol w="2106293">
                  <a:extLst>
                    <a:ext uri="{9D8B030D-6E8A-4147-A177-3AD203B41FA5}">
                      <a16:colId xmlns:a16="http://schemas.microsoft.com/office/drawing/2014/main" xmlns="" val="1986368220"/>
                    </a:ext>
                  </a:extLst>
                </a:gridCol>
              </a:tblGrid>
              <a:tr h="53359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Global GDP Ranking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Economy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(</a:t>
                      </a:r>
                      <a:r>
                        <a:rPr lang="it-IT" sz="1400" dirty="0" err="1"/>
                        <a:t>million</a:t>
                      </a:r>
                      <a:r>
                        <a:rPr lang="it-IT" sz="1400" dirty="0"/>
                        <a:t> of US </a:t>
                      </a:r>
                      <a:r>
                        <a:rPr lang="it-IT" sz="1400" dirty="0" err="1"/>
                        <a:t>dollars</a:t>
                      </a:r>
                      <a:r>
                        <a:rPr lang="it-IT" sz="1400" dirty="0"/>
                        <a:t>)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1611679243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U.S.S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180,36,648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131986123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China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11,007,721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2431570981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Japan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4,123,258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3123486286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Germany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3,363,447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2718389559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U.K.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2,858,003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2075821857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France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2,418,836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3463464797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India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2,095,398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422973176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Italy</a:t>
                      </a:r>
                      <a:endParaRPr lang="it-IT" sz="1400" dirty="0"/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1,821,497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2113220851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Brazil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1,774,725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2629437311"/>
                  </a:ext>
                </a:extLst>
              </a:tr>
              <a:tr h="31388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Canada</a:t>
                      </a:r>
                    </a:p>
                  </a:txBody>
                  <a:tcPr marL="121478" marR="12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1,550,537</a:t>
                      </a:r>
                    </a:p>
                  </a:txBody>
                  <a:tcPr marL="121478" marR="121478"/>
                </a:tc>
                <a:extLst>
                  <a:ext uri="{0D108BD9-81ED-4DB2-BD59-A6C34878D82A}">
                    <a16:rowId xmlns:a16="http://schemas.microsoft.com/office/drawing/2014/main" xmlns="" val="1917888825"/>
                  </a:ext>
                </a:extLst>
              </a:tr>
            </a:tbl>
          </a:graphicData>
        </a:graphic>
      </p:graphicFrame>
      <p:sp>
        <p:nvSpPr>
          <p:cNvPr id="17" name="Ovale 16"/>
          <p:cNvSpPr/>
          <p:nvPr/>
        </p:nvSpPr>
        <p:spPr>
          <a:xfrm>
            <a:off x="6672065" y="4725144"/>
            <a:ext cx="513372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07988" y="5976867"/>
            <a:ext cx="45961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Ministero dello Sviluppo Economico; World </a:t>
            </a:r>
            <a:r>
              <a:rPr lang="it-IT" sz="1050" dirty="0" err="1"/>
              <a:t>Economic</a:t>
            </a:r>
            <a:r>
              <a:rPr lang="it-IT" sz="1050" dirty="0"/>
              <a:t> </a:t>
            </a:r>
            <a:r>
              <a:rPr lang="it-IT" sz="1050" dirty="0" err="1"/>
              <a:t>Bank</a:t>
            </a:r>
            <a:r>
              <a:rPr lang="it-IT" sz="1050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7275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Italian economy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An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5760019" cy="3095723"/>
          </a:xfrm>
        </p:spPr>
        <p:txBody>
          <a:bodyPr/>
          <a:lstStyle/>
          <a:p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economy in the world </a:t>
            </a:r>
          </a:p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economy in the EU</a:t>
            </a:r>
          </a:p>
          <a:p>
            <a:r>
              <a:rPr lang="en-US" dirty="0"/>
              <a:t>Industry represents the 15% of the GDP</a:t>
            </a:r>
          </a:p>
          <a:p>
            <a:pPr lvl="1"/>
            <a:r>
              <a:rPr lang="en-US" dirty="0"/>
              <a:t>It employs 30% of the total workforce</a:t>
            </a:r>
          </a:p>
          <a:p>
            <a:pPr lvl="1"/>
            <a:r>
              <a:rPr lang="en-US" dirty="0"/>
              <a:t>World 6</a:t>
            </a:r>
            <a:r>
              <a:rPr lang="en-US" baseline="30000" dirty="0"/>
              <a:t>th</a:t>
            </a:r>
            <a:r>
              <a:rPr lang="en-US" dirty="0"/>
              <a:t> manufacturing country</a:t>
            </a:r>
          </a:p>
          <a:p>
            <a:r>
              <a:rPr lang="en-US" dirty="0"/>
              <a:t>SME are the key players, most of them family </a:t>
            </a:r>
            <a:br>
              <a:rPr lang="en-US" dirty="0"/>
            </a:br>
            <a:r>
              <a:rPr lang="en-US" dirty="0"/>
              <a:t>owned enterprises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7988" y="5914446"/>
            <a:ext cx="45961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Ministero dello Sviluppo Economico; World </a:t>
            </a:r>
            <a:r>
              <a:rPr lang="it-IT" sz="1050" dirty="0" err="1"/>
              <a:t>Economic</a:t>
            </a:r>
            <a:r>
              <a:rPr lang="it-IT" sz="1050" dirty="0"/>
              <a:t> </a:t>
            </a:r>
            <a:r>
              <a:rPr lang="it-IT" sz="1050" dirty="0" err="1"/>
              <a:t>Bank</a:t>
            </a:r>
            <a:r>
              <a:rPr lang="it-IT" sz="1050" dirty="0"/>
              <a:t>, 2015</a:t>
            </a:r>
          </a:p>
        </p:txBody>
      </p:sp>
      <p:graphicFrame>
        <p:nvGraphicFramePr>
          <p:cNvPr id="10" name="Segnaposto contenuto 12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04453552"/>
              </p:ext>
            </p:extLst>
          </p:nvPr>
        </p:nvGraphicFramePr>
        <p:xfrm>
          <a:off x="5663952" y="1052736"/>
          <a:ext cx="62640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0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407368" y="4471313"/>
            <a:ext cx="6624736" cy="136815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 profitability</a:t>
            </a:r>
            <a:br>
              <a:rPr lang="en-GB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euro invested 		1.83 euro earned</a:t>
            </a:r>
            <a:endParaRPr lang="it-IT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power of manufacturing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The economic 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07988" y="2195611"/>
            <a:ext cx="6696124" cy="2275702"/>
          </a:xfrm>
        </p:spPr>
        <p:txBody>
          <a:bodyPr/>
          <a:lstStyle/>
          <a:p>
            <a:r>
              <a:rPr lang="en-GB" sz="1800" dirty="0"/>
              <a:t>83.2 % of the trade goods comes from manufacturing</a:t>
            </a:r>
          </a:p>
          <a:p>
            <a:r>
              <a:rPr lang="en-GB" sz="1800" dirty="0"/>
              <a:t>72.1 % of the total investments in R&amp;D comes from manufacturing</a:t>
            </a:r>
          </a:p>
          <a:p>
            <a:r>
              <a:rPr lang="en-GB" sz="1800" dirty="0"/>
              <a:t>Considering the relationships with other economic areas, the manufacturing contribution to GDP rises up almost 23%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97678" y="5271942"/>
            <a:ext cx="1044116" cy="458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556792"/>
            <a:ext cx="4148223" cy="3748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76606" y="1412875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Utilities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9741" y="2851375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Agriculture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5465" y="372730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Building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4414" y="4437112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Finance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9059" y="248815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Other services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53427" y="248815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Manufacturing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53428" y="150135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Mining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42833" y="5283671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Business services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83677" y="506455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Finance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65482" y="3944848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Commerce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62187" y="4317425"/>
            <a:ext cx="171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Telecommunication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7368" y="6021288"/>
            <a:ext cx="31261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</a:t>
            </a:r>
            <a:r>
              <a:rPr lang="en-GB" sz="1050" dirty="0" err="1"/>
              <a:t>Confindustria</a:t>
            </a:r>
            <a:r>
              <a:rPr lang="en-GB" sz="1050" dirty="0"/>
              <a:t>, 18/04/2016, Number16-4</a:t>
            </a:r>
          </a:p>
        </p:txBody>
      </p:sp>
    </p:spTree>
    <p:extLst>
      <p:ext uri="{BB962C8B-B14F-4D97-AF65-F5344CB8AC3E}">
        <p14:creationId xmlns:p14="http://schemas.microsoft.com/office/powerpoint/2010/main" val="34519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Manufacturing </a:t>
            </a:r>
            <a:r>
              <a:rPr lang="it-IT" sz="1800" dirty="0" err="1"/>
              <a:t>represents</a:t>
            </a:r>
            <a:r>
              <a:rPr lang="it-IT" sz="1800" dirty="0"/>
              <a:t> 88% of production</a:t>
            </a:r>
          </a:p>
          <a:p>
            <a:endParaRPr lang="it-IT" sz="1800" dirty="0"/>
          </a:p>
          <a:p>
            <a:r>
              <a:rPr lang="it-IT" sz="1800" dirty="0"/>
              <a:t>The 4As: </a:t>
            </a:r>
            <a:r>
              <a:rPr lang="it-IT" sz="1800" b="1" dirty="0"/>
              <a:t>Fashion, Food, Furniture, Mechanical Engineering </a:t>
            </a:r>
          </a:p>
          <a:p>
            <a:endParaRPr lang="it-IT" sz="1800" dirty="0"/>
          </a:p>
          <a:p>
            <a:r>
              <a:rPr lang="it-IT" sz="1800" dirty="0" err="1"/>
              <a:t>Important</a:t>
            </a:r>
            <a:r>
              <a:rPr lang="it-IT" sz="1800" dirty="0"/>
              <a:t> </a:t>
            </a:r>
            <a:r>
              <a:rPr lang="it-IT" sz="1800" dirty="0" err="1"/>
              <a:t>sectors</a:t>
            </a:r>
            <a:r>
              <a:rPr lang="it-IT" sz="1800" dirty="0"/>
              <a:t>:</a:t>
            </a:r>
          </a:p>
          <a:p>
            <a:pPr lvl="1"/>
            <a:r>
              <a:rPr lang="en-US" sz="1600" dirty="0"/>
              <a:t>metallurgy and fabricated metal products </a:t>
            </a:r>
            <a:r>
              <a:rPr lang="en-US" sz="1600" u="sng" dirty="0"/>
              <a:t>14%</a:t>
            </a:r>
          </a:p>
          <a:p>
            <a:pPr lvl="1"/>
            <a:r>
              <a:rPr lang="en-US" sz="1600" dirty="0"/>
              <a:t>machinery and equipment </a:t>
            </a:r>
            <a:r>
              <a:rPr lang="en-US" sz="1600" u="sng" dirty="0"/>
              <a:t>12%</a:t>
            </a:r>
          </a:p>
          <a:p>
            <a:pPr lvl="1"/>
            <a:r>
              <a:rPr lang="en-US" sz="1600" dirty="0"/>
              <a:t>food, drink and tobacco </a:t>
            </a:r>
            <a:r>
              <a:rPr lang="en-US" sz="1600" u="sng" dirty="0"/>
              <a:t>10%</a:t>
            </a:r>
          </a:p>
          <a:p>
            <a:pPr lvl="1"/>
            <a:r>
              <a:rPr lang="en-US" sz="1600" dirty="0"/>
              <a:t>rubber and plastics products and non-metallic mineral products </a:t>
            </a:r>
            <a:br>
              <a:rPr lang="en-US" sz="1600" dirty="0"/>
            </a:br>
            <a:r>
              <a:rPr lang="en-US" sz="1600" u="sng" dirty="0"/>
              <a:t>9%</a:t>
            </a:r>
          </a:p>
          <a:p>
            <a:pPr lvl="1"/>
            <a:r>
              <a:rPr lang="en-US" sz="1600" dirty="0"/>
              <a:t>textile, clothing and leather </a:t>
            </a:r>
            <a:r>
              <a:rPr lang="en-US" sz="1600" u="sng" dirty="0"/>
              <a:t>8 %</a:t>
            </a:r>
          </a:p>
          <a:p>
            <a:pPr lvl="1"/>
            <a:r>
              <a:rPr lang="en-US" sz="1600" dirty="0"/>
              <a:t>transport equipment </a:t>
            </a:r>
            <a:r>
              <a:rPr lang="en-US" sz="1600" u="sng" dirty="0"/>
              <a:t>7%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other manufacturing, repair and installation of machinery and equipment </a:t>
            </a:r>
            <a:r>
              <a:rPr lang="en-US" sz="1600" u="sng" dirty="0"/>
              <a:t>7%</a:t>
            </a:r>
            <a:r>
              <a:rPr lang="en-US" sz="1600" dirty="0"/>
              <a:t>.</a:t>
            </a:r>
            <a:r>
              <a:rPr lang="it-IT" sz="1600" dirty="0"/>
              <a:t> </a:t>
            </a:r>
          </a:p>
          <a:p>
            <a:pPr lvl="1"/>
            <a:endParaRPr lang="it-IT" sz="1600" dirty="0"/>
          </a:p>
        </p:txBody>
      </p:sp>
      <p:pic>
        <p:nvPicPr>
          <p:cNvPr id="2050" name="Picture 2" descr="H:\manufacturing meeting\bar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204864"/>
            <a:ext cx="2808724" cy="12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manufacturing meeting\Logo_Benett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19" y="186105"/>
            <a:ext cx="3248025" cy="11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manufacturing meeting\luxottica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56" y="980728"/>
            <a:ext cx="2892846" cy="210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manufacturing meeting\Ferrer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37" y="3709032"/>
            <a:ext cx="3899942" cy="5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manufacturing meeting\Maserati-logo-black-1920x10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51" y="4425054"/>
            <a:ext cx="3024336" cy="1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07368" y="6381328"/>
            <a:ext cx="4235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Source: http://www.tradingeconomics.com/italy/industrial-production</a:t>
            </a:r>
          </a:p>
        </p:txBody>
      </p:sp>
    </p:spTree>
    <p:extLst>
      <p:ext uri="{BB962C8B-B14F-4D97-AF65-F5344CB8AC3E}">
        <p14:creationId xmlns:p14="http://schemas.microsoft.com/office/powerpoint/2010/main" val="12015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Manufacturing </a:t>
            </a:r>
            <a:r>
              <a:rPr lang="it-IT" dirty="0" err="1"/>
              <a:t>SMEs</a:t>
            </a:r>
            <a:r>
              <a:rPr lang="it-IT" dirty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07368" y="6093296"/>
            <a:ext cx="547457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European SBA </a:t>
            </a:r>
            <a:r>
              <a:rPr lang="it-IT" sz="1050" dirty="0" err="1"/>
              <a:t>Fact</a:t>
            </a:r>
            <a:r>
              <a:rPr lang="it-IT" sz="1050" dirty="0"/>
              <a:t> </a:t>
            </a:r>
            <a:r>
              <a:rPr lang="it-IT" sz="1050" dirty="0" err="1"/>
              <a:t>Sheet</a:t>
            </a:r>
            <a:r>
              <a:rPr lang="it-IT" sz="1050" dirty="0"/>
              <a:t>, 2015;</a:t>
            </a:r>
            <a:br>
              <a:rPr lang="it-IT" sz="1050" dirty="0"/>
            </a:br>
            <a:r>
              <a:rPr lang="it-IT" sz="1050" dirty="0"/>
              <a:t>Osservatorio Nazionale Distretti Italiani, Rapporto 2015;</a:t>
            </a:r>
            <a:br>
              <a:rPr lang="it-IT" sz="1050" dirty="0"/>
            </a:br>
            <a:r>
              <a:rPr lang="it-IT" sz="1050" dirty="0"/>
              <a:t>ISTAT, Struttura e Competitività del Sistema delle Imprese Industriali e dei Servizi, 2013.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681280"/>
            <a:ext cx="5935222" cy="35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7104112" y="1484784"/>
            <a:ext cx="4176464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SMEs</a:t>
            </a:r>
            <a:r>
              <a:rPr lang="it-IT" dirty="0"/>
              <a:t> </a:t>
            </a:r>
            <a:r>
              <a:rPr lang="it-IT" dirty="0" err="1"/>
              <a:t>represent</a:t>
            </a:r>
            <a:r>
              <a:rPr lang="it-IT" dirty="0"/>
              <a:t> 99 % of </a:t>
            </a:r>
            <a:r>
              <a:rPr lang="it-IT" dirty="0" err="1"/>
              <a:t>Italian</a:t>
            </a:r>
            <a:r>
              <a:rPr lang="it-IT" dirty="0"/>
              <a:t>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Highest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firms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the EU, 3.8 </a:t>
            </a:r>
            <a:r>
              <a:rPr lang="it-IT" dirty="0" err="1"/>
              <a:t>million</a:t>
            </a:r>
            <a:r>
              <a:rPr lang="it-IT" dirty="0"/>
              <a:t> of </a:t>
            </a:r>
            <a:r>
              <a:rPr lang="it-IT" dirty="0" err="1"/>
              <a:t>SMEs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Employ</a:t>
            </a:r>
            <a:r>
              <a:rPr lang="it-IT" dirty="0"/>
              <a:t> </a:t>
            </a:r>
            <a:r>
              <a:rPr lang="it-IT" dirty="0" err="1"/>
              <a:t>almost</a:t>
            </a:r>
            <a:r>
              <a:rPr lang="it-IT" dirty="0"/>
              <a:t> 80% of the </a:t>
            </a:r>
            <a:r>
              <a:rPr lang="it-IT" dirty="0" err="1"/>
              <a:t>labour</a:t>
            </a:r>
            <a:r>
              <a:rPr lang="it-IT" dirty="0"/>
              <a:t>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Clustered</a:t>
            </a:r>
            <a:r>
              <a:rPr lang="it-IT" dirty="0"/>
              <a:t> in industrial </a:t>
            </a:r>
            <a:r>
              <a:rPr lang="en-GB" dirty="0"/>
              <a:t>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quality products and niche markets 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1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Import &amp; export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 err="1"/>
              <a:t>Percentage</a:t>
            </a:r>
            <a:r>
              <a:rPr lang="it-IT" dirty="0"/>
              <a:t> of the world commercial </a:t>
            </a:r>
            <a:r>
              <a:rPr lang="it-IT" dirty="0" err="1"/>
              <a:t>manufactured</a:t>
            </a:r>
            <a:r>
              <a:rPr lang="it-IT" dirty="0"/>
              <a:t> </a:t>
            </a:r>
            <a:r>
              <a:rPr lang="it-IT" dirty="0" err="1"/>
              <a:t>goods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77534751"/>
              </p:ext>
            </p:extLst>
          </p:nvPr>
        </p:nvGraphicFramePr>
        <p:xfrm>
          <a:off x="410961" y="2193684"/>
          <a:ext cx="5188503" cy="420359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52000">
                  <a:extLst>
                    <a:ext uri="{9D8B030D-6E8A-4147-A177-3AD203B41FA5}">
                      <a16:colId xmlns:a16="http://schemas.microsoft.com/office/drawing/2014/main" xmlns="" val="137860075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59505238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8881527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151997828"/>
                    </a:ext>
                  </a:extLst>
                </a:gridCol>
                <a:gridCol w="1220712">
                  <a:extLst>
                    <a:ext uri="{9D8B030D-6E8A-4147-A177-3AD203B41FA5}">
                      <a16:colId xmlns:a16="http://schemas.microsoft.com/office/drawing/2014/main" xmlns="" val="1892293014"/>
                    </a:ext>
                  </a:extLst>
                </a:gridCol>
                <a:gridCol w="651495">
                  <a:extLst>
                    <a:ext uri="{9D8B030D-6E8A-4147-A177-3AD203B41FA5}">
                      <a16:colId xmlns:a16="http://schemas.microsoft.com/office/drawing/2014/main" xmlns="" val="180023647"/>
                    </a:ext>
                  </a:extLst>
                </a:gridCol>
              </a:tblGrid>
              <a:tr h="305420"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Export</a:t>
                      </a:r>
                    </a:p>
                  </a:txBody>
                  <a:tcPr marL="103681" marR="103681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103681" marR="103681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103681" marR="10368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Import</a:t>
                      </a:r>
                    </a:p>
                  </a:txBody>
                  <a:tcPr marL="103681" marR="103681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103681" marR="103681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3148176124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Rank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Country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%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Rank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Country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%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920781994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China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16.4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U.S.A.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12.5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2632173448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Germany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9.8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China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7.8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1699633024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U.S.A.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7.9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Germany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7.3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2556501199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Japan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4.5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U.K.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3.9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3032632230"/>
                  </a:ext>
                </a:extLst>
              </a:tr>
              <a:tr h="49578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Republic</a:t>
                      </a:r>
                      <a:r>
                        <a:rPr lang="it-IT" sz="1400" baseline="0" dirty="0"/>
                        <a:t> of </a:t>
                      </a:r>
                      <a:r>
                        <a:rPr lang="it-IT" sz="1400" dirty="0"/>
                        <a:t>Korea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4.1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Hong</a:t>
                      </a:r>
                      <a:r>
                        <a:rPr lang="it-IT" sz="1400" baseline="0" dirty="0"/>
                        <a:t> Kong</a:t>
                      </a:r>
                      <a:endParaRPr lang="it-IT" sz="1400" dirty="0"/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3.6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1481697217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France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3.7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France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4.3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1207338180"/>
                  </a:ext>
                </a:extLst>
              </a:tr>
              <a:tr h="332013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Netherlands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3.5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Japan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3.9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1570849259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Italy</a:t>
                      </a:r>
                      <a:endParaRPr lang="it-IT" sz="1400" b="0" dirty="0"/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3.5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Netherlands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2.9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1501091143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U.K.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3.1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Canada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2.8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3326529229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Belgium</a:t>
                      </a:r>
                      <a:endParaRPr lang="it-IT" sz="1400" dirty="0"/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3.0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Messico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2.3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2267230456"/>
                  </a:ext>
                </a:extLst>
              </a:tr>
              <a:tr h="2916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Singapore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2.7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</a:t>
                      </a:r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Italy</a:t>
                      </a:r>
                      <a:endParaRPr lang="it-IT" sz="1400" dirty="0"/>
                    </a:p>
                  </a:txBody>
                  <a:tcPr marL="103681" marR="103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3.1</a:t>
                      </a:r>
                    </a:p>
                  </a:txBody>
                  <a:tcPr marL="103681" marR="103681"/>
                </a:tc>
                <a:extLst>
                  <a:ext uri="{0D108BD9-81ED-4DB2-BD59-A6C34878D82A}">
                    <a16:rowId xmlns:a16="http://schemas.microsoft.com/office/drawing/2014/main" xmlns="" val="3346692357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47" y="2048699"/>
            <a:ext cx="2419350" cy="28575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790208" y="5384640"/>
            <a:ext cx="219803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/>
              <a:t>Within</a:t>
            </a:r>
            <a:r>
              <a:rPr lang="it-IT" dirty="0"/>
              <a:t> the EU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Germany 12.8%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France 10.7 %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U.K. 5.4 %</a:t>
            </a:r>
          </a:p>
        </p:txBody>
      </p:sp>
      <p:sp>
        <p:nvSpPr>
          <p:cNvPr id="15" name="Freccia a destra con strisce 14"/>
          <p:cNvSpPr/>
          <p:nvPr/>
        </p:nvSpPr>
        <p:spPr>
          <a:xfrm rot="8280751">
            <a:off x="9905761" y="1685231"/>
            <a:ext cx="752348" cy="63417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9607878" y="423971"/>
            <a:ext cx="243579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Within</a:t>
            </a:r>
            <a:r>
              <a:rPr lang="it-IT" dirty="0"/>
              <a:t> the EU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Germany 16.2 %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France 8.8 %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Netherlands 5.4 %</a:t>
            </a:r>
          </a:p>
        </p:txBody>
      </p:sp>
      <p:sp>
        <p:nvSpPr>
          <p:cNvPr id="17" name="Ovale 16"/>
          <p:cNvSpPr/>
          <p:nvPr/>
        </p:nvSpPr>
        <p:spPr>
          <a:xfrm>
            <a:off x="445100" y="5165018"/>
            <a:ext cx="266367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079837" y="6047971"/>
            <a:ext cx="266367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diritto 19"/>
          <p:cNvCxnSpPr/>
          <p:nvPr/>
        </p:nvCxnSpPr>
        <p:spPr>
          <a:xfrm>
            <a:off x="3071664" y="2182950"/>
            <a:ext cx="0" cy="4202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ccia a destra con strisce 20"/>
          <p:cNvSpPr/>
          <p:nvPr/>
        </p:nvSpPr>
        <p:spPr>
          <a:xfrm rot="2841228">
            <a:off x="10331498" y="4646052"/>
            <a:ext cx="752348" cy="63417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con strisce 21"/>
          <p:cNvSpPr/>
          <p:nvPr/>
        </p:nvSpPr>
        <p:spPr>
          <a:xfrm rot="2649974">
            <a:off x="7266897" y="1683018"/>
            <a:ext cx="752348" cy="63417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con strisce 22"/>
          <p:cNvSpPr/>
          <p:nvPr/>
        </p:nvSpPr>
        <p:spPr>
          <a:xfrm rot="8280751">
            <a:off x="7473294" y="4540618"/>
            <a:ext cx="752348" cy="63417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367128" y="5384903"/>
            <a:ext cx="181754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/>
              <a:t>Outside</a:t>
            </a:r>
            <a:r>
              <a:rPr lang="it-IT" dirty="0"/>
              <a:t> the EU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U.S.A 8.8 %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China 2.6%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Turkey</a:t>
            </a:r>
            <a:r>
              <a:rPr lang="it-IT" dirty="0"/>
              <a:t> 2.3%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978458" y="404664"/>
            <a:ext cx="18957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Outside</a:t>
            </a:r>
            <a:r>
              <a:rPr lang="it-IT" dirty="0"/>
              <a:t> the EU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China 7.7%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Russia 2.9%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Turkey</a:t>
            </a:r>
            <a:r>
              <a:rPr lang="it-IT" dirty="0"/>
              <a:t> 2.0 %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74015" y="6408011"/>
            <a:ext cx="30059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Source: Confindustria: Scenari Industriali,2015.</a:t>
            </a:r>
          </a:p>
        </p:txBody>
      </p:sp>
      <p:sp>
        <p:nvSpPr>
          <p:cNvPr id="33" name="Rettangolo arrotondato 32"/>
          <p:cNvSpPr/>
          <p:nvPr/>
        </p:nvSpPr>
        <p:spPr>
          <a:xfrm>
            <a:off x="8133836" y="836712"/>
            <a:ext cx="121438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IMPORT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8309837" y="5267136"/>
            <a:ext cx="121438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35641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Aerospace-Academic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92D821E-B453-4C1E-B8C1-064AA7EAF134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48EF90AE-43E7-4463-967E-49B08790A810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6387873-D43A-4477-A636-6241F1C069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0" ma:contentTypeDescription="Create a new document." ma:contentTypeScope="" ma:versionID="c1b02ded09ad37d5c4bbdd1a007083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1847C9-590A-4931-B0D2-B0AF8D754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Manufacturing-Marketing-Template-16x9-01</Template>
  <TotalTime>757</TotalTime>
  <Words>999</Words>
  <Application>Microsoft Office PowerPoint</Application>
  <PresentationFormat>Widescreen</PresentationFormat>
  <Paragraphs>371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Aerospace-Academic-Template-16x9-01</vt:lpstr>
      <vt:lpstr>No Logo Master</vt:lpstr>
      <vt:lpstr>Coloured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</dc:creator>
  <cp:lastModifiedBy>audit</cp:lastModifiedBy>
  <cp:revision>62</cp:revision>
  <cp:lastPrinted>2014-09-02T09:13:37Z</cp:lastPrinted>
  <dcterms:created xsi:type="dcterms:W3CDTF">2017-02-07T18:45:48Z</dcterms:created>
  <dcterms:modified xsi:type="dcterms:W3CDTF">2017-03-07T12:33:55Z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