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4"/>
    <p:sldMasterId id="2147483745" r:id="rId5"/>
    <p:sldMasterId id="2147483752" r:id="rId6"/>
  </p:sldMasterIdLst>
  <p:notesMasterIdLst>
    <p:notesMasterId r:id="rId18"/>
  </p:notesMasterIdLst>
  <p:handoutMasterIdLst>
    <p:handoutMasterId r:id="rId19"/>
  </p:handoutMasterIdLst>
  <p:sldIdLst>
    <p:sldId id="256" r:id="rId7"/>
    <p:sldId id="269" r:id="rId8"/>
    <p:sldId id="257" r:id="rId9"/>
    <p:sldId id="260" r:id="rId10"/>
    <p:sldId id="268" r:id="rId11"/>
    <p:sldId id="258" r:id="rId12"/>
    <p:sldId id="262" r:id="rId13"/>
    <p:sldId id="259" r:id="rId14"/>
    <p:sldId id="263" r:id="rId15"/>
    <p:sldId id="265" r:id="rId16"/>
    <p:sldId id="266" r:id="rId17"/>
  </p:sldIdLst>
  <p:sldSz cx="12192000" cy="6858000"/>
  <p:notesSz cx="6797675" cy="9928225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7529" userDrawn="1">
          <p15:clr>
            <a:srgbClr val="A4A3A4"/>
          </p15:clr>
        </p15:guide>
        <p15:guide id="3" orient="horz" pos="391" userDrawn="1">
          <p15:clr>
            <a:srgbClr val="A4A3A4"/>
          </p15:clr>
        </p15:guide>
        <p15:guide id="4" orient="horz" pos="73" userDrawn="1">
          <p15:clr>
            <a:srgbClr val="A4A3A4"/>
          </p15:clr>
        </p15:guide>
        <p15:guide id="5" pos="57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47B"/>
    <a:srgbClr val="0099C4"/>
    <a:srgbClr val="0C406D"/>
    <a:srgbClr val="2F444E"/>
    <a:srgbClr val="354248"/>
    <a:srgbClr val="091932"/>
    <a:srgbClr val="344248"/>
    <a:srgbClr val="384A50"/>
    <a:srgbClr val="633E88"/>
    <a:srgbClr val="2737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57" autoAdjust="0"/>
    <p:restoredTop sz="86418"/>
  </p:normalViewPr>
  <p:slideViewPr>
    <p:cSldViewPr>
      <p:cViewPr varScale="1">
        <p:scale>
          <a:sx n="69" d="100"/>
          <a:sy n="69" d="100"/>
        </p:scale>
        <p:origin x="258" y="60"/>
      </p:cViewPr>
      <p:guideLst>
        <p:guide orient="horz" pos="1117"/>
        <p:guide pos="7529"/>
        <p:guide orient="horz" pos="391"/>
        <p:guide orient="horz" pos="73"/>
        <p:guide pos="57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9" d="100"/>
          <a:sy n="129" d="100"/>
        </p:scale>
        <p:origin x="39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4" Type="http://schemas.openxmlformats.org/officeDocument/2006/relationships/image" Target="../media/image15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image" Target="../media/image16.jpg"/><Relationship Id="rId4" Type="http://schemas.openxmlformats.org/officeDocument/2006/relationships/image" Target="../media/image1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6161D4-9011-450C-AB6D-4205AD8CEF77}" type="doc">
      <dgm:prSet loTypeId="urn:microsoft.com/office/officeart/2005/8/layout/vList3" loCatId="picture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9CD72E2-5DD2-4DE9-868A-ED4F182A0FB2}">
      <dgm:prSet phldrT="[Text]"/>
      <dgm:spPr/>
      <dgm:t>
        <a:bodyPr/>
        <a:lstStyle/>
        <a:p>
          <a:r>
            <a:rPr lang="en-US" dirty="0"/>
            <a:t>15% of all Business Investment in the UK</a:t>
          </a:r>
        </a:p>
      </dgm:t>
    </dgm:pt>
    <dgm:pt modelId="{CB8409D3-620A-4CBD-B7FA-5D0EB259652A}" type="parTrans" cxnId="{83F3213A-ED3E-4CD1-AFE2-90A428870C6F}">
      <dgm:prSet/>
      <dgm:spPr/>
      <dgm:t>
        <a:bodyPr/>
        <a:lstStyle/>
        <a:p>
          <a:endParaRPr lang="en-US"/>
        </a:p>
      </dgm:t>
    </dgm:pt>
    <dgm:pt modelId="{CC858030-5EF3-4774-AA44-0CBF535744F0}" type="sibTrans" cxnId="{83F3213A-ED3E-4CD1-AFE2-90A428870C6F}">
      <dgm:prSet/>
      <dgm:spPr/>
      <dgm:t>
        <a:bodyPr/>
        <a:lstStyle/>
        <a:p>
          <a:endParaRPr lang="en-US"/>
        </a:p>
      </dgm:t>
    </dgm:pt>
    <dgm:pt modelId="{DE6C6337-2190-4D88-9E91-AE3A8F7BCF50}">
      <dgm:prSet phldrT="[Text]"/>
      <dgm:spPr/>
      <dgm:t>
        <a:bodyPr/>
        <a:lstStyle/>
        <a:p>
          <a:r>
            <a:rPr lang="en-US" dirty="0"/>
            <a:t>23 Universities offering 52 Manufacturing Courses</a:t>
          </a:r>
        </a:p>
      </dgm:t>
    </dgm:pt>
    <dgm:pt modelId="{874FFCDC-D85F-4166-B211-AD8D900897A5}" type="parTrans" cxnId="{9084BB32-B1C9-4367-81AC-05EFD22C084E}">
      <dgm:prSet/>
      <dgm:spPr/>
      <dgm:t>
        <a:bodyPr/>
        <a:lstStyle/>
        <a:p>
          <a:endParaRPr lang="en-US"/>
        </a:p>
      </dgm:t>
    </dgm:pt>
    <dgm:pt modelId="{80CF394D-544D-49FE-B7B9-6F91734E4A79}" type="sibTrans" cxnId="{9084BB32-B1C9-4367-81AC-05EFD22C084E}">
      <dgm:prSet/>
      <dgm:spPr/>
      <dgm:t>
        <a:bodyPr/>
        <a:lstStyle/>
        <a:p>
          <a:endParaRPr lang="en-US"/>
        </a:p>
      </dgm:t>
    </dgm:pt>
    <dgm:pt modelId="{3DC1A97B-51E5-4D08-8499-01128B4F37CC}">
      <dgm:prSet phldrT="[Text]"/>
      <dgm:spPr/>
      <dgm:t>
        <a:bodyPr/>
        <a:lstStyle/>
        <a:p>
          <a:r>
            <a:rPr lang="en-US" dirty="0"/>
            <a:t>2.2% of World Manufacturing Value</a:t>
          </a:r>
        </a:p>
      </dgm:t>
    </dgm:pt>
    <dgm:pt modelId="{D2D0505B-833A-411C-BAA1-EE5E79EA7379}" type="parTrans" cxnId="{1037DECD-81F1-424C-AA59-7024A9B1C429}">
      <dgm:prSet/>
      <dgm:spPr/>
      <dgm:t>
        <a:bodyPr/>
        <a:lstStyle/>
        <a:p>
          <a:endParaRPr lang="en-US"/>
        </a:p>
      </dgm:t>
    </dgm:pt>
    <dgm:pt modelId="{A94F0127-D1A0-4DAB-A952-2F0BD3B70310}" type="sibTrans" cxnId="{1037DECD-81F1-424C-AA59-7024A9B1C429}">
      <dgm:prSet/>
      <dgm:spPr/>
      <dgm:t>
        <a:bodyPr/>
        <a:lstStyle/>
        <a:p>
          <a:endParaRPr lang="en-US"/>
        </a:p>
      </dgm:t>
    </dgm:pt>
    <dgm:pt modelId="{04E3BB41-08BD-4EAC-92E8-4D16B9986D0E}">
      <dgm:prSet phldrT="[Text]"/>
      <dgm:spPr/>
      <dgm:t>
        <a:bodyPr/>
        <a:lstStyle/>
        <a:p>
          <a:r>
            <a:rPr lang="en-US" dirty="0"/>
            <a:t>2.6 million UK Jobs</a:t>
          </a:r>
        </a:p>
      </dgm:t>
    </dgm:pt>
    <dgm:pt modelId="{810E8121-A7F9-407B-BDA6-D14152F995A8}" type="parTrans" cxnId="{37A3A3D5-97C9-43AA-8CE6-FF77379A4023}">
      <dgm:prSet/>
      <dgm:spPr/>
      <dgm:t>
        <a:bodyPr/>
        <a:lstStyle/>
        <a:p>
          <a:endParaRPr lang="en-US"/>
        </a:p>
      </dgm:t>
    </dgm:pt>
    <dgm:pt modelId="{239F8845-4F69-4DDD-8C0E-1923F1A1F2CC}" type="sibTrans" cxnId="{37A3A3D5-97C9-43AA-8CE6-FF77379A4023}">
      <dgm:prSet/>
      <dgm:spPr/>
      <dgm:t>
        <a:bodyPr/>
        <a:lstStyle/>
        <a:p>
          <a:endParaRPr lang="en-US"/>
        </a:p>
      </dgm:t>
    </dgm:pt>
    <dgm:pt modelId="{8C871D52-0A58-4B35-AE2B-FF1BD13DA108}" type="pres">
      <dgm:prSet presAssocID="{5C6161D4-9011-450C-AB6D-4205AD8CEF7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5E3496-FFEE-4BA9-9D17-07696DD9CFF0}" type="pres">
      <dgm:prSet presAssocID="{19CD72E2-5DD2-4DE9-868A-ED4F182A0FB2}" presName="composite" presStyleCnt="0"/>
      <dgm:spPr/>
    </dgm:pt>
    <dgm:pt modelId="{EDB1A1E3-F9DF-4269-A45F-26E9AE223E51}" type="pres">
      <dgm:prSet presAssocID="{19CD72E2-5DD2-4DE9-868A-ED4F182A0FB2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29676856-364C-48F9-99E4-0CA18FDC4CD6}" type="pres">
      <dgm:prSet presAssocID="{19CD72E2-5DD2-4DE9-868A-ED4F182A0FB2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128C7E-A8D9-4D50-AE02-065761F44845}" type="pres">
      <dgm:prSet presAssocID="{CC858030-5EF3-4774-AA44-0CBF535744F0}" presName="spacing" presStyleCnt="0"/>
      <dgm:spPr/>
    </dgm:pt>
    <dgm:pt modelId="{AAB5B1F4-D992-44FB-88BE-4F6D6C8144AE}" type="pres">
      <dgm:prSet presAssocID="{DE6C6337-2190-4D88-9E91-AE3A8F7BCF50}" presName="composite" presStyleCnt="0"/>
      <dgm:spPr/>
    </dgm:pt>
    <dgm:pt modelId="{2CBB2E9C-A83F-424F-8E6B-23565AD25ECE}" type="pres">
      <dgm:prSet presAssocID="{DE6C6337-2190-4D88-9E91-AE3A8F7BCF50}" presName="imgShp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5FA2431-6A29-4600-BABA-1A7DF7CD9C9B}" type="pres">
      <dgm:prSet presAssocID="{DE6C6337-2190-4D88-9E91-AE3A8F7BCF50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9DA88B-ADF2-4802-B582-AF2A982D6AFB}" type="pres">
      <dgm:prSet presAssocID="{80CF394D-544D-49FE-B7B9-6F91734E4A79}" presName="spacing" presStyleCnt="0"/>
      <dgm:spPr/>
    </dgm:pt>
    <dgm:pt modelId="{8211B07A-F9EE-47C2-967D-53CC32B4C939}" type="pres">
      <dgm:prSet presAssocID="{3DC1A97B-51E5-4D08-8499-01128B4F37CC}" presName="composite" presStyleCnt="0"/>
      <dgm:spPr/>
    </dgm:pt>
    <dgm:pt modelId="{D1E3C712-57C7-4036-B858-4E300F8AF950}" type="pres">
      <dgm:prSet presAssocID="{3DC1A97B-51E5-4D08-8499-01128B4F37CC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5E085D76-A867-4107-B839-5869EBB72D6C}" type="pres">
      <dgm:prSet presAssocID="{3DC1A97B-51E5-4D08-8499-01128B4F37CC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3CF1C9-6615-4EBB-9E0A-71F3D7DA6200}" type="pres">
      <dgm:prSet presAssocID="{A94F0127-D1A0-4DAB-A952-2F0BD3B70310}" presName="spacing" presStyleCnt="0"/>
      <dgm:spPr/>
    </dgm:pt>
    <dgm:pt modelId="{D35BA93C-C7AE-40FB-AE86-C6C19867160B}" type="pres">
      <dgm:prSet presAssocID="{04E3BB41-08BD-4EAC-92E8-4D16B9986D0E}" presName="composite" presStyleCnt="0"/>
      <dgm:spPr/>
    </dgm:pt>
    <dgm:pt modelId="{E679E710-6AAA-4C4B-85DE-7DA706C3D726}" type="pres">
      <dgm:prSet presAssocID="{04E3BB41-08BD-4EAC-92E8-4D16B9986D0E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09970699-C6E8-4AA6-90CC-2D4B18BC8E86}" type="pres">
      <dgm:prSet presAssocID="{04E3BB41-08BD-4EAC-92E8-4D16B9986D0E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F3213A-ED3E-4CD1-AFE2-90A428870C6F}" srcId="{5C6161D4-9011-450C-AB6D-4205AD8CEF77}" destId="{19CD72E2-5DD2-4DE9-868A-ED4F182A0FB2}" srcOrd="0" destOrd="0" parTransId="{CB8409D3-620A-4CBD-B7FA-5D0EB259652A}" sibTransId="{CC858030-5EF3-4774-AA44-0CBF535744F0}"/>
    <dgm:cxn modelId="{37A3A3D5-97C9-43AA-8CE6-FF77379A4023}" srcId="{5C6161D4-9011-450C-AB6D-4205AD8CEF77}" destId="{04E3BB41-08BD-4EAC-92E8-4D16B9986D0E}" srcOrd="3" destOrd="0" parTransId="{810E8121-A7F9-407B-BDA6-D14152F995A8}" sibTransId="{239F8845-4F69-4DDD-8C0E-1923F1A1F2CC}"/>
    <dgm:cxn modelId="{8FE9CCA3-BB8B-D649-B88B-254A00B42445}" type="presOf" srcId="{DE6C6337-2190-4D88-9E91-AE3A8F7BCF50}" destId="{55FA2431-6A29-4600-BABA-1A7DF7CD9C9B}" srcOrd="0" destOrd="0" presId="urn:microsoft.com/office/officeart/2005/8/layout/vList3"/>
    <dgm:cxn modelId="{03AC3E50-09DA-1B4F-ACF7-F214F89D66C3}" type="presOf" srcId="{5C6161D4-9011-450C-AB6D-4205AD8CEF77}" destId="{8C871D52-0A58-4B35-AE2B-FF1BD13DA108}" srcOrd="0" destOrd="0" presId="urn:microsoft.com/office/officeart/2005/8/layout/vList3"/>
    <dgm:cxn modelId="{18DE4060-C822-DB49-966D-7CBE78951CF5}" type="presOf" srcId="{04E3BB41-08BD-4EAC-92E8-4D16B9986D0E}" destId="{09970699-C6E8-4AA6-90CC-2D4B18BC8E86}" srcOrd="0" destOrd="0" presId="urn:microsoft.com/office/officeart/2005/8/layout/vList3"/>
    <dgm:cxn modelId="{1037DECD-81F1-424C-AA59-7024A9B1C429}" srcId="{5C6161D4-9011-450C-AB6D-4205AD8CEF77}" destId="{3DC1A97B-51E5-4D08-8499-01128B4F37CC}" srcOrd="2" destOrd="0" parTransId="{D2D0505B-833A-411C-BAA1-EE5E79EA7379}" sibTransId="{A94F0127-D1A0-4DAB-A952-2F0BD3B70310}"/>
    <dgm:cxn modelId="{4D57A1C5-1DB8-2A47-A338-1FB6AFA50E38}" type="presOf" srcId="{3DC1A97B-51E5-4D08-8499-01128B4F37CC}" destId="{5E085D76-A867-4107-B839-5869EBB72D6C}" srcOrd="0" destOrd="0" presId="urn:microsoft.com/office/officeart/2005/8/layout/vList3"/>
    <dgm:cxn modelId="{4B587788-2B87-BD46-B303-DAC1BA73EBE8}" type="presOf" srcId="{19CD72E2-5DD2-4DE9-868A-ED4F182A0FB2}" destId="{29676856-364C-48F9-99E4-0CA18FDC4CD6}" srcOrd="0" destOrd="0" presId="urn:microsoft.com/office/officeart/2005/8/layout/vList3"/>
    <dgm:cxn modelId="{9084BB32-B1C9-4367-81AC-05EFD22C084E}" srcId="{5C6161D4-9011-450C-AB6D-4205AD8CEF77}" destId="{DE6C6337-2190-4D88-9E91-AE3A8F7BCF50}" srcOrd="1" destOrd="0" parTransId="{874FFCDC-D85F-4166-B211-AD8D900897A5}" sibTransId="{80CF394D-544D-49FE-B7B9-6F91734E4A79}"/>
    <dgm:cxn modelId="{768EA479-7E81-6644-930A-EC507E984953}" type="presParOf" srcId="{8C871D52-0A58-4B35-AE2B-FF1BD13DA108}" destId="{FC5E3496-FFEE-4BA9-9D17-07696DD9CFF0}" srcOrd="0" destOrd="0" presId="urn:microsoft.com/office/officeart/2005/8/layout/vList3"/>
    <dgm:cxn modelId="{6C5BC54B-D294-2F4A-88A8-335CC0D04751}" type="presParOf" srcId="{FC5E3496-FFEE-4BA9-9D17-07696DD9CFF0}" destId="{EDB1A1E3-F9DF-4269-A45F-26E9AE223E51}" srcOrd="0" destOrd="0" presId="urn:microsoft.com/office/officeart/2005/8/layout/vList3"/>
    <dgm:cxn modelId="{2E92B66C-6F18-FF4E-9C4C-738600FAC56A}" type="presParOf" srcId="{FC5E3496-FFEE-4BA9-9D17-07696DD9CFF0}" destId="{29676856-364C-48F9-99E4-0CA18FDC4CD6}" srcOrd="1" destOrd="0" presId="urn:microsoft.com/office/officeart/2005/8/layout/vList3"/>
    <dgm:cxn modelId="{78919307-8368-6C4A-85D3-6621A46F7BA3}" type="presParOf" srcId="{8C871D52-0A58-4B35-AE2B-FF1BD13DA108}" destId="{0E128C7E-A8D9-4D50-AE02-065761F44845}" srcOrd="1" destOrd="0" presId="urn:microsoft.com/office/officeart/2005/8/layout/vList3"/>
    <dgm:cxn modelId="{8AF6CCF5-DA39-E849-BEED-190A64AF1387}" type="presParOf" srcId="{8C871D52-0A58-4B35-AE2B-FF1BD13DA108}" destId="{AAB5B1F4-D992-44FB-88BE-4F6D6C8144AE}" srcOrd="2" destOrd="0" presId="urn:microsoft.com/office/officeart/2005/8/layout/vList3"/>
    <dgm:cxn modelId="{9D1502B1-CDCB-6448-9F15-AFD561EBA39D}" type="presParOf" srcId="{AAB5B1F4-D992-44FB-88BE-4F6D6C8144AE}" destId="{2CBB2E9C-A83F-424F-8E6B-23565AD25ECE}" srcOrd="0" destOrd="0" presId="urn:microsoft.com/office/officeart/2005/8/layout/vList3"/>
    <dgm:cxn modelId="{6B0A6B7B-8B30-4B45-B9DF-B8510B3F5886}" type="presParOf" srcId="{AAB5B1F4-D992-44FB-88BE-4F6D6C8144AE}" destId="{55FA2431-6A29-4600-BABA-1A7DF7CD9C9B}" srcOrd="1" destOrd="0" presId="urn:microsoft.com/office/officeart/2005/8/layout/vList3"/>
    <dgm:cxn modelId="{E45204BB-E767-AA44-B6EB-21D3519E4FA9}" type="presParOf" srcId="{8C871D52-0A58-4B35-AE2B-FF1BD13DA108}" destId="{EB9DA88B-ADF2-4802-B582-AF2A982D6AFB}" srcOrd="3" destOrd="0" presId="urn:microsoft.com/office/officeart/2005/8/layout/vList3"/>
    <dgm:cxn modelId="{8C97767C-E7A9-A44C-8A2D-B2C0C062F805}" type="presParOf" srcId="{8C871D52-0A58-4B35-AE2B-FF1BD13DA108}" destId="{8211B07A-F9EE-47C2-967D-53CC32B4C939}" srcOrd="4" destOrd="0" presId="urn:microsoft.com/office/officeart/2005/8/layout/vList3"/>
    <dgm:cxn modelId="{E8294CE3-B353-3A45-BB74-5EE98EDE0D35}" type="presParOf" srcId="{8211B07A-F9EE-47C2-967D-53CC32B4C939}" destId="{D1E3C712-57C7-4036-B858-4E300F8AF950}" srcOrd="0" destOrd="0" presId="urn:microsoft.com/office/officeart/2005/8/layout/vList3"/>
    <dgm:cxn modelId="{DD198F10-3AD3-4D4F-A47E-5D3216A33061}" type="presParOf" srcId="{8211B07A-F9EE-47C2-967D-53CC32B4C939}" destId="{5E085D76-A867-4107-B839-5869EBB72D6C}" srcOrd="1" destOrd="0" presId="urn:microsoft.com/office/officeart/2005/8/layout/vList3"/>
    <dgm:cxn modelId="{656486B5-2C55-C245-A4CD-1C899C05928C}" type="presParOf" srcId="{8C871D52-0A58-4B35-AE2B-FF1BD13DA108}" destId="{CF3CF1C9-6615-4EBB-9E0A-71F3D7DA6200}" srcOrd="5" destOrd="0" presId="urn:microsoft.com/office/officeart/2005/8/layout/vList3"/>
    <dgm:cxn modelId="{F2AB2B64-0E61-0047-A9A7-5F6287F4F440}" type="presParOf" srcId="{8C871D52-0A58-4B35-AE2B-FF1BD13DA108}" destId="{D35BA93C-C7AE-40FB-AE86-C6C19867160B}" srcOrd="6" destOrd="0" presId="urn:microsoft.com/office/officeart/2005/8/layout/vList3"/>
    <dgm:cxn modelId="{EE81BF11-9C79-C546-9275-5D15059F9B46}" type="presParOf" srcId="{D35BA93C-C7AE-40FB-AE86-C6C19867160B}" destId="{E679E710-6AAA-4C4B-85DE-7DA706C3D726}" srcOrd="0" destOrd="0" presId="urn:microsoft.com/office/officeart/2005/8/layout/vList3"/>
    <dgm:cxn modelId="{3D36B477-9212-024E-9F62-A782E1675968}" type="presParOf" srcId="{D35BA93C-C7AE-40FB-AE86-C6C19867160B}" destId="{09970699-C6E8-4AA6-90CC-2D4B18BC8E8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6161D4-9011-450C-AB6D-4205AD8CEF77}" type="doc">
      <dgm:prSet loTypeId="urn:microsoft.com/office/officeart/2005/8/layout/vList3" loCatId="picture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9CD72E2-5DD2-4DE9-868A-ED4F182A0FB2}">
      <dgm:prSet phldrT="[Text]"/>
      <dgm:spPr/>
      <dgm:t>
        <a:bodyPr/>
        <a:lstStyle/>
        <a:p>
          <a:r>
            <a:rPr lang="en-US" dirty="0"/>
            <a:t>9th Highest Global Value of Manufacturing </a:t>
          </a:r>
        </a:p>
      </dgm:t>
    </dgm:pt>
    <dgm:pt modelId="{CB8409D3-620A-4CBD-B7FA-5D0EB259652A}" type="parTrans" cxnId="{83F3213A-ED3E-4CD1-AFE2-90A428870C6F}">
      <dgm:prSet/>
      <dgm:spPr/>
      <dgm:t>
        <a:bodyPr/>
        <a:lstStyle/>
        <a:p>
          <a:endParaRPr lang="en-US"/>
        </a:p>
      </dgm:t>
    </dgm:pt>
    <dgm:pt modelId="{CC858030-5EF3-4774-AA44-0CBF535744F0}" type="sibTrans" cxnId="{83F3213A-ED3E-4CD1-AFE2-90A428870C6F}">
      <dgm:prSet/>
      <dgm:spPr/>
      <dgm:t>
        <a:bodyPr/>
        <a:lstStyle/>
        <a:p>
          <a:endParaRPr lang="en-US"/>
        </a:p>
      </dgm:t>
    </dgm:pt>
    <dgm:pt modelId="{DE6C6337-2190-4D88-9E91-AE3A8F7BCF50}">
      <dgm:prSet phldrT="[Text]"/>
      <dgm:spPr/>
      <dgm:t>
        <a:bodyPr/>
        <a:lstStyle/>
        <a:p>
          <a:r>
            <a:rPr lang="en-US" dirty="0" smtClean="0"/>
            <a:t>10% </a:t>
          </a:r>
          <a:r>
            <a:rPr lang="en-US" dirty="0"/>
            <a:t>of UK GDP</a:t>
          </a:r>
        </a:p>
      </dgm:t>
    </dgm:pt>
    <dgm:pt modelId="{874FFCDC-D85F-4166-B211-AD8D900897A5}" type="parTrans" cxnId="{9084BB32-B1C9-4367-81AC-05EFD22C084E}">
      <dgm:prSet/>
      <dgm:spPr/>
      <dgm:t>
        <a:bodyPr/>
        <a:lstStyle/>
        <a:p>
          <a:endParaRPr lang="en-US"/>
        </a:p>
      </dgm:t>
    </dgm:pt>
    <dgm:pt modelId="{80CF394D-544D-49FE-B7B9-6F91734E4A79}" type="sibTrans" cxnId="{9084BB32-B1C9-4367-81AC-05EFD22C084E}">
      <dgm:prSet/>
      <dgm:spPr/>
      <dgm:t>
        <a:bodyPr/>
        <a:lstStyle/>
        <a:p>
          <a:endParaRPr lang="en-US"/>
        </a:p>
      </dgm:t>
    </dgm:pt>
    <dgm:pt modelId="{3DC1A97B-51E5-4D08-8499-01128B4F37CC}">
      <dgm:prSet phldrT="[Text]"/>
      <dgm:spPr/>
      <dgm:t>
        <a:bodyPr/>
        <a:lstStyle/>
        <a:p>
          <a:r>
            <a:rPr lang="en-US" dirty="0"/>
            <a:t>54% of UK Exports</a:t>
          </a:r>
        </a:p>
      </dgm:t>
    </dgm:pt>
    <dgm:pt modelId="{D2D0505B-833A-411C-BAA1-EE5E79EA7379}" type="parTrans" cxnId="{1037DECD-81F1-424C-AA59-7024A9B1C429}">
      <dgm:prSet/>
      <dgm:spPr/>
      <dgm:t>
        <a:bodyPr/>
        <a:lstStyle/>
        <a:p>
          <a:endParaRPr lang="en-US"/>
        </a:p>
      </dgm:t>
    </dgm:pt>
    <dgm:pt modelId="{A94F0127-D1A0-4DAB-A952-2F0BD3B70310}" type="sibTrans" cxnId="{1037DECD-81F1-424C-AA59-7024A9B1C429}">
      <dgm:prSet/>
      <dgm:spPr/>
      <dgm:t>
        <a:bodyPr/>
        <a:lstStyle/>
        <a:p>
          <a:endParaRPr lang="en-US"/>
        </a:p>
      </dgm:t>
    </dgm:pt>
    <dgm:pt modelId="{04E3BB41-08BD-4EAC-92E8-4D16B9986D0E}">
      <dgm:prSet phldrT="[Text]"/>
      <dgm:spPr/>
      <dgm:t>
        <a:bodyPr/>
        <a:lstStyle/>
        <a:p>
          <a:r>
            <a:rPr lang="en-US" dirty="0"/>
            <a:t>69% of UK’s </a:t>
          </a:r>
        </a:p>
        <a:p>
          <a:r>
            <a:rPr lang="en-US" dirty="0"/>
            <a:t>R &amp; D Expenditure</a:t>
          </a:r>
        </a:p>
      </dgm:t>
    </dgm:pt>
    <dgm:pt modelId="{810E8121-A7F9-407B-BDA6-D14152F995A8}" type="parTrans" cxnId="{37A3A3D5-97C9-43AA-8CE6-FF77379A4023}">
      <dgm:prSet/>
      <dgm:spPr/>
      <dgm:t>
        <a:bodyPr/>
        <a:lstStyle/>
        <a:p>
          <a:endParaRPr lang="en-US"/>
        </a:p>
      </dgm:t>
    </dgm:pt>
    <dgm:pt modelId="{239F8845-4F69-4DDD-8C0E-1923F1A1F2CC}" type="sibTrans" cxnId="{37A3A3D5-97C9-43AA-8CE6-FF77379A4023}">
      <dgm:prSet/>
      <dgm:spPr/>
      <dgm:t>
        <a:bodyPr/>
        <a:lstStyle/>
        <a:p>
          <a:endParaRPr lang="en-US"/>
        </a:p>
      </dgm:t>
    </dgm:pt>
    <dgm:pt modelId="{8C871D52-0A58-4B35-AE2B-FF1BD13DA108}" type="pres">
      <dgm:prSet presAssocID="{5C6161D4-9011-450C-AB6D-4205AD8CEF7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5E3496-FFEE-4BA9-9D17-07696DD9CFF0}" type="pres">
      <dgm:prSet presAssocID="{19CD72E2-5DD2-4DE9-868A-ED4F182A0FB2}" presName="composite" presStyleCnt="0"/>
      <dgm:spPr/>
    </dgm:pt>
    <dgm:pt modelId="{EDB1A1E3-F9DF-4269-A45F-26E9AE223E51}" type="pres">
      <dgm:prSet presAssocID="{19CD72E2-5DD2-4DE9-868A-ED4F182A0FB2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9676856-364C-48F9-99E4-0CA18FDC4CD6}" type="pres">
      <dgm:prSet presAssocID="{19CD72E2-5DD2-4DE9-868A-ED4F182A0FB2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128C7E-A8D9-4D50-AE02-065761F44845}" type="pres">
      <dgm:prSet presAssocID="{CC858030-5EF3-4774-AA44-0CBF535744F0}" presName="spacing" presStyleCnt="0"/>
      <dgm:spPr/>
    </dgm:pt>
    <dgm:pt modelId="{AAB5B1F4-D992-44FB-88BE-4F6D6C8144AE}" type="pres">
      <dgm:prSet presAssocID="{DE6C6337-2190-4D88-9E91-AE3A8F7BCF50}" presName="composite" presStyleCnt="0"/>
      <dgm:spPr/>
    </dgm:pt>
    <dgm:pt modelId="{2CBB2E9C-A83F-424F-8E6B-23565AD25ECE}" type="pres">
      <dgm:prSet presAssocID="{DE6C6337-2190-4D88-9E91-AE3A8F7BCF50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5FA2431-6A29-4600-BABA-1A7DF7CD9C9B}" type="pres">
      <dgm:prSet presAssocID="{DE6C6337-2190-4D88-9E91-AE3A8F7BCF50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9DA88B-ADF2-4802-B582-AF2A982D6AFB}" type="pres">
      <dgm:prSet presAssocID="{80CF394D-544D-49FE-B7B9-6F91734E4A79}" presName="spacing" presStyleCnt="0"/>
      <dgm:spPr/>
    </dgm:pt>
    <dgm:pt modelId="{8211B07A-F9EE-47C2-967D-53CC32B4C939}" type="pres">
      <dgm:prSet presAssocID="{3DC1A97B-51E5-4D08-8499-01128B4F37CC}" presName="composite" presStyleCnt="0"/>
      <dgm:spPr/>
    </dgm:pt>
    <dgm:pt modelId="{D1E3C712-57C7-4036-B858-4E300F8AF950}" type="pres">
      <dgm:prSet presAssocID="{3DC1A97B-51E5-4D08-8499-01128B4F37CC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5E085D76-A867-4107-B839-5869EBB72D6C}" type="pres">
      <dgm:prSet presAssocID="{3DC1A97B-51E5-4D08-8499-01128B4F37CC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3CF1C9-6615-4EBB-9E0A-71F3D7DA6200}" type="pres">
      <dgm:prSet presAssocID="{A94F0127-D1A0-4DAB-A952-2F0BD3B70310}" presName="spacing" presStyleCnt="0"/>
      <dgm:spPr/>
    </dgm:pt>
    <dgm:pt modelId="{D35BA93C-C7AE-40FB-AE86-C6C19867160B}" type="pres">
      <dgm:prSet presAssocID="{04E3BB41-08BD-4EAC-92E8-4D16B9986D0E}" presName="composite" presStyleCnt="0"/>
      <dgm:spPr/>
    </dgm:pt>
    <dgm:pt modelId="{E679E710-6AAA-4C4B-85DE-7DA706C3D726}" type="pres">
      <dgm:prSet presAssocID="{04E3BB41-08BD-4EAC-92E8-4D16B9986D0E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9970699-C6E8-4AA6-90CC-2D4B18BC8E86}" type="pres">
      <dgm:prSet presAssocID="{04E3BB41-08BD-4EAC-92E8-4D16B9986D0E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F3213A-ED3E-4CD1-AFE2-90A428870C6F}" srcId="{5C6161D4-9011-450C-AB6D-4205AD8CEF77}" destId="{19CD72E2-5DD2-4DE9-868A-ED4F182A0FB2}" srcOrd="0" destOrd="0" parTransId="{CB8409D3-620A-4CBD-B7FA-5D0EB259652A}" sibTransId="{CC858030-5EF3-4774-AA44-0CBF535744F0}"/>
    <dgm:cxn modelId="{49C5A179-7FE1-6740-BD0B-FB86794365D7}" type="presOf" srcId="{19CD72E2-5DD2-4DE9-868A-ED4F182A0FB2}" destId="{29676856-364C-48F9-99E4-0CA18FDC4CD6}" srcOrd="0" destOrd="0" presId="urn:microsoft.com/office/officeart/2005/8/layout/vList3"/>
    <dgm:cxn modelId="{F9DA5A3C-18F7-6843-B15E-F71BF038548B}" type="presOf" srcId="{04E3BB41-08BD-4EAC-92E8-4D16B9986D0E}" destId="{09970699-C6E8-4AA6-90CC-2D4B18BC8E86}" srcOrd="0" destOrd="0" presId="urn:microsoft.com/office/officeart/2005/8/layout/vList3"/>
    <dgm:cxn modelId="{37A3A3D5-97C9-43AA-8CE6-FF77379A4023}" srcId="{5C6161D4-9011-450C-AB6D-4205AD8CEF77}" destId="{04E3BB41-08BD-4EAC-92E8-4D16B9986D0E}" srcOrd="3" destOrd="0" parTransId="{810E8121-A7F9-407B-BDA6-D14152F995A8}" sibTransId="{239F8845-4F69-4DDD-8C0E-1923F1A1F2CC}"/>
    <dgm:cxn modelId="{1037DECD-81F1-424C-AA59-7024A9B1C429}" srcId="{5C6161D4-9011-450C-AB6D-4205AD8CEF77}" destId="{3DC1A97B-51E5-4D08-8499-01128B4F37CC}" srcOrd="2" destOrd="0" parTransId="{D2D0505B-833A-411C-BAA1-EE5E79EA7379}" sibTransId="{A94F0127-D1A0-4DAB-A952-2F0BD3B70310}"/>
    <dgm:cxn modelId="{491F4215-2C60-2841-BC1A-60CB3CA1A3B4}" type="presOf" srcId="{DE6C6337-2190-4D88-9E91-AE3A8F7BCF50}" destId="{55FA2431-6A29-4600-BABA-1A7DF7CD9C9B}" srcOrd="0" destOrd="0" presId="urn:microsoft.com/office/officeart/2005/8/layout/vList3"/>
    <dgm:cxn modelId="{EAEB9CCE-98C7-5C4F-9328-2013CC58B183}" type="presOf" srcId="{3DC1A97B-51E5-4D08-8499-01128B4F37CC}" destId="{5E085D76-A867-4107-B839-5869EBB72D6C}" srcOrd="0" destOrd="0" presId="urn:microsoft.com/office/officeart/2005/8/layout/vList3"/>
    <dgm:cxn modelId="{EAC808B5-3958-D646-AE18-5F0710B05253}" type="presOf" srcId="{5C6161D4-9011-450C-AB6D-4205AD8CEF77}" destId="{8C871D52-0A58-4B35-AE2B-FF1BD13DA108}" srcOrd="0" destOrd="0" presId="urn:microsoft.com/office/officeart/2005/8/layout/vList3"/>
    <dgm:cxn modelId="{9084BB32-B1C9-4367-81AC-05EFD22C084E}" srcId="{5C6161D4-9011-450C-AB6D-4205AD8CEF77}" destId="{DE6C6337-2190-4D88-9E91-AE3A8F7BCF50}" srcOrd="1" destOrd="0" parTransId="{874FFCDC-D85F-4166-B211-AD8D900897A5}" sibTransId="{80CF394D-544D-49FE-B7B9-6F91734E4A79}"/>
    <dgm:cxn modelId="{86DCDB1A-C5AE-3D45-9B96-BC6EB733D71A}" type="presParOf" srcId="{8C871D52-0A58-4B35-AE2B-FF1BD13DA108}" destId="{FC5E3496-FFEE-4BA9-9D17-07696DD9CFF0}" srcOrd="0" destOrd="0" presId="urn:microsoft.com/office/officeart/2005/8/layout/vList3"/>
    <dgm:cxn modelId="{0AA730C0-22E6-5D4E-A0BB-AF53D518B34F}" type="presParOf" srcId="{FC5E3496-FFEE-4BA9-9D17-07696DD9CFF0}" destId="{EDB1A1E3-F9DF-4269-A45F-26E9AE223E51}" srcOrd="0" destOrd="0" presId="urn:microsoft.com/office/officeart/2005/8/layout/vList3"/>
    <dgm:cxn modelId="{F1F45244-31EB-EF46-9FBF-054F9FAF4515}" type="presParOf" srcId="{FC5E3496-FFEE-4BA9-9D17-07696DD9CFF0}" destId="{29676856-364C-48F9-99E4-0CA18FDC4CD6}" srcOrd="1" destOrd="0" presId="urn:microsoft.com/office/officeart/2005/8/layout/vList3"/>
    <dgm:cxn modelId="{0398E4EB-AAF1-DE4B-9081-0D23E9B79564}" type="presParOf" srcId="{8C871D52-0A58-4B35-AE2B-FF1BD13DA108}" destId="{0E128C7E-A8D9-4D50-AE02-065761F44845}" srcOrd="1" destOrd="0" presId="urn:microsoft.com/office/officeart/2005/8/layout/vList3"/>
    <dgm:cxn modelId="{FD1FAB12-3542-8047-9458-591D73ACEFDC}" type="presParOf" srcId="{8C871D52-0A58-4B35-AE2B-FF1BD13DA108}" destId="{AAB5B1F4-D992-44FB-88BE-4F6D6C8144AE}" srcOrd="2" destOrd="0" presId="urn:microsoft.com/office/officeart/2005/8/layout/vList3"/>
    <dgm:cxn modelId="{0D02FD9C-6EA3-DF4C-8FB6-A3C8A11EFF27}" type="presParOf" srcId="{AAB5B1F4-D992-44FB-88BE-4F6D6C8144AE}" destId="{2CBB2E9C-A83F-424F-8E6B-23565AD25ECE}" srcOrd="0" destOrd="0" presId="urn:microsoft.com/office/officeart/2005/8/layout/vList3"/>
    <dgm:cxn modelId="{E09968AC-2C46-AE43-8FFC-14B7FCA92966}" type="presParOf" srcId="{AAB5B1F4-D992-44FB-88BE-4F6D6C8144AE}" destId="{55FA2431-6A29-4600-BABA-1A7DF7CD9C9B}" srcOrd="1" destOrd="0" presId="urn:microsoft.com/office/officeart/2005/8/layout/vList3"/>
    <dgm:cxn modelId="{6B7ABD0D-0213-D94A-84EE-B7912D4872B1}" type="presParOf" srcId="{8C871D52-0A58-4B35-AE2B-FF1BD13DA108}" destId="{EB9DA88B-ADF2-4802-B582-AF2A982D6AFB}" srcOrd="3" destOrd="0" presId="urn:microsoft.com/office/officeart/2005/8/layout/vList3"/>
    <dgm:cxn modelId="{411595ED-517B-184D-AEB4-9027E580E6A8}" type="presParOf" srcId="{8C871D52-0A58-4B35-AE2B-FF1BD13DA108}" destId="{8211B07A-F9EE-47C2-967D-53CC32B4C939}" srcOrd="4" destOrd="0" presId="urn:microsoft.com/office/officeart/2005/8/layout/vList3"/>
    <dgm:cxn modelId="{D86009C3-ECF0-0042-A82C-BBFC28F8BB7F}" type="presParOf" srcId="{8211B07A-F9EE-47C2-967D-53CC32B4C939}" destId="{D1E3C712-57C7-4036-B858-4E300F8AF950}" srcOrd="0" destOrd="0" presId="urn:microsoft.com/office/officeart/2005/8/layout/vList3"/>
    <dgm:cxn modelId="{35998EAC-0BC8-FF47-9104-FDF1695F2ADD}" type="presParOf" srcId="{8211B07A-F9EE-47C2-967D-53CC32B4C939}" destId="{5E085D76-A867-4107-B839-5869EBB72D6C}" srcOrd="1" destOrd="0" presId="urn:microsoft.com/office/officeart/2005/8/layout/vList3"/>
    <dgm:cxn modelId="{3F89C69E-0C6C-B449-91C8-0CBF751D89ED}" type="presParOf" srcId="{8C871D52-0A58-4B35-AE2B-FF1BD13DA108}" destId="{CF3CF1C9-6615-4EBB-9E0A-71F3D7DA6200}" srcOrd="5" destOrd="0" presId="urn:microsoft.com/office/officeart/2005/8/layout/vList3"/>
    <dgm:cxn modelId="{B410A189-6B15-9049-B761-6AE91E1211C3}" type="presParOf" srcId="{8C871D52-0A58-4B35-AE2B-FF1BD13DA108}" destId="{D35BA93C-C7AE-40FB-AE86-C6C19867160B}" srcOrd="6" destOrd="0" presId="urn:microsoft.com/office/officeart/2005/8/layout/vList3"/>
    <dgm:cxn modelId="{EFA46C1E-302C-ED45-9DFA-242F642D5F5E}" type="presParOf" srcId="{D35BA93C-C7AE-40FB-AE86-C6C19867160B}" destId="{E679E710-6AAA-4C4B-85DE-7DA706C3D726}" srcOrd="0" destOrd="0" presId="urn:microsoft.com/office/officeart/2005/8/layout/vList3"/>
    <dgm:cxn modelId="{C76D2EE6-36EE-E14A-B128-EB15DFB93833}" type="presParOf" srcId="{D35BA93C-C7AE-40FB-AE86-C6C19867160B}" destId="{09970699-C6E8-4AA6-90CC-2D4B18BC8E8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8EA1D-728A-4E5F-9A4B-D1A7FD31BCED}" type="datetimeFigureOut">
              <a:rPr lang="en-GB" smtClean="0">
                <a:latin typeface="Arial" charset="0"/>
                <a:ea typeface="Arial" charset="0"/>
                <a:cs typeface="Arial" charset="0"/>
              </a:rPr>
              <a:t>07/03/2017</a:t>
            </a:fld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A8912-DC56-4920-85F1-EA9817C1761F}" type="slidenum">
              <a:rPr lang="en-GB" smtClean="0">
                <a:latin typeface="Arial" charset="0"/>
                <a:ea typeface="Arial" charset="0"/>
                <a:cs typeface="Arial" charset="0"/>
              </a:rPr>
              <a:t>‹#›</a:t>
            </a:fld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024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CE1C2-7DC9-FC47-9848-69281FD2BD18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1FC8D-FEAC-3A4D-B17B-284E661AD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81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t.com/topics/themes/UK_manufacturin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$2.76trn</a:t>
            </a:r>
            <a:r>
              <a:rPr lang="en-US" baseline="0" dirty="0" smtClean="0"/>
              <a:t> GDP</a:t>
            </a:r>
            <a:endParaRPr lang="en-US" dirty="0" smtClean="0"/>
          </a:p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Import $663Bn </a:t>
            </a:r>
            <a:r>
              <a:rPr lang="mr-IN" dirty="0" smtClean="0"/>
              <a:t>–</a:t>
            </a:r>
            <a:r>
              <a:rPr lang="en-US" baseline="0" dirty="0" smtClean="0"/>
              <a:t> Cars, Crude Oil and Computers</a:t>
            </a:r>
          </a:p>
          <a:p>
            <a:r>
              <a:rPr lang="en-US" baseline="0" dirty="0" smtClean="0"/>
              <a:t>9</a:t>
            </a:r>
            <a:r>
              <a:rPr lang="en-US" baseline="30000" dirty="0" smtClean="0"/>
              <a:t>th</a:t>
            </a:r>
            <a:r>
              <a:rPr lang="en-US" baseline="0" dirty="0" smtClean="0"/>
              <a:t> Export $472Bn </a:t>
            </a:r>
            <a:r>
              <a:rPr lang="mr-IN" baseline="0" dirty="0" smtClean="0"/>
              <a:t>–</a:t>
            </a:r>
            <a:r>
              <a:rPr lang="en-US" baseline="0" dirty="0" smtClean="0"/>
              <a:t> Cars, Gold and Gas Turbines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1FC8D-FEAC-3A4D-B17B-284E661AD2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80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Metals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Australian firm Wolf Minerals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1FC8D-FEAC-3A4D-B17B-284E661AD2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09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High-skilled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1FC8D-FEAC-3A4D-B17B-284E661AD2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86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www.engineeringuk.com</a:t>
            </a:r>
            <a:r>
              <a:rPr lang="en-US" dirty="0" smtClean="0"/>
              <a:t>/research/at-a-glance-2017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1FC8D-FEAC-3A4D-B17B-284E661AD2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00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Catapult - https://</a:t>
            </a:r>
            <a:r>
              <a:rPr lang="en-US" dirty="0" err="1" smtClean="0"/>
              <a:t>catapult.org.uk</a:t>
            </a:r>
            <a:endParaRPr lang="en-US" dirty="0" smtClean="0"/>
          </a:p>
          <a:p>
            <a:r>
              <a:rPr lang="en-US" dirty="0" smtClean="0"/>
              <a:t>Innovate -</a:t>
            </a:r>
            <a:r>
              <a:rPr lang="en-US" baseline="0" dirty="0" smtClean="0"/>
              <a:t> https://</a:t>
            </a:r>
            <a:r>
              <a:rPr lang="en-US" baseline="0" dirty="0" err="1" smtClean="0"/>
              <a:t>www.gov.uk</a:t>
            </a:r>
            <a:r>
              <a:rPr lang="en-US" baseline="0" dirty="0" smtClean="0"/>
              <a:t>/government/</a:t>
            </a:r>
            <a:r>
              <a:rPr lang="en-US" baseline="0" dirty="0" err="1" smtClean="0"/>
              <a:t>organisations</a:t>
            </a:r>
            <a:r>
              <a:rPr lang="en-US" baseline="0" dirty="0" smtClean="0"/>
              <a:t>/innovate-</a:t>
            </a:r>
            <a:r>
              <a:rPr lang="en-US" baseline="0" dirty="0" err="1" smtClean="0"/>
              <a:t>uk</a:t>
            </a:r>
            <a:endParaRPr lang="en-US" dirty="0" smtClean="0"/>
          </a:p>
          <a:p>
            <a:r>
              <a:rPr lang="en-US" dirty="0" err="1" smtClean="0"/>
              <a:t>Reshore</a:t>
            </a:r>
            <a:r>
              <a:rPr lang="en-US" dirty="0" smtClean="0"/>
              <a:t> - http://</a:t>
            </a:r>
            <a:r>
              <a:rPr lang="en-US" dirty="0" err="1" smtClean="0"/>
              <a:t>www.reshoringuk.co.uk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1FC8D-FEAC-3A4D-B17B-284E661AD2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48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https://www.ft.com/topics/themes/UK_manufacturing</a:t>
            </a:r>
            <a:endParaRPr lang="en-US" dirty="0" smtClean="0"/>
          </a:p>
          <a:p>
            <a:r>
              <a:rPr lang="en-US" dirty="0" smtClean="0"/>
              <a:t>Boeing</a:t>
            </a:r>
          </a:p>
          <a:p>
            <a:r>
              <a:rPr lang="en-US" dirty="0" smtClean="0"/>
              <a:t>Nissan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1FC8D-FEAC-3A4D-B17B-284E661AD2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16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AMRC - http://</a:t>
            </a:r>
            <a:r>
              <a:rPr lang="en-US" dirty="0" err="1" smtClean="0"/>
              <a:t>www.amrc.co.uk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Modern Industrial Strategy - https://</a:t>
            </a:r>
            <a:r>
              <a:rPr lang="en-US" dirty="0" err="1" smtClean="0"/>
              <a:t>www.gov.uk</a:t>
            </a:r>
            <a:r>
              <a:rPr lang="en-US" dirty="0" smtClean="0"/>
              <a:t>/government/news/pm-unveils-plans-for-a-modern-industrial-strategy-fit-for-global-britain</a:t>
            </a:r>
          </a:p>
          <a:p>
            <a:r>
              <a:rPr lang="en-US" dirty="0" smtClean="0"/>
              <a:t>Future of British</a:t>
            </a:r>
            <a:r>
              <a:rPr lang="en-US" baseline="0" dirty="0" smtClean="0"/>
              <a:t> Manufacturing Initiative - </a:t>
            </a:r>
            <a:r>
              <a:rPr lang="en-US" dirty="0" smtClean="0"/>
              <a:t>http://</a:t>
            </a:r>
            <a:r>
              <a:rPr lang="en-US" dirty="0" err="1" smtClean="0"/>
              <a:t>www.futureofbritishmanufacturing.com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1FC8D-FEAC-3A4D-B17B-284E661AD2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40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Doing well</a:t>
            </a:r>
          </a:p>
          <a:p>
            <a:r>
              <a:rPr lang="en-US" dirty="0" smtClean="0"/>
              <a:t>Large variety of products</a:t>
            </a:r>
          </a:p>
          <a:p>
            <a:r>
              <a:rPr lang="en-US" dirty="0" smtClean="0"/>
              <a:t>Strengths</a:t>
            </a:r>
          </a:p>
          <a:p>
            <a:r>
              <a:rPr lang="en-US" dirty="0" smtClean="0"/>
              <a:t>Areas of improvement</a:t>
            </a:r>
          </a:p>
          <a:p>
            <a:r>
              <a:rPr lang="en-US" dirty="0" smtClean="0"/>
              <a:t>The future</a:t>
            </a:r>
            <a:r>
              <a:rPr lang="en-US" baseline="0" dirty="0" smtClean="0"/>
              <a:t> </a:t>
            </a:r>
            <a:r>
              <a:rPr lang="en-US" dirty="0" smtClean="0"/>
              <a:t>8</a:t>
            </a:r>
            <a:r>
              <a:rPr lang="en-US" baseline="30000" dirty="0" smtClean="0"/>
              <a:t>th</a:t>
            </a:r>
            <a:r>
              <a:rPr lang="en-US" dirty="0" smtClean="0"/>
              <a:t> in 2020 Global Competitiveness Index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1FC8D-FEAC-3A4D-B17B-284E661AD2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04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or 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871864" y="1700460"/>
            <a:ext cx="6264696" cy="21605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i="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 smtClean="0"/>
              <a:t>Presentation or Chapter Title, Arial Bold 32pt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871864" y="4149080"/>
            <a:ext cx="6264696" cy="7920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 i="0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 smtClean="0"/>
              <a:t>Presenter’s Name and Title, Arial Bold 22pt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73469" y="5229200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 smtClean="0"/>
              <a:t>Date, Arial 20pt</a:t>
            </a:r>
            <a:endParaRPr lang="en-US" dirty="0"/>
          </a:p>
        </p:txBody>
      </p:sp>
      <p:sp>
        <p:nvSpPr>
          <p:cNvPr id="5" name="Text Placeholder 17"/>
          <p:cNvSpPr txBox="1">
            <a:spLocks/>
          </p:cNvSpPr>
          <p:nvPr userDrawn="1"/>
        </p:nvSpPr>
        <p:spPr>
          <a:xfrm>
            <a:off x="4871864" y="6021288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dirty="0" err="1" smtClean="0"/>
              <a:t>www.cranfield.ac.uk</a:t>
            </a:r>
            <a:endParaRPr lang="en-GB" sz="2400" b="0" dirty="0" smtClean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" y="1028112"/>
            <a:ext cx="3409000" cy="340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35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nk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812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0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Image/media area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404665"/>
            <a:ext cx="4566338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Body copy, Arial 20pt minimum</a:t>
            </a:r>
          </a:p>
          <a:p>
            <a:pPr lvl="0"/>
            <a:r>
              <a:rPr lang="en-US" dirty="0" smtClean="0"/>
              <a:t>Bullet points should always be round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852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rple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44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0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Image/media area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404665"/>
            <a:ext cx="4566338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Body copy, Arial 20pt minimum</a:t>
            </a:r>
          </a:p>
          <a:p>
            <a:pPr lvl="0"/>
            <a:r>
              <a:rPr lang="en-US" dirty="0" smtClean="0"/>
              <a:t>Bullet points should always be round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6441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820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0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Image/media area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404665"/>
            <a:ext cx="4566338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Body copy, Arial 20pt minimum</a:t>
            </a:r>
          </a:p>
          <a:p>
            <a:pPr lvl="0"/>
            <a:r>
              <a:rPr lang="en-US" dirty="0" smtClean="0"/>
              <a:t>Bullet points should always be round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2748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ellow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DD7A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0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Image/media area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404665"/>
            <a:ext cx="4566338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Body copy, Arial 20pt minimum</a:t>
            </a:r>
          </a:p>
          <a:p>
            <a:pPr lvl="0"/>
            <a:r>
              <a:rPr lang="en-US" dirty="0" smtClean="0"/>
              <a:t>Bullet points should always be round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9825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" y="1028112"/>
            <a:ext cx="3409000" cy="340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4487818"/>
            <a:ext cx="3309496" cy="183644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871864" y="2367553"/>
            <a:ext cx="6580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err="1" smtClean="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4400" b="1" dirty="0" smtClean="0">
              <a:solidFill>
                <a:srgbClr val="0C406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871864" y="3585210"/>
            <a:ext cx="6336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 smtClean="0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rPr>
              <a:t>T: +44 (0)1234 750111</a:t>
            </a:r>
            <a:endParaRPr lang="en-US" sz="4000" b="1" dirty="0" smtClean="0">
              <a:solidFill>
                <a:srgbClr val="0099C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64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or 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871864" y="1700460"/>
            <a:ext cx="6264696" cy="21605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i="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 smtClean="0"/>
              <a:t>Presentation or Chapter Title, Arial Bold 32pt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871864" y="4005064"/>
            <a:ext cx="6264696" cy="7920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 i="0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 smtClean="0"/>
              <a:t>Presenter’s Name and Title, Arial Bold 22pt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73469" y="4941168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 smtClean="0"/>
              <a:t>Date, Arial 20pt</a:t>
            </a:r>
            <a:endParaRPr lang="en-US" dirty="0"/>
          </a:p>
        </p:txBody>
      </p:sp>
      <p:sp>
        <p:nvSpPr>
          <p:cNvPr id="5" name="Text Placeholder 17"/>
          <p:cNvSpPr txBox="1">
            <a:spLocks/>
          </p:cNvSpPr>
          <p:nvPr userDrawn="1"/>
        </p:nvSpPr>
        <p:spPr>
          <a:xfrm>
            <a:off x="4871864" y="5661248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dirty="0" err="1" smtClean="0"/>
              <a:t>www.cranfield.ac.uk</a:t>
            </a:r>
            <a:endParaRPr lang="en-GB" sz="2400" b="0" dirty="0" smtClean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" y="1028112"/>
            <a:ext cx="3409000" cy="3409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19736" y="6309320"/>
            <a:ext cx="3960440" cy="548680"/>
          </a:xfrm>
          <a:prstGeom prst="rect">
            <a:avLst/>
          </a:prstGeom>
          <a:solidFill>
            <a:srgbClr val="0C4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93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07368" y="404664"/>
            <a:ext cx="11377264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Slide Title, Arial Bold 28pt</a:t>
            </a:r>
            <a:endParaRPr lang="en-GB" dirty="0" smtClean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07988" y="1412875"/>
            <a:ext cx="11376644" cy="7921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200" b="1">
                <a:solidFill>
                  <a:srgbClr val="0099C4"/>
                </a:solidFill>
              </a:defRPr>
            </a:lvl1pPr>
            <a:lvl3pPr marL="914400" indent="0">
              <a:lnSpc>
                <a:spcPct val="100000"/>
              </a:lnSpc>
              <a:buFont typeface="Arial" panose="020B0604020202020204" pitchFamily="34" charset="0"/>
              <a:buNone/>
              <a:defRPr sz="2200" b="1" baseline="0">
                <a:solidFill>
                  <a:srgbClr val="0099C4"/>
                </a:solidFill>
              </a:defRPr>
            </a:lvl3pPr>
          </a:lstStyle>
          <a:p>
            <a:pPr lvl="0"/>
            <a:r>
              <a:rPr lang="en-GB" dirty="0" smtClean="0"/>
              <a:t>Sub-header, Arial Bold 22pt</a:t>
            </a:r>
            <a:endParaRPr lang="en-GB" dirty="0"/>
          </a:p>
        </p:txBody>
      </p:sp>
      <p:sp>
        <p:nvSpPr>
          <p:cNvPr id="7" name="Content Placeholder 7"/>
          <p:cNvSpPr>
            <a:spLocks noGrp="1"/>
          </p:cNvSpPr>
          <p:nvPr>
            <p:ph sz="quarter" idx="16"/>
          </p:nvPr>
        </p:nvSpPr>
        <p:spPr>
          <a:xfrm>
            <a:off x="407988" y="2349501"/>
            <a:ext cx="11376025" cy="381580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09435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07368" y="404664"/>
            <a:ext cx="11377264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Slide Title, Arial Bold 28pt</a:t>
            </a:r>
            <a:endParaRPr lang="en-GB" dirty="0" smtClean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7248525" y="1412776"/>
            <a:ext cx="4535488" cy="475210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Image/media area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07988" y="1412875"/>
            <a:ext cx="6696488" cy="7921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200" b="1">
                <a:solidFill>
                  <a:srgbClr val="0099C4"/>
                </a:solidFill>
              </a:defRPr>
            </a:lvl1pPr>
            <a:lvl3pPr marL="914400" indent="0">
              <a:lnSpc>
                <a:spcPct val="100000"/>
              </a:lnSpc>
              <a:buFont typeface="Arial" panose="020B0604020202020204" pitchFamily="34" charset="0"/>
              <a:buNone/>
              <a:defRPr sz="2200" b="1" baseline="0">
                <a:solidFill>
                  <a:srgbClr val="0099C4"/>
                </a:solidFill>
              </a:defRPr>
            </a:lvl3pPr>
          </a:lstStyle>
          <a:p>
            <a:pPr lvl="0"/>
            <a:r>
              <a:rPr lang="en-GB" dirty="0" smtClean="0"/>
              <a:t>Sub-header, Arial Bold 22pt</a:t>
            </a:r>
            <a:endParaRPr lang="en-GB" dirty="0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16"/>
          </p:nvPr>
        </p:nvSpPr>
        <p:spPr>
          <a:xfrm>
            <a:off x="407989" y="2349501"/>
            <a:ext cx="6696124" cy="381580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66702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07368" y="404664"/>
            <a:ext cx="11377264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Slide Title, Arial Bold 28pt</a:t>
            </a:r>
            <a:endParaRPr lang="en-GB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7248525" y="1412776"/>
            <a:ext cx="4535488" cy="475210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Image/media area</a:t>
            </a:r>
            <a:endParaRPr lang="en-US" dirty="0"/>
          </a:p>
        </p:txBody>
      </p:sp>
      <p:sp>
        <p:nvSpPr>
          <p:cNvPr id="5" name="Content Placeholder 7"/>
          <p:cNvSpPr>
            <a:spLocks noGrp="1"/>
          </p:cNvSpPr>
          <p:nvPr>
            <p:ph sz="quarter" idx="16"/>
          </p:nvPr>
        </p:nvSpPr>
        <p:spPr>
          <a:xfrm>
            <a:off x="407989" y="1412776"/>
            <a:ext cx="6696124" cy="475252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22986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07368" y="404664"/>
            <a:ext cx="11377264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Slide Title, Arial Bold 28pt</a:t>
            </a:r>
            <a:endParaRPr lang="en-GB" dirty="0" smtClean="0"/>
          </a:p>
        </p:txBody>
      </p:sp>
      <p:sp>
        <p:nvSpPr>
          <p:cNvPr id="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407988" y="1412776"/>
            <a:ext cx="11376643" cy="475252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 smtClean="0"/>
              <a:t>Image/media area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4580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559496" y="404664"/>
            <a:ext cx="10225136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Slide Title, Arial Bold 28pt</a:t>
            </a:r>
            <a:endParaRPr lang="en-GB" dirty="0" smtClean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07988" y="1412875"/>
            <a:ext cx="11376644" cy="7921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200" b="1">
                <a:solidFill>
                  <a:srgbClr val="0099C4"/>
                </a:solidFill>
              </a:defRPr>
            </a:lvl1pPr>
            <a:lvl3pPr marL="914400" indent="0">
              <a:lnSpc>
                <a:spcPct val="100000"/>
              </a:lnSpc>
              <a:buFont typeface="Arial" panose="020B0604020202020204" pitchFamily="34" charset="0"/>
              <a:buNone/>
              <a:defRPr sz="2200" b="1" baseline="0">
                <a:solidFill>
                  <a:srgbClr val="0099C4"/>
                </a:solidFill>
              </a:defRPr>
            </a:lvl3pPr>
          </a:lstStyle>
          <a:p>
            <a:pPr lvl="0"/>
            <a:r>
              <a:rPr lang="en-GB" dirty="0" smtClean="0"/>
              <a:t>Sub-header, Arial Bold 22pt</a:t>
            </a:r>
            <a:endParaRPr lang="en-GB" dirty="0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16"/>
          </p:nvPr>
        </p:nvSpPr>
        <p:spPr>
          <a:xfrm>
            <a:off x="407988" y="2349500"/>
            <a:ext cx="11376025" cy="39592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52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7248525" y="404664"/>
            <a:ext cx="4535488" cy="576064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Image/media area</a:t>
            </a:r>
            <a:endParaRPr lang="en-US" dirty="0"/>
          </a:p>
        </p:txBody>
      </p:sp>
      <p:sp>
        <p:nvSpPr>
          <p:cNvPr id="5" name="Content Placeholder 7"/>
          <p:cNvSpPr>
            <a:spLocks noGrp="1"/>
          </p:cNvSpPr>
          <p:nvPr>
            <p:ph sz="quarter" idx="16"/>
          </p:nvPr>
        </p:nvSpPr>
        <p:spPr>
          <a:xfrm>
            <a:off x="407989" y="404664"/>
            <a:ext cx="6552108" cy="576064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22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407988" y="404664"/>
            <a:ext cx="11376644" cy="5760641"/>
          </a:xfrm>
          <a:prstGeom prst="rect">
            <a:avLst/>
          </a:prstGeom>
        </p:spPr>
        <p:txBody>
          <a:bodyPr numCol="1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 smtClean="0"/>
              <a:t>Image/media area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8299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407988" y="404664"/>
            <a:ext cx="5616004" cy="5760641"/>
          </a:xfrm>
          <a:prstGeom prst="rect">
            <a:avLst/>
          </a:prstGeom>
        </p:spPr>
        <p:txBody>
          <a:bodyPr numCol="1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 smtClean="0"/>
              <a:t>Image/media area</a:t>
            </a:r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20" hasCustomPrompt="1"/>
          </p:nvPr>
        </p:nvSpPr>
        <p:spPr>
          <a:xfrm>
            <a:off x="6168008" y="404664"/>
            <a:ext cx="5616004" cy="5760641"/>
          </a:xfrm>
          <a:prstGeom prst="rect">
            <a:avLst/>
          </a:prstGeom>
        </p:spPr>
        <p:txBody>
          <a:bodyPr numCol="1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 smtClean="0"/>
              <a:t>Image/media area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6034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058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" y="1028112"/>
            <a:ext cx="3409000" cy="3409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4487818"/>
            <a:ext cx="3309496" cy="1836446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4871864" y="2367553"/>
            <a:ext cx="6580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err="1" smtClean="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4400" b="1" dirty="0" smtClean="0">
              <a:solidFill>
                <a:srgbClr val="0C406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4871864" y="3585210"/>
            <a:ext cx="6336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 smtClean="0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rPr>
              <a:t>T: +44 (0)1234 750111</a:t>
            </a:r>
            <a:endParaRPr lang="en-US" sz="4000" b="1" dirty="0" smtClean="0">
              <a:solidFill>
                <a:srgbClr val="0099C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719736" y="6309320"/>
            <a:ext cx="3960440" cy="548680"/>
          </a:xfrm>
          <a:prstGeom prst="rect">
            <a:avLst/>
          </a:prstGeom>
          <a:solidFill>
            <a:srgbClr val="0C4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031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bg>
      <p:bgPr>
        <a:solidFill>
          <a:srgbClr val="273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2"/>
            <a:ext cx="12204000" cy="6865885"/>
          </a:xfrm>
          <a:prstGeom prst="rect">
            <a:avLst/>
          </a:prstGeom>
        </p:spPr>
      </p:pic>
      <p:sp>
        <p:nvSpPr>
          <p:cNvPr id="7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 smtClean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303912" y="2492895"/>
            <a:ext cx="6264696" cy="19515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 smtClean="0"/>
              <a:t>Presentation or Chapter Title, Arial Bold 32pt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303912" y="4732500"/>
            <a:ext cx="6264696" cy="52887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 smtClean="0"/>
              <a:t>Presenter’s Name and Title, Arial Bold 22pt</a:t>
            </a:r>
            <a:endParaRPr lang="en-US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305517" y="5549406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 smtClean="0"/>
              <a:t>Date, Arial 20pt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479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">
    <p:bg>
      <p:bgPr>
        <a:solidFill>
          <a:srgbClr val="5B78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0"/>
            <a:ext cx="12204000" cy="6865885"/>
          </a:xfrm>
          <a:prstGeom prst="rect">
            <a:avLst/>
          </a:prstGeom>
        </p:spPr>
      </p:pic>
      <p:sp>
        <p:nvSpPr>
          <p:cNvPr id="4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 smtClean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303912" y="2492895"/>
            <a:ext cx="6264696" cy="19515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 smtClean="0"/>
              <a:t>Presentation or Chapter Title, Arial Bold 32pt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303912" y="4732500"/>
            <a:ext cx="6264696" cy="52887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 smtClean="0"/>
              <a:t>Presenter’s Name and Title, Arial Bold 22pt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305517" y="5549406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 smtClean="0"/>
              <a:t>Date, Arial 20pt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834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">
    <p:bg>
      <p:bgPr>
        <a:solidFill>
          <a:srgbClr val="812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000" cy="6865885"/>
          </a:xfrm>
          <a:prstGeom prst="rect">
            <a:avLst/>
          </a:prstGeom>
        </p:spPr>
      </p:pic>
      <p:sp>
        <p:nvSpPr>
          <p:cNvPr id="4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 smtClean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303912" y="2492895"/>
            <a:ext cx="6264696" cy="19515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 smtClean="0"/>
              <a:t>Presentation or Chapter Title, Arial Bold 32pt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303912" y="4732500"/>
            <a:ext cx="6264696" cy="52887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 smtClean="0"/>
              <a:t>Presenter’s Name and Title, Arial Bold 22pt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305517" y="5549406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 smtClean="0"/>
              <a:t>Date, Arial 20pt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764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">
    <p:bg>
      <p:bgPr>
        <a:solidFill>
          <a:srgbClr val="442B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3902"/>
            <a:ext cx="12204000" cy="6865885"/>
          </a:xfrm>
          <a:prstGeom prst="rect">
            <a:avLst/>
          </a:prstGeom>
        </p:spPr>
      </p:pic>
      <p:sp>
        <p:nvSpPr>
          <p:cNvPr id="3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 smtClean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303912" y="2492895"/>
            <a:ext cx="6264696" cy="19515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 smtClean="0"/>
              <a:t>Presentation or Chapter Title, Arial Bold 32pt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303912" y="4732500"/>
            <a:ext cx="6264696" cy="52887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 smtClean="0"/>
              <a:t>Presenter’s Name and Title, Arial Bold 22pt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305517" y="5549406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 smtClean="0"/>
              <a:t>Date, Arial 20pt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039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">
    <p:bg>
      <p:bgPr>
        <a:solidFill>
          <a:srgbClr val="820E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5"/>
            <a:ext cx="12204000" cy="6865885"/>
          </a:xfrm>
          <a:prstGeom prst="rect">
            <a:avLst/>
          </a:prstGeom>
        </p:spPr>
      </p:pic>
      <p:sp>
        <p:nvSpPr>
          <p:cNvPr id="3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 smtClean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303912" y="2492895"/>
            <a:ext cx="6264696" cy="19515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 smtClean="0"/>
              <a:t>Presentation or Chapter Title, Arial Bold 32pt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303912" y="4732500"/>
            <a:ext cx="6264696" cy="52887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 smtClean="0"/>
              <a:t>Presenter’s Name and Title, Arial Bold 22pt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305517" y="5549406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 smtClean="0"/>
              <a:t>Date, Arial 20pt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359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559496" y="404664"/>
            <a:ext cx="10225136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Slide Title, Arial Bold 28pt</a:t>
            </a:r>
            <a:endParaRPr lang="en-GB" dirty="0" smtClean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7248525" y="1412776"/>
            <a:ext cx="4535488" cy="48959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Image/media area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07988" y="1412875"/>
            <a:ext cx="6696488" cy="7921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200" b="1">
                <a:solidFill>
                  <a:srgbClr val="0099C4"/>
                </a:solidFill>
              </a:defRPr>
            </a:lvl1pPr>
            <a:lvl3pPr marL="914400" indent="0">
              <a:lnSpc>
                <a:spcPct val="100000"/>
              </a:lnSpc>
              <a:buFont typeface="Arial" panose="020B0604020202020204" pitchFamily="34" charset="0"/>
              <a:buNone/>
              <a:defRPr sz="2200" b="1" baseline="0">
                <a:solidFill>
                  <a:srgbClr val="0099C4"/>
                </a:solidFill>
              </a:defRPr>
            </a:lvl3pPr>
          </a:lstStyle>
          <a:p>
            <a:pPr lvl="0"/>
            <a:r>
              <a:rPr lang="en-GB" dirty="0" smtClean="0"/>
              <a:t>Sub-header, Arial Bold 22pt</a:t>
            </a:r>
            <a:endParaRPr lang="en-GB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/>
          </p:nvPr>
        </p:nvSpPr>
        <p:spPr>
          <a:xfrm>
            <a:off x="407989" y="2349500"/>
            <a:ext cx="6696124" cy="39592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1226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">
    <p:bg>
      <p:bgPr>
        <a:solidFill>
          <a:srgbClr val="DD7A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5"/>
            <a:ext cx="12203999" cy="6865885"/>
          </a:xfrm>
          <a:prstGeom prst="rect">
            <a:avLst/>
          </a:prstGeom>
        </p:spPr>
      </p:pic>
      <p:sp>
        <p:nvSpPr>
          <p:cNvPr id="3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 smtClean="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 smtClean="0">
              <a:solidFill>
                <a:srgbClr val="0C406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303912" y="2492895"/>
            <a:ext cx="6264696" cy="19515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 smtClean="0"/>
              <a:t>Presentation or Chapter Title, Arial Bold 32pt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303912" y="4732500"/>
            <a:ext cx="6264696" cy="52887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 smtClean="0"/>
              <a:t>Presenter’s Name and Title, Arial Bold 22pt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305517" y="5549406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 smtClean="0"/>
              <a:t>Date, Arial 20pt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294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559496" y="404664"/>
            <a:ext cx="10225136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Slide Title, Arial Bold 28pt</a:t>
            </a:r>
            <a:endParaRPr lang="en-GB" dirty="0" smtClean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7248525" y="1412776"/>
            <a:ext cx="4535488" cy="48959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Image/media area</a:t>
            </a:r>
            <a:endParaRPr lang="en-US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20"/>
          </p:nvPr>
        </p:nvSpPr>
        <p:spPr>
          <a:xfrm>
            <a:off x="407989" y="1412776"/>
            <a:ext cx="6696124" cy="489594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939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559496" y="404664"/>
            <a:ext cx="10225136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Slide Title, Arial Bold 28pt</a:t>
            </a:r>
            <a:endParaRPr lang="en-GB" dirty="0" smtClean="0"/>
          </a:p>
        </p:txBody>
      </p:sp>
      <p:sp>
        <p:nvSpPr>
          <p:cNvPr id="6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407988" y="1412776"/>
            <a:ext cx="11376643" cy="489594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dirty="0" smtClean="0"/>
              <a:t>Image/media area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7904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559496" y="404664"/>
            <a:ext cx="10225136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Slide Title, Arial Bold 28pt</a:t>
            </a:r>
            <a:endParaRPr lang="en-GB" dirty="0" smtClean="0"/>
          </a:p>
        </p:txBody>
      </p:sp>
      <p:sp>
        <p:nvSpPr>
          <p:cNvPr id="7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407989" y="1412776"/>
            <a:ext cx="5616004" cy="489594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dirty="0" smtClean="0"/>
              <a:t>Image/media area</a:t>
            </a:r>
            <a:endParaRPr lang="en-GB" dirty="0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22" hasCustomPrompt="1"/>
          </p:nvPr>
        </p:nvSpPr>
        <p:spPr>
          <a:xfrm>
            <a:off x="6168008" y="1412776"/>
            <a:ext cx="5616004" cy="489594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dirty="0" smtClean="0"/>
              <a:t>Image/media area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590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909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273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0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Image/media area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404665"/>
            <a:ext cx="4566338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Body copy, Arial 20pt minimum</a:t>
            </a:r>
          </a:p>
          <a:p>
            <a:pPr lvl="0"/>
            <a:r>
              <a:rPr lang="en-US" dirty="0" smtClean="0"/>
              <a:t>Bullet points should always be round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435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5B7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  <a:solidFill>
                <a:srgbClr val="5B7813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0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Image/media area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404665"/>
            <a:ext cx="4566338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Body copy, Arial 20pt minimum</a:t>
            </a:r>
          </a:p>
          <a:p>
            <a:pPr lvl="0"/>
            <a:r>
              <a:rPr lang="en-US" dirty="0" smtClean="0"/>
              <a:t>Bullet points should always be round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3231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58800" y="403200"/>
            <a:ext cx="102240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Slide Title, Arial Bold 28pt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24000"/>
            <a:ext cx="972000" cy="972000"/>
          </a:xfrm>
          <a:prstGeom prst="rect">
            <a:avLst/>
          </a:prstGeom>
        </p:spPr>
      </p:pic>
      <p:sp>
        <p:nvSpPr>
          <p:cNvPr id="8" name="Footer Placeholder 4"/>
          <p:cNvSpPr txBox="1">
            <a:spLocks/>
          </p:cNvSpPr>
          <p:nvPr/>
        </p:nvSpPr>
        <p:spPr>
          <a:xfrm>
            <a:off x="5843972" y="6414382"/>
            <a:ext cx="504056" cy="3269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1B87E66-6AAE-F643-B8FD-9355C1B5527C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20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1" r:id="rId5"/>
    <p:sldLayoutId id="2147483742" r:id="rId6"/>
    <p:sldLayoutId id="2147483743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44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rgbClr val="0C40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800" y="403200"/>
            <a:ext cx="113760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Slide Title, Arial Bold 28pt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  <a:endParaRPr lang="en-US" sz="16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Footer Placeholder 16"/>
          <p:cNvSpPr txBox="1">
            <a:spLocks/>
          </p:cNvSpPr>
          <p:nvPr/>
        </p:nvSpPr>
        <p:spPr>
          <a:xfrm>
            <a:off x="4038600" y="6414383"/>
            <a:ext cx="4114800" cy="307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1B87E66-6AAE-F643-B8FD-9355C1B5527C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67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08" r:id="rId2"/>
    <p:sldLayoutId id="2147483729" r:id="rId3"/>
    <p:sldLayoutId id="2147483709" r:id="rId4"/>
    <p:sldLayoutId id="2147483712" r:id="rId5"/>
    <p:sldLayoutId id="2147483717" r:id="rId6"/>
    <p:sldLayoutId id="2147483714" r:id="rId7"/>
    <p:sldLayoutId id="2147483727" r:id="rId8"/>
    <p:sldLayoutId id="2147483711" r:id="rId9"/>
    <p:sldLayoutId id="214748373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rgbClr val="0C40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2439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38.png"/><Relationship Id="rId3" Type="http://schemas.openxmlformats.org/officeDocument/2006/relationships/image" Target="../media/image76.tiff"/><Relationship Id="rId7" Type="http://schemas.openxmlformats.org/officeDocument/2006/relationships/image" Target="../media/image66.png"/><Relationship Id="rId12" Type="http://schemas.openxmlformats.org/officeDocument/2006/relationships/image" Target="../media/image79.tiff"/><Relationship Id="rId17" Type="http://schemas.openxmlformats.org/officeDocument/2006/relationships/image" Target="../media/image63.tif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tiff"/><Relationship Id="rId11" Type="http://schemas.openxmlformats.org/officeDocument/2006/relationships/image" Target="../media/image39.tiff"/><Relationship Id="rId5" Type="http://schemas.openxmlformats.org/officeDocument/2006/relationships/image" Target="../media/image65.tiff"/><Relationship Id="rId15" Type="http://schemas.openxmlformats.org/officeDocument/2006/relationships/image" Target="../media/image80.png"/><Relationship Id="rId10" Type="http://schemas.openxmlformats.org/officeDocument/2006/relationships/image" Target="../media/image74.tiff"/><Relationship Id="rId4" Type="http://schemas.openxmlformats.org/officeDocument/2006/relationships/image" Target="../media/image77.png"/><Relationship Id="rId9" Type="http://schemas.openxmlformats.org/officeDocument/2006/relationships/image" Target="../media/image78.png"/><Relationship Id="rId14" Type="http://schemas.openxmlformats.org/officeDocument/2006/relationships/image" Target="../media/image5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13" Type="http://schemas.openxmlformats.org/officeDocument/2006/relationships/image" Target="../media/image30.tiff"/><Relationship Id="rId18" Type="http://schemas.openxmlformats.org/officeDocument/2006/relationships/image" Target="../media/image35.tiff"/><Relationship Id="rId3" Type="http://schemas.openxmlformats.org/officeDocument/2006/relationships/image" Target="../media/image20.png"/><Relationship Id="rId7" Type="http://schemas.openxmlformats.org/officeDocument/2006/relationships/image" Target="../media/image24.tiff"/><Relationship Id="rId12" Type="http://schemas.openxmlformats.org/officeDocument/2006/relationships/image" Target="../media/image29.tiff"/><Relationship Id="rId17" Type="http://schemas.openxmlformats.org/officeDocument/2006/relationships/image" Target="../media/image34.tif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tiff"/><Relationship Id="rId20" Type="http://schemas.openxmlformats.org/officeDocument/2006/relationships/image" Target="../media/image37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tiff"/><Relationship Id="rId11" Type="http://schemas.openxmlformats.org/officeDocument/2006/relationships/image" Target="../media/image28.tiff"/><Relationship Id="rId5" Type="http://schemas.openxmlformats.org/officeDocument/2006/relationships/image" Target="../media/image22.tiff"/><Relationship Id="rId15" Type="http://schemas.openxmlformats.org/officeDocument/2006/relationships/image" Target="../media/image32.tiff"/><Relationship Id="rId10" Type="http://schemas.openxmlformats.org/officeDocument/2006/relationships/image" Target="../media/image27.tiff"/><Relationship Id="rId19" Type="http://schemas.openxmlformats.org/officeDocument/2006/relationships/image" Target="../media/image36.tiff"/><Relationship Id="rId4" Type="http://schemas.openxmlformats.org/officeDocument/2006/relationships/image" Target="../media/image21.tiff"/><Relationship Id="rId9" Type="http://schemas.openxmlformats.org/officeDocument/2006/relationships/image" Target="../media/image26.tiff"/><Relationship Id="rId14" Type="http://schemas.openxmlformats.org/officeDocument/2006/relationships/image" Target="../media/image31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gif"/><Relationship Id="rId18" Type="http://schemas.openxmlformats.org/officeDocument/2006/relationships/image" Target="../media/image54.png"/><Relationship Id="rId3" Type="http://schemas.openxmlformats.org/officeDocument/2006/relationships/image" Target="../media/image39.tiff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tiff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jpe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Relationship Id="rId1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iff"/><Relationship Id="rId3" Type="http://schemas.openxmlformats.org/officeDocument/2006/relationships/image" Target="../media/image57.tiff"/><Relationship Id="rId7" Type="http://schemas.openxmlformats.org/officeDocument/2006/relationships/image" Target="../media/image6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tiff"/><Relationship Id="rId5" Type="http://schemas.openxmlformats.org/officeDocument/2006/relationships/image" Target="../media/image59.tiff"/><Relationship Id="rId4" Type="http://schemas.openxmlformats.org/officeDocument/2006/relationships/image" Target="../media/image5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tiff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tiff"/><Relationship Id="rId3" Type="http://schemas.openxmlformats.org/officeDocument/2006/relationships/image" Target="../media/image69.tiff"/><Relationship Id="rId7" Type="http://schemas.openxmlformats.org/officeDocument/2006/relationships/image" Target="../media/image7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tiff"/><Relationship Id="rId5" Type="http://schemas.openxmlformats.org/officeDocument/2006/relationships/image" Target="../media/image71.tiff"/><Relationship Id="rId4" Type="http://schemas.openxmlformats.org/officeDocument/2006/relationships/image" Target="../media/image70.tiff"/><Relationship Id="rId9" Type="http://schemas.openxmlformats.org/officeDocument/2006/relationships/image" Target="../media/image7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Manufacturing in the U.K.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Tom Leigh</a:t>
            </a:r>
          </a:p>
          <a:p>
            <a:r>
              <a:rPr lang="en-GB" b="0" dirty="0" smtClean="0"/>
              <a:t>Global Product Development and Management MSc Student</a:t>
            </a:r>
            <a:endParaRPr lang="en-GB" b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Tuesday 7</a:t>
            </a:r>
            <a:r>
              <a:rPr lang="en-GB" baseline="30000" dirty="0" smtClean="0"/>
              <a:t>th</a:t>
            </a:r>
            <a:r>
              <a:rPr lang="en-GB" dirty="0" smtClean="0"/>
              <a:t> March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2451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Plans for The Future of U.K. Manufacturing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478390" y="1628800"/>
            <a:ext cx="3384376" cy="4721684"/>
            <a:chOff x="478390" y="1628800"/>
            <a:chExt cx="3384376" cy="4721684"/>
          </a:xfrm>
        </p:grpSpPr>
        <p:grpSp>
          <p:nvGrpSpPr>
            <p:cNvPr id="12" name="Group 11"/>
            <p:cNvGrpSpPr/>
            <p:nvPr/>
          </p:nvGrpSpPr>
          <p:grpSpPr>
            <a:xfrm>
              <a:off x="478390" y="2400563"/>
              <a:ext cx="3384376" cy="3949921"/>
              <a:chOff x="1129344" y="2904619"/>
              <a:chExt cx="3384376" cy="3949921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129344" y="2904619"/>
                <a:ext cx="33843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u="sng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Advanced Manufacturing Research Centre</a:t>
                </a:r>
                <a:endParaRPr lang="en-US" b="1" u="sng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129344" y="3715219"/>
                <a:ext cx="3384376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:r>
                  <a:rPr lang="en-US" b="1" u="sng" dirty="0" smtClean="0"/>
                  <a:t>5 Research Areas:</a:t>
                </a:r>
              </a:p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lang="en-US" dirty="0" smtClean="0"/>
                  <a:t>Machining</a:t>
                </a:r>
              </a:p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lang="en-US" dirty="0" smtClean="0"/>
                  <a:t>Integrated Manufacturing</a:t>
                </a:r>
              </a:p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lang="en-US" dirty="0" smtClean="0"/>
                  <a:t>Composite Materials</a:t>
                </a:r>
              </a:p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lang="en-US" dirty="0" smtClean="0"/>
                  <a:t>Structural Testing</a:t>
                </a:r>
              </a:p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lang="en-US" dirty="0" smtClean="0"/>
                  <a:t>Design and Prototyping</a:t>
                </a:r>
              </a:p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endParaRPr lang="en-US" dirty="0" smtClean="0"/>
              </a:p>
              <a:p>
                <a:pPr marR="0" lvl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b="1" u="sng" dirty="0" smtClean="0"/>
                  <a:t>3 Research Categories:</a:t>
                </a:r>
              </a:p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lang="en-US" dirty="0" smtClean="0"/>
                  <a:t>Generic Research</a:t>
                </a:r>
              </a:p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lang="en-US" dirty="0" smtClean="0"/>
                  <a:t>Specific Research</a:t>
                </a:r>
              </a:p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lang="en-US" dirty="0" smtClean="0"/>
                  <a:t>Innovative Projects</a:t>
                </a:r>
                <a:endParaRPr lang="en-US" dirty="0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479376" y="1628800"/>
              <a:ext cx="3382404" cy="57606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A.M.R.C.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490299" y="1627929"/>
            <a:ext cx="3384376" cy="4722555"/>
            <a:chOff x="4490299" y="1627929"/>
            <a:chExt cx="3384376" cy="4722555"/>
          </a:xfrm>
        </p:grpSpPr>
        <p:grpSp>
          <p:nvGrpSpPr>
            <p:cNvPr id="13" name="Group 12"/>
            <p:cNvGrpSpPr/>
            <p:nvPr/>
          </p:nvGrpSpPr>
          <p:grpSpPr>
            <a:xfrm>
              <a:off x="4490299" y="2400563"/>
              <a:ext cx="3384376" cy="3949921"/>
              <a:chOff x="4816232" y="2904619"/>
              <a:chExt cx="3384376" cy="394992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07015" y="2904619"/>
                <a:ext cx="300083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u="sng" dirty="0" smtClean="0">
                    <a:solidFill>
                      <a:schemeClr val="accent1"/>
                    </a:solidFill>
                  </a:rPr>
                  <a:t>Modern Industrial Strategy</a:t>
                </a:r>
                <a:endParaRPr lang="en-US" b="1" u="sng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816232" y="3715219"/>
                <a:ext cx="3384376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 smtClean="0"/>
                  <a:t>Proposed in January 2017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New sector deals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Create high-skilled, high-paid jobs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Build on Britain’s strengths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Tackle underlying weaknesses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Create conditions for manufacturing businesses to emerge and grow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Keep the U.K. competitive</a:t>
                </a: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4490299" y="1627929"/>
              <a:ext cx="3382404" cy="57606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M.I.S.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99716" y="1356158"/>
            <a:ext cx="3684916" cy="4994326"/>
            <a:chOff x="8099716" y="1356158"/>
            <a:chExt cx="3684916" cy="4994326"/>
          </a:xfrm>
        </p:grpSpPr>
        <p:grpSp>
          <p:nvGrpSpPr>
            <p:cNvPr id="14" name="Group 13"/>
            <p:cNvGrpSpPr/>
            <p:nvPr/>
          </p:nvGrpSpPr>
          <p:grpSpPr>
            <a:xfrm>
              <a:off x="8099716" y="2400563"/>
              <a:ext cx="3684916" cy="3949921"/>
              <a:chOff x="8198636" y="2904619"/>
              <a:chExt cx="3684916" cy="3949921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8198636" y="2904619"/>
                <a:ext cx="3420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u="sng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Future of British Manufacturing Initiative</a:t>
                </a:r>
                <a:endParaRPr lang="en-US" b="1" u="sng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499176" y="3715219"/>
                <a:ext cx="3384376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 smtClean="0"/>
                  <a:t>Response to Industry 4.0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Several key partners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Hands on approach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Provide agile product development platform.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  <a:p>
                <a:r>
                  <a:rPr lang="en-US" b="1" u="sng" dirty="0" smtClean="0"/>
                  <a:t>The Steps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 smtClean="0"/>
                  <a:t>Take readiness assessment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 smtClean="0"/>
                  <a:t>Attend an event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 smtClean="0"/>
                  <a:t>Fast track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 smtClean="0"/>
                  <a:t>National </a:t>
                </a:r>
                <a:r>
                  <a:rPr lang="en-US" dirty="0" err="1" smtClean="0"/>
                  <a:t>F.o.M.T</a:t>
                </a:r>
                <a:r>
                  <a:rPr lang="en-US" dirty="0" smtClean="0"/>
                  <a:t>. Event</a:t>
                </a:r>
                <a:endParaRPr lang="en-US" dirty="0"/>
              </a:p>
            </p:txBody>
          </p:sp>
        </p:grpSp>
        <p:sp>
          <p:nvSpPr>
            <p:cNvPr id="16" name="Right Arrow 15"/>
            <p:cNvSpPr/>
            <p:nvPr/>
          </p:nvSpPr>
          <p:spPr>
            <a:xfrm>
              <a:off x="8501222" y="1356158"/>
              <a:ext cx="3018494" cy="1136738"/>
            </a:xfrm>
            <a:prstGeom prst="rightArrow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F.B.M.I.</a:t>
              </a:r>
              <a:endParaRPr lang="en-US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07988" y="6389334"/>
            <a:ext cx="56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 smtClean="0">
                <a:solidFill>
                  <a:srgbClr val="0C406D"/>
                </a:solidFill>
              </a:rPr>
              <a:t>Sources: BBC, AMRC, </a:t>
            </a:r>
            <a:r>
              <a:rPr lang="en-GB" sz="1050" i="1" dirty="0" err="1" smtClean="0">
                <a:solidFill>
                  <a:srgbClr val="0C406D"/>
                </a:solidFill>
              </a:rPr>
              <a:t>gov.uk</a:t>
            </a:r>
            <a:r>
              <a:rPr lang="en-GB" sz="1050" i="1" dirty="0" smtClean="0">
                <a:solidFill>
                  <a:srgbClr val="0C406D"/>
                </a:solidFill>
              </a:rPr>
              <a:t> and Future if British Manufacturing Initiative</a:t>
            </a:r>
            <a:endParaRPr lang="en-GB" sz="1050" i="1" dirty="0">
              <a:solidFill>
                <a:srgbClr val="0C40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122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 smtClean="0"/>
              <a:t>Summary</a:t>
            </a:r>
          </a:p>
          <a:p>
            <a:pPr marL="0" indent="0">
              <a:buNone/>
            </a:pPr>
            <a:endParaRPr lang="en-US" sz="1400" b="1" u="sng" dirty="0" smtClean="0"/>
          </a:p>
          <a:p>
            <a:pPr>
              <a:spcAft>
                <a:spcPts val="600"/>
              </a:spcAft>
            </a:pPr>
            <a:r>
              <a:rPr lang="en-US" sz="2400" dirty="0" smtClean="0"/>
              <a:t>High quality manufacturing nation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Produce a large variety of products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Diverse range of manufacturing companies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M</a:t>
            </a:r>
            <a:r>
              <a:rPr lang="en-US" sz="2400" dirty="0" smtClean="0"/>
              <a:t>anufacturing initiatives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Areas to improve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Prosperous future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8"/>
          </p:nvPr>
        </p:nvPicPr>
        <p:blipFill>
          <a:blip r:embed="rId3"/>
          <a:stretch>
            <a:fillRect/>
          </a:stretch>
        </p:blipFill>
        <p:spPr>
          <a:xfrm>
            <a:off x="7259290" y="1969797"/>
            <a:ext cx="2981384" cy="298138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/>
          <a:srcRect l="31626" t="27950" r="12594" b="20601"/>
          <a:stretch/>
        </p:blipFill>
        <p:spPr>
          <a:xfrm>
            <a:off x="5519936" y="404665"/>
            <a:ext cx="2748060" cy="1584176"/>
          </a:xfrm>
          <a:prstGeom prst="rect">
            <a:avLst/>
          </a:prstGeom>
        </p:spPr>
      </p:pic>
      <p:grpSp>
        <p:nvGrpSpPr>
          <p:cNvPr id="44" name="Group 43"/>
          <p:cNvGrpSpPr>
            <a:grpSpLocks noChangeAspect="1"/>
          </p:cNvGrpSpPr>
          <p:nvPr/>
        </p:nvGrpSpPr>
        <p:grpSpPr>
          <a:xfrm>
            <a:off x="9048328" y="980728"/>
            <a:ext cx="2852012" cy="1394663"/>
            <a:chOff x="7722200" y="404665"/>
            <a:chExt cx="4106132" cy="2007941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22200" y="404665"/>
              <a:ext cx="1980000" cy="674304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40416" y="404665"/>
              <a:ext cx="1980000" cy="1177782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7"/>
            <a:srcRect l="17188" t="22700" r="54593" b="69202"/>
            <a:stretch/>
          </p:blipFill>
          <p:spPr>
            <a:xfrm>
              <a:off x="7722200" y="1227316"/>
              <a:ext cx="1980000" cy="355131"/>
            </a:xfrm>
            <a:prstGeom prst="rect">
              <a:avLst/>
            </a:prstGeom>
            <a:ln w="38100">
              <a:solidFill>
                <a:srgbClr val="7030A0"/>
              </a:solidFill>
            </a:ln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8"/>
            <a:srcRect l="17188" t="9050" r="65094" b="81500"/>
            <a:stretch/>
          </p:blipFill>
          <p:spPr>
            <a:xfrm>
              <a:off x="9848332" y="1752606"/>
              <a:ext cx="1980000" cy="660000"/>
            </a:xfrm>
            <a:prstGeom prst="rect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</p:pic>
      </p:grpSp>
      <p:grpSp>
        <p:nvGrpSpPr>
          <p:cNvPr id="57" name="Group 56"/>
          <p:cNvGrpSpPr/>
          <p:nvPr/>
        </p:nvGrpSpPr>
        <p:grpSpPr>
          <a:xfrm>
            <a:off x="5891546" y="5181462"/>
            <a:ext cx="5069075" cy="1308091"/>
            <a:chOff x="5707445" y="5177842"/>
            <a:chExt cx="5069075" cy="1308091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9"/>
            <a:srcRect l="25719" t="31482" r="8000" b="25850"/>
            <a:stretch/>
          </p:blipFill>
          <p:spPr>
            <a:xfrm>
              <a:off x="5707445" y="5177842"/>
              <a:ext cx="3251160" cy="1308091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336360" y="5442439"/>
              <a:ext cx="1440160" cy="766839"/>
            </a:xfrm>
            <a:prstGeom prst="rect">
              <a:avLst/>
            </a:prstGeom>
          </p:spPr>
        </p:pic>
      </p:grpSp>
      <p:grpSp>
        <p:nvGrpSpPr>
          <p:cNvPr id="55" name="Group 54"/>
          <p:cNvGrpSpPr/>
          <p:nvPr/>
        </p:nvGrpSpPr>
        <p:grpSpPr>
          <a:xfrm>
            <a:off x="5392775" y="2421809"/>
            <a:ext cx="2054749" cy="2077359"/>
            <a:chOff x="5389685" y="2215502"/>
            <a:chExt cx="2054749" cy="2077359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88823" y="4149080"/>
              <a:ext cx="927616" cy="143781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12"/>
            <a:srcRect l="19875" r="20951"/>
            <a:stretch/>
          </p:blipFill>
          <p:spPr>
            <a:xfrm>
              <a:off x="5389685" y="3338437"/>
              <a:ext cx="766614" cy="882533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6929" y="2460890"/>
              <a:ext cx="633129" cy="698216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4"/>
            <a:srcRect l="23729" t="17537" r="23730" b="17851"/>
            <a:stretch/>
          </p:blipFill>
          <p:spPr>
            <a:xfrm>
              <a:off x="6263163" y="2973711"/>
              <a:ext cx="910358" cy="838570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163" y="2215502"/>
              <a:ext cx="1181271" cy="301778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5" b="25329"/>
            <a:stretch/>
          </p:blipFill>
          <p:spPr>
            <a:xfrm>
              <a:off x="6217221" y="2536729"/>
              <a:ext cx="1115804" cy="436982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85081" y="2961527"/>
            <a:ext cx="1609760" cy="120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19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287" y="1739856"/>
            <a:ext cx="3507506" cy="418094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The United Kingdom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7988" y="6389334"/>
            <a:ext cx="56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 smtClean="0">
                <a:solidFill>
                  <a:srgbClr val="0C406D"/>
                </a:solidFill>
              </a:rPr>
              <a:t>Sources: The World </a:t>
            </a:r>
            <a:r>
              <a:rPr lang="en-GB" sz="1050" i="1" dirty="0" err="1" smtClean="0">
                <a:solidFill>
                  <a:srgbClr val="0C406D"/>
                </a:solidFill>
              </a:rPr>
              <a:t>Factbook</a:t>
            </a:r>
            <a:r>
              <a:rPr lang="en-GB" sz="1050" i="1" dirty="0" smtClean="0">
                <a:solidFill>
                  <a:srgbClr val="0C406D"/>
                </a:solidFill>
              </a:rPr>
              <a:t>, CNN Money, Office for National Statistics and </a:t>
            </a:r>
            <a:r>
              <a:rPr lang="en-GB" sz="1050" i="1" dirty="0" err="1" smtClean="0">
                <a:solidFill>
                  <a:srgbClr val="0C406D"/>
                </a:solidFill>
              </a:rPr>
              <a:t>gov.uk</a:t>
            </a:r>
            <a:endParaRPr lang="en-GB" sz="1050" i="1" dirty="0">
              <a:solidFill>
                <a:srgbClr val="0C406D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84267" y="4235812"/>
            <a:ext cx="4238267" cy="1754326"/>
            <a:chOff x="1055440" y="4077072"/>
            <a:chExt cx="4238267" cy="1754326"/>
          </a:xfrm>
        </p:grpSpPr>
        <p:sp>
          <p:nvSpPr>
            <p:cNvPr id="7" name="TextBox 6"/>
            <p:cNvSpPr txBox="1"/>
            <p:nvPr/>
          </p:nvSpPr>
          <p:spPr>
            <a:xfrm>
              <a:off x="1055440" y="4077072"/>
              <a:ext cx="25922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 dirty="0" smtClean="0">
                  <a:solidFill>
                    <a:schemeClr val="accent1"/>
                  </a:solidFill>
                </a:rPr>
                <a:t>Top 5 Import Partners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/>
                <a:t>Germany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/>
                <a:t>China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/>
                <a:t>United States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/>
                <a:t>Netherlands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/>
                <a:t>France</a:t>
              </a:r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3855361" y="4097322"/>
              <a:ext cx="1438346" cy="34294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392537" y="4235812"/>
            <a:ext cx="4382283" cy="1754326"/>
            <a:chOff x="7258333" y="4077072"/>
            <a:chExt cx="4382283" cy="1754326"/>
          </a:xfrm>
        </p:grpSpPr>
        <p:sp>
          <p:nvSpPr>
            <p:cNvPr id="6" name="TextBox 5"/>
            <p:cNvSpPr txBox="1"/>
            <p:nvPr/>
          </p:nvSpPr>
          <p:spPr>
            <a:xfrm>
              <a:off x="8904312" y="4077072"/>
              <a:ext cx="273630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 dirty="0" smtClean="0">
                  <a:solidFill>
                    <a:schemeClr val="accent1"/>
                  </a:solidFill>
                </a:rPr>
                <a:t>Top 5 Export Partners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/>
                <a:t>United States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/>
                <a:t>Germany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/>
                <a:t>Switzerland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/>
                <a:t>China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/>
                <a:t>France</a:t>
              </a:r>
              <a:endParaRPr lang="en-US" dirty="0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7258333" y="4077072"/>
              <a:ext cx="1438346" cy="342940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67408" y="1359552"/>
            <a:ext cx="3815962" cy="1477328"/>
            <a:chOff x="1055440" y="1421391"/>
            <a:chExt cx="3815962" cy="1477328"/>
          </a:xfrm>
        </p:grpSpPr>
        <p:sp>
          <p:nvSpPr>
            <p:cNvPr id="16" name="Oval 15"/>
            <p:cNvSpPr/>
            <p:nvPr/>
          </p:nvSpPr>
          <p:spPr>
            <a:xfrm>
              <a:off x="1055440" y="1421391"/>
              <a:ext cx="1007804" cy="961209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smtClean="0">
                  <a:solidFill>
                    <a:schemeClr val="bg1"/>
                  </a:solidFill>
                </a:rPr>
                <a:t>63.1m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130304" y="1421391"/>
              <a:ext cx="274109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Population</a:t>
              </a:r>
            </a:p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   84% England</a:t>
              </a:r>
            </a:p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   8% Scotland</a:t>
              </a:r>
            </a:p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   5% Wales</a:t>
              </a:r>
            </a:p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   3% Northern Ireland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343472" y="2923544"/>
            <a:ext cx="3374171" cy="963376"/>
            <a:chOff x="1557990" y="2440941"/>
            <a:chExt cx="3374171" cy="963376"/>
          </a:xfrm>
        </p:grpSpPr>
        <p:sp>
          <p:nvSpPr>
            <p:cNvPr id="21" name="TextBox 20"/>
            <p:cNvSpPr txBox="1"/>
            <p:nvPr/>
          </p:nvSpPr>
          <p:spPr>
            <a:xfrm>
              <a:off x="2565794" y="2480987"/>
              <a:ext cx="23663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15</a:t>
              </a:r>
              <a:r>
                <a:rPr lang="en-US" baseline="30000" dirty="0" smtClean="0">
                  <a:solidFill>
                    <a:schemeClr val="accent5">
                      <a:lumMod val="50000"/>
                    </a:schemeClr>
                  </a:solidFill>
                </a:rPr>
                <a:t>th 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most human population dense country. 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557990" y="2440941"/>
              <a:ext cx="1007804" cy="961209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15</a:t>
              </a:r>
              <a:r>
                <a:rPr lang="en-US" sz="2000" baseline="30000" dirty="0" smtClean="0">
                  <a:solidFill>
                    <a:schemeClr val="bg1"/>
                  </a:solidFill>
                </a:rPr>
                <a:t>th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960096" y="2923544"/>
            <a:ext cx="3168044" cy="961209"/>
            <a:chOff x="1557990" y="2440941"/>
            <a:chExt cx="3168044" cy="961209"/>
          </a:xfrm>
        </p:grpSpPr>
        <p:sp>
          <p:nvSpPr>
            <p:cNvPr id="27" name="TextBox 26"/>
            <p:cNvSpPr txBox="1"/>
            <p:nvPr/>
          </p:nvSpPr>
          <p:spPr>
            <a:xfrm>
              <a:off x="2565794" y="2649415"/>
              <a:ext cx="2160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Record high employment rate.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1557990" y="2440941"/>
              <a:ext cx="1007804" cy="961209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mtClean="0">
                  <a:solidFill>
                    <a:schemeClr val="bg1"/>
                  </a:solidFill>
                </a:rPr>
                <a:t>74.5%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441957" y="1268760"/>
            <a:ext cx="3258633" cy="1483526"/>
            <a:chOff x="7441957" y="1268760"/>
            <a:chExt cx="3258633" cy="1483526"/>
          </a:xfrm>
        </p:grpSpPr>
        <p:grpSp>
          <p:nvGrpSpPr>
            <p:cNvPr id="19" name="Group 18"/>
            <p:cNvGrpSpPr/>
            <p:nvPr/>
          </p:nvGrpSpPr>
          <p:grpSpPr>
            <a:xfrm>
              <a:off x="7755545" y="1268760"/>
              <a:ext cx="2945045" cy="646331"/>
              <a:chOff x="1557990" y="2436095"/>
              <a:chExt cx="2945045" cy="646331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2342795" y="2436095"/>
                <a:ext cx="21602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</a:rPr>
                  <a:t>6</a:t>
                </a:r>
                <a:r>
                  <a:rPr lang="en-US" baseline="30000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th</a:t>
                </a:r>
                <a:r>
                  <a:rPr lang="en-US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 largest National Economy by GDP.</a:t>
                </a:r>
                <a:endParaRPr lang="en-US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557990" y="2440942"/>
                <a:ext cx="707373" cy="61602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6</a:t>
                </a:r>
                <a:r>
                  <a:rPr lang="en-US" sz="2000" baseline="30000" dirty="0" smtClean="0">
                    <a:solidFill>
                      <a:schemeClr val="bg1"/>
                    </a:solidFill>
                  </a:rPr>
                  <a:t>th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7441957" y="2105955"/>
              <a:ext cx="2945045" cy="646331"/>
              <a:chOff x="1557990" y="2436095"/>
              <a:chExt cx="2945045" cy="646331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2342795" y="2436095"/>
                <a:ext cx="21602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</a:rPr>
                  <a:t>9</a:t>
                </a:r>
                <a:r>
                  <a:rPr lang="en-US" baseline="30000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th</a:t>
                </a:r>
                <a:r>
                  <a:rPr lang="en-US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 largest National Economy by PPP.</a:t>
                </a:r>
                <a:endParaRPr lang="en-US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1557990" y="2440942"/>
                <a:ext cx="707373" cy="61602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9</a:t>
                </a:r>
                <a:r>
                  <a:rPr lang="en-US" sz="2000" baseline="30000" dirty="0" smtClean="0">
                    <a:solidFill>
                      <a:schemeClr val="bg1"/>
                    </a:solidFill>
                  </a:rPr>
                  <a:t>th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3" name="Oval 32"/>
          <p:cNvSpPr/>
          <p:nvPr/>
        </p:nvSpPr>
        <p:spPr>
          <a:xfrm>
            <a:off x="3600331" y="4779298"/>
            <a:ext cx="1007804" cy="96120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5</a:t>
            </a:r>
            <a:r>
              <a:rPr lang="en-US" sz="2000" baseline="30000" dirty="0" smtClean="0">
                <a:solidFill>
                  <a:schemeClr val="bg1"/>
                </a:solidFill>
              </a:rPr>
              <a:t>th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7605329" y="4779298"/>
            <a:ext cx="1007804" cy="96120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9</a:t>
            </a:r>
            <a:r>
              <a:rPr lang="en-US" sz="2000" baseline="30000" dirty="0" smtClean="0">
                <a:solidFill>
                  <a:schemeClr val="bg1"/>
                </a:solidFill>
              </a:rPr>
              <a:t>th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62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3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What does Manufacturing in the U.K. look like?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546450" y="1424619"/>
            <a:ext cx="3046530" cy="4964715"/>
            <a:chOff x="4546450" y="1424619"/>
            <a:chExt cx="3046530" cy="4964715"/>
          </a:xfrm>
        </p:grpSpPr>
        <p:pic>
          <p:nvPicPr>
            <p:cNvPr id="6" name="Content Placeholder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6450" y="1424619"/>
              <a:ext cx="3046530" cy="496471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546450" y="3906976"/>
              <a:ext cx="3046530" cy="186948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9" name="Content Placeholder 8"/>
          <p:cNvGraphicFramePr>
            <a:graphicFrameLocks noGrp="1"/>
          </p:cNvGraphicFramePr>
          <p:nvPr>
            <p:ph sz="quarter" idx="22"/>
            <p:extLst>
              <p:ext uri="{D42A27DB-BD31-4B8C-83A1-F6EECF244321}">
                <p14:modId xmlns:p14="http://schemas.microsoft.com/office/powerpoint/2010/main" val="426494261"/>
              </p:ext>
            </p:extLst>
          </p:nvPr>
        </p:nvGraphicFramePr>
        <p:xfrm>
          <a:off x="8188325" y="1412875"/>
          <a:ext cx="3600450" cy="489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1067809602"/>
              </p:ext>
            </p:extLst>
          </p:nvPr>
        </p:nvGraphicFramePr>
        <p:xfrm>
          <a:off x="407988" y="1412875"/>
          <a:ext cx="3600450" cy="489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07988" y="6389334"/>
            <a:ext cx="56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 smtClean="0">
                <a:solidFill>
                  <a:srgbClr val="0C406D"/>
                </a:solidFill>
              </a:rPr>
              <a:t>Sources: World Bank Group and </a:t>
            </a:r>
            <a:r>
              <a:rPr lang="en-GB" sz="1050" i="1" dirty="0" err="1" smtClean="0">
                <a:solidFill>
                  <a:srgbClr val="0C406D"/>
                </a:solidFill>
              </a:rPr>
              <a:t>gov.uk</a:t>
            </a:r>
            <a:endParaRPr lang="en-GB" sz="1050" i="1" dirty="0">
              <a:solidFill>
                <a:srgbClr val="0C406D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68632" y="6389334"/>
            <a:ext cx="56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i="1" dirty="0" smtClean="0">
                <a:solidFill>
                  <a:srgbClr val="0C406D"/>
                </a:solidFill>
              </a:rPr>
              <a:t>Sources: UCAS, Office for National Statistics and </a:t>
            </a:r>
            <a:r>
              <a:rPr lang="en-GB" sz="1050" i="1" dirty="0" err="1" smtClean="0">
                <a:solidFill>
                  <a:srgbClr val="0C406D"/>
                </a:solidFill>
              </a:rPr>
              <a:t>gov.uk</a:t>
            </a:r>
            <a:endParaRPr lang="en-GB" sz="1050" i="1" dirty="0">
              <a:solidFill>
                <a:srgbClr val="0C40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10" grpId="0">
        <p:bldAsOne/>
      </p:bldGraphic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What is Manufactured in the U.K.?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8093" t="16227" r="38093" b="45447"/>
          <a:stretch/>
        </p:blipFill>
        <p:spPr>
          <a:xfrm>
            <a:off x="4876099" y="2146472"/>
            <a:ext cx="2456586" cy="23762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8557" y="1286184"/>
            <a:ext cx="2375448" cy="177069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1400" b="1" u="sng" dirty="0">
                <a:solidFill>
                  <a:schemeClr val="bg1"/>
                </a:solidFill>
              </a:rPr>
              <a:t>35%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r>
              <a:rPr lang="en-GB" sz="1400" dirty="0">
                <a:solidFill>
                  <a:schemeClr val="bg1"/>
                </a:solidFill>
              </a:rPr>
              <a:t>Other</a:t>
            </a:r>
          </a:p>
          <a:p>
            <a:r>
              <a:rPr lang="en-GB" sz="1400" dirty="0">
                <a:solidFill>
                  <a:schemeClr val="bg1"/>
                </a:solidFill>
              </a:rPr>
              <a:t>7% Machinery</a:t>
            </a:r>
          </a:p>
          <a:p>
            <a:r>
              <a:rPr lang="en-GB" sz="1400" dirty="0">
                <a:solidFill>
                  <a:schemeClr val="bg1"/>
                </a:solidFill>
              </a:rPr>
              <a:t>7% Computer Equipment</a:t>
            </a:r>
          </a:p>
          <a:p>
            <a:r>
              <a:rPr lang="en-GB" sz="1400" dirty="0">
                <a:solidFill>
                  <a:schemeClr val="bg1"/>
                </a:solidFill>
              </a:rPr>
              <a:t>4% Chemicals</a:t>
            </a:r>
          </a:p>
          <a:p>
            <a:r>
              <a:rPr lang="en-GB" sz="1400" dirty="0">
                <a:solidFill>
                  <a:schemeClr val="bg1"/>
                </a:solidFill>
              </a:rPr>
              <a:t>3% Textiles</a:t>
            </a:r>
          </a:p>
          <a:p>
            <a:r>
              <a:rPr lang="en-GB" sz="1400" dirty="0">
                <a:solidFill>
                  <a:schemeClr val="bg1"/>
                </a:solidFill>
              </a:rPr>
              <a:t>3% Electrical</a:t>
            </a:r>
          </a:p>
          <a:p>
            <a:r>
              <a:rPr lang="en-GB" sz="1400" dirty="0">
                <a:solidFill>
                  <a:schemeClr val="bg1"/>
                </a:solidFill>
              </a:rPr>
              <a:t>1% Petroleum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7988" y="6389334"/>
            <a:ext cx="56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 smtClean="0">
                <a:solidFill>
                  <a:srgbClr val="0C406D"/>
                </a:solidFill>
              </a:rPr>
              <a:t>Sources: House of Commons Manufacturing Statistics Briefing Paper</a:t>
            </a:r>
            <a:endParaRPr lang="en-GB" sz="1050" i="1" dirty="0">
              <a:solidFill>
                <a:srgbClr val="0C406D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7521290" y="2558770"/>
            <a:ext cx="3096344" cy="1055608"/>
            <a:chOff x="7396301" y="2409251"/>
            <a:chExt cx="3096344" cy="1055608"/>
          </a:xfrm>
        </p:grpSpPr>
        <p:sp>
          <p:nvSpPr>
            <p:cNvPr id="17" name="TextBox 16"/>
            <p:cNvSpPr txBox="1"/>
            <p:nvPr/>
          </p:nvSpPr>
          <p:spPr>
            <a:xfrm>
              <a:off x="7396301" y="2409251"/>
              <a:ext cx="3096344" cy="105560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b="1" u="sng" dirty="0">
                  <a:solidFill>
                    <a:schemeClr val="accent2"/>
                  </a:solidFill>
                </a:rPr>
                <a:t>13%</a:t>
              </a:r>
              <a:r>
                <a:rPr lang="en-GB" sz="1400" b="1" dirty="0">
                  <a:solidFill>
                    <a:schemeClr val="accent2"/>
                  </a:solidFill>
                </a:rPr>
                <a:t> </a:t>
              </a:r>
              <a:r>
                <a:rPr lang="en-GB" sz="1400" dirty="0">
                  <a:solidFill>
                    <a:schemeClr val="accent2"/>
                  </a:solidFill>
                </a:rPr>
                <a:t>Transport</a:t>
              </a:r>
            </a:p>
            <a:p>
              <a:endParaRPr lang="en-GB" sz="1400" dirty="0">
                <a:solidFill>
                  <a:schemeClr val="accent2"/>
                </a:solidFill>
              </a:endParaRPr>
            </a:p>
            <a:p>
              <a:endParaRPr lang="en-GB" sz="1400" dirty="0"/>
            </a:p>
            <a:p>
              <a:endParaRPr lang="en-GB" sz="1400" dirty="0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23953"/>
            <a:stretch/>
          </p:blipFill>
          <p:spPr>
            <a:xfrm>
              <a:off x="9350414" y="2748181"/>
              <a:ext cx="1087706" cy="61957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5"/>
            <a:srcRect l="28571"/>
            <a:stretch/>
          </p:blipFill>
          <p:spPr>
            <a:xfrm>
              <a:off x="7521290" y="2729988"/>
              <a:ext cx="727249" cy="634545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6"/>
            <a:srcRect t="5901" b="8000"/>
            <a:stretch/>
          </p:blipFill>
          <p:spPr>
            <a:xfrm>
              <a:off x="8289981" y="2748181"/>
              <a:ext cx="1018991" cy="579044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6977171" y="1312894"/>
            <a:ext cx="3096344" cy="817245"/>
            <a:chOff x="6728853" y="1474710"/>
            <a:chExt cx="3096344" cy="817245"/>
          </a:xfrm>
        </p:grpSpPr>
        <p:sp>
          <p:nvSpPr>
            <p:cNvPr id="11" name="TextBox 10"/>
            <p:cNvSpPr txBox="1"/>
            <p:nvPr/>
          </p:nvSpPr>
          <p:spPr>
            <a:xfrm>
              <a:off x="6728853" y="1474710"/>
              <a:ext cx="3096344" cy="817245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b="1" u="sng" dirty="0">
                  <a:solidFill>
                    <a:schemeClr val="accent1"/>
                  </a:solidFill>
                </a:rPr>
                <a:t>16%</a:t>
              </a:r>
              <a:r>
                <a:rPr lang="en-GB" sz="1400" b="1" dirty="0">
                  <a:solidFill>
                    <a:schemeClr val="accent1"/>
                  </a:solidFill>
                </a:rPr>
                <a:t> </a:t>
              </a:r>
              <a:r>
                <a:rPr lang="en-GB" sz="1400" dirty="0">
                  <a:solidFill>
                    <a:schemeClr val="accent1"/>
                  </a:solidFill>
                </a:rPr>
                <a:t>Food, Drink &amp; Tobacco</a:t>
              </a:r>
            </a:p>
            <a:p>
              <a:endParaRPr lang="en-GB" sz="1400" dirty="0">
                <a:solidFill>
                  <a:schemeClr val="accent1"/>
                </a:solidFill>
              </a:endParaRPr>
            </a:p>
            <a:p>
              <a:endParaRPr lang="en-GB" sz="1400" dirty="0">
                <a:solidFill>
                  <a:schemeClr val="accent1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44185" y="1800304"/>
              <a:ext cx="850264" cy="438758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96027" y="1800304"/>
              <a:ext cx="438758" cy="438758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13532" y="1827054"/>
              <a:ext cx="1023777" cy="412008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7521290" y="3933931"/>
            <a:ext cx="3096344" cy="1055608"/>
            <a:chOff x="7396301" y="3577032"/>
            <a:chExt cx="3096344" cy="1055608"/>
          </a:xfrm>
        </p:grpSpPr>
        <p:sp>
          <p:nvSpPr>
            <p:cNvPr id="24" name="TextBox 23"/>
            <p:cNvSpPr txBox="1"/>
            <p:nvPr/>
          </p:nvSpPr>
          <p:spPr>
            <a:xfrm>
              <a:off x="7396301" y="3577032"/>
              <a:ext cx="3096344" cy="1055608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b="1" u="sng" dirty="0">
                  <a:solidFill>
                    <a:schemeClr val="accent3"/>
                  </a:solidFill>
                </a:rPr>
                <a:t>11%</a:t>
              </a:r>
              <a:r>
                <a:rPr lang="en-GB" sz="1400" b="1" dirty="0">
                  <a:solidFill>
                    <a:schemeClr val="accent3"/>
                  </a:solidFill>
                </a:rPr>
                <a:t> </a:t>
              </a:r>
              <a:r>
                <a:rPr lang="en-GB" sz="1400" dirty="0">
                  <a:solidFill>
                    <a:schemeClr val="accent3"/>
                  </a:solidFill>
                </a:rPr>
                <a:t>Basic Metals</a:t>
              </a:r>
            </a:p>
            <a:p>
              <a:endParaRPr lang="en-GB" sz="1400" dirty="0">
                <a:solidFill>
                  <a:schemeClr val="accent3"/>
                </a:solidFill>
              </a:endParaRPr>
            </a:p>
            <a:p>
              <a:endParaRPr lang="en-GB" sz="1400" dirty="0">
                <a:solidFill>
                  <a:schemeClr val="accent3"/>
                </a:solidFill>
              </a:endParaRPr>
            </a:p>
            <a:p>
              <a:endParaRPr lang="en-GB" sz="1400" dirty="0"/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21290" y="3933056"/>
              <a:ext cx="893978" cy="59598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625889" y="3933056"/>
              <a:ext cx="634027" cy="595985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491078" y="3933056"/>
              <a:ext cx="859319" cy="572521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1617661" y="3582000"/>
            <a:ext cx="3096344" cy="1063352"/>
            <a:chOff x="1707669" y="3442225"/>
            <a:chExt cx="3096344" cy="1063352"/>
          </a:xfrm>
        </p:grpSpPr>
        <p:sp>
          <p:nvSpPr>
            <p:cNvPr id="7" name="TextBox 6"/>
            <p:cNvSpPr txBox="1"/>
            <p:nvPr/>
          </p:nvSpPr>
          <p:spPr>
            <a:xfrm>
              <a:off x="1707669" y="3442225"/>
              <a:ext cx="3096344" cy="10556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en-GB" sz="1400" b="1" u="sng" dirty="0">
                  <a:solidFill>
                    <a:schemeClr val="accent6"/>
                  </a:solidFill>
                </a:rPr>
                <a:t>8%</a:t>
              </a:r>
              <a:r>
                <a:rPr lang="en-GB" sz="1400" dirty="0">
                  <a:solidFill>
                    <a:schemeClr val="accent6"/>
                  </a:solidFill>
                </a:rPr>
                <a:t> Pharmaceutical Products </a:t>
              </a:r>
            </a:p>
            <a:p>
              <a:endParaRPr lang="en-GB" sz="1400" dirty="0"/>
            </a:p>
            <a:p>
              <a:endParaRPr lang="en-GB" sz="1400" dirty="0"/>
            </a:p>
            <a:p>
              <a:endParaRPr lang="en-GB" sz="1400" dirty="0"/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780817" y="3662210"/>
              <a:ext cx="1502983" cy="843367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655599" y="3850406"/>
              <a:ext cx="861984" cy="486735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2780354" y="4989539"/>
            <a:ext cx="3096344" cy="1055608"/>
            <a:chOff x="2780354" y="4989539"/>
            <a:chExt cx="3096344" cy="1055608"/>
          </a:xfrm>
        </p:grpSpPr>
        <p:sp>
          <p:nvSpPr>
            <p:cNvPr id="28" name="TextBox 27"/>
            <p:cNvSpPr txBox="1"/>
            <p:nvPr/>
          </p:nvSpPr>
          <p:spPr>
            <a:xfrm>
              <a:off x="2780354" y="4989539"/>
              <a:ext cx="3096344" cy="1055608"/>
            </a:xfrm>
            <a:prstGeom prst="round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en-GB" sz="1400" b="1" u="sng" dirty="0">
                  <a:solidFill>
                    <a:schemeClr val="accent5"/>
                  </a:solidFill>
                </a:rPr>
                <a:t>8%</a:t>
              </a:r>
              <a:r>
                <a:rPr lang="en-GB" sz="1400" dirty="0">
                  <a:solidFill>
                    <a:schemeClr val="accent5"/>
                  </a:solidFill>
                </a:rPr>
                <a:t> Wood and Paper</a:t>
              </a:r>
            </a:p>
            <a:p>
              <a:endParaRPr lang="en-GB" sz="1400" dirty="0"/>
            </a:p>
            <a:p>
              <a:endParaRPr lang="en-GB" sz="1400" dirty="0"/>
            </a:p>
            <a:p>
              <a:endParaRPr lang="en-GB" sz="1400" dirty="0"/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87639" y="5386873"/>
              <a:ext cx="832097" cy="582468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62527" y="5402189"/>
              <a:ext cx="756203" cy="567152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683531" y="5386873"/>
              <a:ext cx="1048443" cy="582468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6977171" y="5271023"/>
            <a:ext cx="3096344" cy="1055608"/>
            <a:chOff x="6977171" y="5271023"/>
            <a:chExt cx="3096344" cy="1055608"/>
          </a:xfrm>
        </p:grpSpPr>
        <p:sp>
          <p:nvSpPr>
            <p:cNvPr id="33" name="TextBox 32"/>
            <p:cNvSpPr txBox="1"/>
            <p:nvPr/>
          </p:nvSpPr>
          <p:spPr>
            <a:xfrm>
              <a:off x="6977171" y="5271023"/>
              <a:ext cx="3096344" cy="1055608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b="1" u="sng" dirty="0">
                  <a:solidFill>
                    <a:schemeClr val="accent4">
                      <a:lumMod val="75000"/>
                    </a:schemeClr>
                  </a:solidFill>
                </a:rPr>
                <a:t>9%</a:t>
              </a:r>
              <a:r>
                <a:rPr lang="en-GB" sz="1400" dirty="0">
                  <a:solidFill>
                    <a:schemeClr val="accent4">
                      <a:lumMod val="75000"/>
                    </a:schemeClr>
                  </a:solidFill>
                </a:rPr>
                <a:t> Plastics</a:t>
              </a:r>
            </a:p>
            <a:p>
              <a:endParaRPr lang="en-GB" sz="1400" dirty="0">
                <a:solidFill>
                  <a:schemeClr val="accent4">
                    <a:lumMod val="75000"/>
                  </a:schemeClr>
                </a:solidFill>
              </a:endParaRPr>
            </a:p>
            <a:p>
              <a:endParaRPr lang="en-GB" sz="1400" dirty="0">
                <a:solidFill>
                  <a:schemeClr val="accent4">
                    <a:lumMod val="75000"/>
                  </a:schemeClr>
                </a:solidFill>
              </a:endParaRPr>
            </a:p>
            <a:p>
              <a:endParaRPr lang="en-GB" sz="1400" dirty="0"/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107574" y="5634227"/>
              <a:ext cx="716618" cy="596226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9"/>
            <a:srcRect t="16946" b="18250"/>
            <a:stretch/>
          </p:blipFill>
          <p:spPr>
            <a:xfrm>
              <a:off x="8010078" y="5631560"/>
              <a:ext cx="1005019" cy="60334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120336" y="5631560"/>
              <a:ext cx="900245" cy="6443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60018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Who Manufacturers in the U.K.?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07988" y="6389334"/>
            <a:ext cx="5616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 smtClean="0">
                <a:solidFill>
                  <a:srgbClr val="0C406D"/>
                </a:solidFill>
              </a:rPr>
              <a:t>Sources: Forbes </a:t>
            </a:r>
            <a:r>
              <a:rPr lang="mr-IN" sz="1050" i="1" dirty="0" smtClean="0">
                <a:solidFill>
                  <a:srgbClr val="0C406D"/>
                </a:solidFill>
              </a:rPr>
              <a:t>–</a:t>
            </a:r>
            <a:r>
              <a:rPr lang="en-GB" sz="1050" i="1" dirty="0" smtClean="0">
                <a:solidFill>
                  <a:srgbClr val="0C406D"/>
                </a:solidFill>
              </a:rPr>
              <a:t> Global 2000, CNN Money, Guardian and Office for National Statistic</a:t>
            </a:r>
            <a:endParaRPr lang="en-GB" sz="1050" i="1" dirty="0">
              <a:solidFill>
                <a:srgbClr val="0C406D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80616" y="4020728"/>
            <a:ext cx="3540339" cy="1994539"/>
            <a:chOff x="580616" y="4020728"/>
            <a:chExt cx="3540339" cy="1994539"/>
          </a:xfrm>
        </p:grpSpPr>
        <p:sp>
          <p:nvSpPr>
            <p:cNvPr id="20" name="Oval 19"/>
            <p:cNvSpPr/>
            <p:nvPr/>
          </p:nvSpPr>
          <p:spPr>
            <a:xfrm>
              <a:off x="580616" y="4285280"/>
              <a:ext cx="432048" cy="394225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/>
                <a:t>1</a:t>
              </a:r>
              <a:r>
                <a:rPr lang="en-US" sz="1400" smtClean="0"/>
                <a:t>%</a:t>
              </a:r>
              <a:endParaRPr lang="en-US" sz="1400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823993" y="5154640"/>
              <a:ext cx="859852" cy="810608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 smtClean="0"/>
                <a:t>29%</a:t>
              </a:r>
              <a:endParaRPr lang="en-US" sz="2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22798" y="4020728"/>
              <a:ext cx="20924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1% of companies based in U.K. are foreign-owned.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83845" y="5091937"/>
              <a:ext cx="24371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Foreign-owned companies contribute 29% of GVA.</a:t>
              </a:r>
              <a:endParaRPr lang="en-US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561315" y="1214455"/>
            <a:ext cx="4751607" cy="2982132"/>
            <a:chOff x="7583473" y="1339875"/>
            <a:chExt cx="4751607" cy="2982132"/>
          </a:xfrm>
        </p:grpSpPr>
        <p:sp>
          <p:nvSpPr>
            <p:cNvPr id="19" name="TextBox 18"/>
            <p:cNvSpPr txBox="1"/>
            <p:nvPr/>
          </p:nvSpPr>
          <p:spPr>
            <a:xfrm>
              <a:off x="9120336" y="2390681"/>
              <a:ext cx="29340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5.2% of all U.K. companies are manufacturing businesses.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468188" y="1339875"/>
              <a:ext cx="23803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133,000 registered U.K. manufacturing companies.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8260484" y="2431290"/>
              <a:ext cx="859852" cy="810608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 smtClean="0"/>
                <a:t>5.2%</a:t>
              </a:r>
              <a:endParaRPr lang="en-US" sz="2000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7583473" y="1396236"/>
              <a:ext cx="859852" cy="810608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 smtClean="0"/>
                <a:t>133k</a:t>
              </a:r>
              <a:endParaRPr lang="en-US" sz="2000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9107198" y="3455038"/>
              <a:ext cx="859852" cy="810608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 smtClean="0"/>
                <a:t>57%</a:t>
              </a:r>
              <a:endParaRPr lang="en-US" sz="20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954740" y="3398677"/>
              <a:ext cx="23803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SME’s contribute 57% of U.K. manufacturing value.</a:t>
              </a:r>
              <a:endParaRPr lang="en-US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989264" y="1522812"/>
            <a:ext cx="8148524" cy="4641026"/>
            <a:chOff x="1989264" y="1522812"/>
            <a:chExt cx="8148524" cy="464102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2108" y="2264746"/>
              <a:ext cx="633129" cy="69821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3874" y="3485853"/>
              <a:ext cx="927616" cy="143781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4123" y="4032285"/>
              <a:ext cx="1045287" cy="733261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1734" y="4955684"/>
              <a:ext cx="1769347" cy="483485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0901" y="4073911"/>
              <a:ext cx="1140679" cy="454872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1707" y="2346236"/>
              <a:ext cx="1611769" cy="592078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6" t="9705" r="7782" b="12913"/>
            <a:stretch/>
          </p:blipFill>
          <p:spPr>
            <a:xfrm>
              <a:off x="8892144" y="5489853"/>
              <a:ext cx="1245644" cy="673985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0320" y="4745527"/>
              <a:ext cx="773445" cy="65616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2108" y="5336067"/>
              <a:ext cx="723558" cy="62918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5469" y="5826846"/>
              <a:ext cx="1017180" cy="192756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529" y="4599860"/>
              <a:ext cx="891482" cy="244266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82" t="26545" r="14563" b="25029"/>
            <a:stretch/>
          </p:blipFill>
          <p:spPr>
            <a:xfrm>
              <a:off x="3360061" y="2623453"/>
              <a:ext cx="593764" cy="266534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332" y="1522812"/>
              <a:ext cx="872580" cy="497643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9264" y="3061335"/>
              <a:ext cx="1973055" cy="50405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5" b="25329"/>
            <a:stretch/>
          </p:blipFill>
          <p:spPr>
            <a:xfrm>
              <a:off x="2084526" y="2300859"/>
              <a:ext cx="1115804" cy="436982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17"/>
            <a:srcRect l="23729" t="17537" r="23730" b="17851"/>
            <a:stretch/>
          </p:blipFill>
          <p:spPr>
            <a:xfrm>
              <a:off x="5076741" y="1522812"/>
              <a:ext cx="910358" cy="83857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2622" y="3853872"/>
              <a:ext cx="1278458" cy="518112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62"/>
            <a:stretch/>
          </p:blipFill>
          <p:spPr>
            <a:xfrm>
              <a:off x="6390974" y="3230022"/>
              <a:ext cx="624895" cy="670734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0" r="20312" b="2472"/>
            <a:stretch/>
          </p:blipFill>
          <p:spPr>
            <a:xfrm>
              <a:off x="7015869" y="4721993"/>
              <a:ext cx="432048" cy="7032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9839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Why Manufacture in the U.K.?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7988" y="6389334"/>
            <a:ext cx="5616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 smtClean="0">
                <a:solidFill>
                  <a:srgbClr val="0C406D"/>
                </a:solidFill>
              </a:rPr>
              <a:t>Sources: Guardian, Make it British and Deloitte</a:t>
            </a:r>
            <a:endParaRPr lang="en-GB" sz="1050" i="1" dirty="0">
              <a:solidFill>
                <a:srgbClr val="0C406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444" y="2297071"/>
            <a:ext cx="1971771" cy="3065488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1311629" y="1556792"/>
            <a:ext cx="4214142" cy="1024844"/>
            <a:chOff x="1311629" y="1556792"/>
            <a:chExt cx="4214142" cy="1024844"/>
          </a:xfrm>
        </p:grpSpPr>
        <p:grpSp>
          <p:nvGrpSpPr>
            <p:cNvPr id="33" name="Group 32"/>
            <p:cNvGrpSpPr/>
            <p:nvPr/>
          </p:nvGrpSpPr>
          <p:grpSpPr>
            <a:xfrm>
              <a:off x="1311629" y="1556792"/>
              <a:ext cx="3526060" cy="835218"/>
              <a:chOff x="935880" y="1471772"/>
              <a:chExt cx="3526060" cy="835218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941660" y="1691516"/>
                <a:ext cx="25202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High-skilled workforce.</a:t>
                </a:r>
                <a:endParaRPr lang="en-US" dirty="0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4"/>
              <a:srcRect b="8809"/>
              <a:stretch/>
            </p:blipFill>
            <p:spPr>
              <a:xfrm>
                <a:off x="935880" y="1471772"/>
                <a:ext cx="1005780" cy="835218"/>
              </a:xfrm>
              <a:prstGeom prst="ellipse">
                <a:avLst/>
              </a:prstGeom>
              <a:ln w="28575" cap="rnd">
                <a:solidFill>
                  <a:srgbClr val="C8C6BD"/>
                </a:solidFill>
                <a:prstDash val="solid"/>
              </a:ln>
              <a:effectLst/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extrusionClr>
                  <a:srgbClr val="000000"/>
                </a:extrusionClr>
              </a:sp3d>
            </p:spPr>
          </p:pic>
        </p:grpSp>
        <p:cxnSp>
          <p:nvCxnSpPr>
            <p:cNvPr id="45" name="Straight Arrow Connector 44"/>
            <p:cNvCxnSpPr/>
            <p:nvPr/>
          </p:nvCxnSpPr>
          <p:spPr>
            <a:xfrm flipH="1" flipV="1">
              <a:off x="4837689" y="2154986"/>
              <a:ext cx="688082" cy="42665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783737" y="2793940"/>
            <a:ext cx="4577373" cy="432048"/>
            <a:chOff x="783737" y="2793940"/>
            <a:chExt cx="4577373" cy="432048"/>
          </a:xfrm>
        </p:grpSpPr>
        <p:grpSp>
          <p:nvGrpSpPr>
            <p:cNvPr id="12" name="Group 11"/>
            <p:cNvGrpSpPr/>
            <p:nvPr/>
          </p:nvGrpSpPr>
          <p:grpSpPr>
            <a:xfrm>
              <a:off x="783737" y="2793940"/>
              <a:ext cx="3732459" cy="432048"/>
              <a:chOff x="407988" y="2708920"/>
              <a:chExt cx="3732459" cy="432048"/>
            </a:xfrm>
          </p:grpSpPr>
          <p:sp>
            <p:nvSpPr>
              <p:cNvPr id="7" name="Down Arrow 6"/>
              <p:cNvSpPr/>
              <p:nvPr/>
            </p:nvSpPr>
            <p:spPr>
              <a:xfrm>
                <a:off x="407988" y="2708920"/>
                <a:ext cx="216024" cy="432048"/>
              </a:xfrm>
              <a:prstGeom prst="downArrow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24012" y="2740278"/>
                <a:ext cx="1655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Low volume</a:t>
                </a:r>
                <a:endParaRPr lang="en-US" dirty="0"/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2257212" y="2708920"/>
                <a:ext cx="1883235" cy="432048"/>
                <a:chOff x="2700597" y="3491716"/>
                <a:chExt cx="1883235" cy="432048"/>
              </a:xfrm>
            </p:grpSpPr>
            <p:sp>
              <p:nvSpPr>
                <p:cNvPr id="9" name="Down Arrow 8"/>
                <p:cNvSpPr/>
                <p:nvPr/>
              </p:nvSpPr>
              <p:spPr>
                <a:xfrm rot="10800000">
                  <a:off x="2700597" y="3491716"/>
                  <a:ext cx="216024" cy="432048"/>
                </a:xfrm>
                <a:prstGeom prst="downArrow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2928268" y="3523074"/>
                  <a:ext cx="165556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High quality</a:t>
                  </a:r>
                  <a:endParaRPr lang="en-US" dirty="0"/>
                </a:p>
              </p:txBody>
            </p:sp>
          </p:grpSp>
        </p:grpSp>
        <p:cxnSp>
          <p:nvCxnSpPr>
            <p:cNvPr id="46" name="Straight Arrow Connector 45"/>
            <p:cNvCxnSpPr/>
            <p:nvPr/>
          </p:nvCxnSpPr>
          <p:spPr>
            <a:xfrm flipH="1" flipV="1">
              <a:off x="4246842" y="3023224"/>
              <a:ext cx="1114268" cy="17140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629227" y="3776750"/>
            <a:ext cx="4731884" cy="741067"/>
            <a:chOff x="629227" y="3776750"/>
            <a:chExt cx="4731884" cy="741067"/>
          </a:xfrm>
        </p:grpSpPr>
        <p:grpSp>
          <p:nvGrpSpPr>
            <p:cNvPr id="35" name="Group 34"/>
            <p:cNvGrpSpPr/>
            <p:nvPr/>
          </p:nvGrpSpPr>
          <p:grpSpPr>
            <a:xfrm>
              <a:off x="629227" y="3776750"/>
              <a:ext cx="3053209" cy="741067"/>
              <a:chOff x="253478" y="3691730"/>
              <a:chExt cx="3053209" cy="741067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786407" y="3739099"/>
                <a:ext cx="25202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Short lead-times to mainland Europe.</a:t>
                </a:r>
                <a:endParaRPr lang="en-US" dirty="0"/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478" y="3691730"/>
                <a:ext cx="741067" cy="741067"/>
              </a:xfrm>
              <a:prstGeom prst="rect">
                <a:avLst/>
              </a:prstGeom>
            </p:spPr>
          </p:pic>
        </p:grpSp>
        <p:cxnSp>
          <p:nvCxnSpPr>
            <p:cNvPr id="51" name="Straight Arrow Connector 50"/>
            <p:cNvCxnSpPr>
              <a:endCxn id="13" idx="3"/>
            </p:cNvCxnSpPr>
            <p:nvPr/>
          </p:nvCxnSpPr>
          <p:spPr>
            <a:xfrm flipH="1">
              <a:off x="3682436" y="4089393"/>
              <a:ext cx="1678675" cy="5789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/>
          <p:cNvGrpSpPr/>
          <p:nvPr/>
        </p:nvGrpSpPr>
        <p:grpSpPr>
          <a:xfrm>
            <a:off x="1289346" y="4924643"/>
            <a:ext cx="4013861" cy="851916"/>
            <a:chOff x="1289346" y="4924643"/>
            <a:chExt cx="4013861" cy="851916"/>
          </a:xfrm>
        </p:grpSpPr>
        <p:grpSp>
          <p:nvGrpSpPr>
            <p:cNvPr id="37" name="Group 36"/>
            <p:cNvGrpSpPr/>
            <p:nvPr/>
          </p:nvGrpSpPr>
          <p:grpSpPr>
            <a:xfrm>
              <a:off x="1289346" y="4945076"/>
              <a:ext cx="3276385" cy="831483"/>
              <a:chOff x="30302" y="4750940"/>
              <a:chExt cx="3276385" cy="831483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786407" y="4843517"/>
                <a:ext cx="25202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Well-established airports and docks.</a:t>
                </a:r>
                <a:endParaRPr lang="en-US" dirty="0"/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302" y="4750940"/>
                <a:ext cx="971396" cy="831483"/>
              </a:xfrm>
              <a:prstGeom prst="rect">
                <a:avLst/>
              </a:prstGeom>
            </p:spPr>
          </p:pic>
        </p:grpSp>
        <p:cxnSp>
          <p:nvCxnSpPr>
            <p:cNvPr id="54" name="Straight Arrow Connector 53"/>
            <p:cNvCxnSpPr/>
            <p:nvPr/>
          </p:nvCxnSpPr>
          <p:spPr>
            <a:xfrm flipH="1">
              <a:off x="4284277" y="4924643"/>
              <a:ext cx="1018930" cy="39748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6231988" y="1556792"/>
            <a:ext cx="4716612" cy="1024844"/>
            <a:chOff x="6231988" y="1556792"/>
            <a:chExt cx="4716612" cy="1024844"/>
          </a:xfrm>
        </p:grpSpPr>
        <p:grpSp>
          <p:nvGrpSpPr>
            <p:cNvPr id="41" name="Group 40"/>
            <p:cNvGrpSpPr/>
            <p:nvPr/>
          </p:nvGrpSpPr>
          <p:grpSpPr>
            <a:xfrm>
              <a:off x="7293146" y="1556792"/>
              <a:ext cx="3655454" cy="729490"/>
              <a:chOff x="6778378" y="2605379"/>
              <a:chExt cx="3655454" cy="729490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7913552" y="2688538"/>
                <a:ext cx="25202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High working condition standards.</a:t>
                </a:r>
                <a:endParaRPr lang="en-US" dirty="0"/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7"/>
              <a:srcRect b="12659"/>
              <a:stretch/>
            </p:blipFill>
            <p:spPr>
              <a:xfrm>
                <a:off x="6778378" y="2605379"/>
                <a:ext cx="1135174" cy="712394"/>
              </a:xfrm>
              <a:prstGeom prst="ellipse">
                <a:avLst/>
              </a:prstGeom>
              <a:ln w="38100" cap="rnd">
                <a:solidFill>
                  <a:srgbClr val="C8C6BD"/>
                </a:solidFill>
                <a:prstDash val="solid"/>
              </a:ln>
              <a:effectLst/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extrusionClr>
                  <a:srgbClr val="000000"/>
                </a:extrusionClr>
              </a:sp3d>
            </p:spPr>
          </p:pic>
        </p:grpSp>
        <p:cxnSp>
          <p:nvCxnSpPr>
            <p:cNvPr id="57" name="Straight Arrow Connector 56"/>
            <p:cNvCxnSpPr/>
            <p:nvPr/>
          </p:nvCxnSpPr>
          <p:spPr>
            <a:xfrm flipV="1">
              <a:off x="6231988" y="1924442"/>
              <a:ext cx="954475" cy="65719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6231988" y="2627269"/>
            <a:ext cx="4216933" cy="923330"/>
            <a:chOff x="6231988" y="2627269"/>
            <a:chExt cx="4216933" cy="923330"/>
          </a:xfrm>
        </p:grpSpPr>
        <p:grpSp>
          <p:nvGrpSpPr>
            <p:cNvPr id="29" name="Group 28"/>
            <p:cNvGrpSpPr/>
            <p:nvPr/>
          </p:nvGrpSpPr>
          <p:grpSpPr>
            <a:xfrm>
              <a:off x="7708093" y="2627269"/>
              <a:ext cx="2740828" cy="923330"/>
              <a:chOff x="8382342" y="2708920"/>
              <a:chExt cx="2740828" cy="923330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8602890" y="2708920"/>
                <a:ext cx="252028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6</a:t>
                </a:r>
                <a:r>
                  <a:rPr lang="en-US" baseline="30000" dirty="0" smtClean="0"/>
                  <a:t>th</a:t>
                </a:r>
                <a:r>
                  <a:rPr lang="en-US" dirty="0" smtClean="0"/>
                  <a:t> in Global Manufacturing Competitive Index.</a:t>
                </a:r>
                <a:endParaRPr lang="en-US" dirty="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8382342" y="2836077"/>
                <a:ext cx="521970" cy="54706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 smtClean="0"/>
                  <a:t>6</a:t>
                </a:r>
                <a:r>
                  <a:rPr lang="en-US" sz="2000" baseline="30000" dirty="0" smtClean="0"/>
                  <a:t>th</a:t>
                </a:r>
                <a:endParaRPr lang="en-US" sz="2000" dirty="0"/>
              </a:p>
            </p:txBody>
          </p:sp>
        </p:grpSp>
        <p:cxnSp>
          <p:nvCxnSpPr>
            <p:cNvPr id="60" name="Straight Arrow Connector 59"/>
            <p:cNvCxnSpPr/>
            <p:nvPr/>
          </p:nvCxnSpPr>
          <p:spPr>
            <a:xfrm flipV="1">
              <a:off x="6231988" y="3023224"/>
              <a:ext cx="1382015" cy="20276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6592607" y="3756240"/>
            <a:ext cx="3869704" cy="923330"/>
            <a:chOff x="6592607" y="3756240"/>
            <a:chExt cx="3869704" cy="923330"/>
          </a:xfrm>
        </p:grpSpPr>
        <p:grpSp>
          <p:nvGrpSpPr>
            <p:cNvPr id="30" name="Group 29"/>
            <p:cNvGrpSpPr/>
            <p:nvPr/>
          </p:nvGrpSpPr>
          <p:grpSpPr>
            <a:xfrm>
              <a:off x="7708093" y="3756240"/>
              <a:ext cx="2754218" cy="923330"/>
              <a:chOff x="8382342" y="3765104"/>
              <a:chExt cx="2754218" cy="923330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8616280" y="3765104"/>
                <a:ext cx="252028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2</a:t>
                </a:r>
                <a:r>
                  <a:rPr lang="en-US" baseline="30000" dirty="0" smtClean="0"/>
                  <a:t>nd</a:t>
                </a:r>
                <a:r>
                  <a:rPr lang="en-US" dirty="0" smtClean="0"/>
                  <a:t> in European Manufacturing Competitive Index.</a:t>
                </a:r>
                <a:endParaRPr lang="en-US" dirty="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8382342" y="3917278"/>
                <a:ext cx="521970" cy="547066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/>
                  <a:t>2</a:t>
                </a:r>
                <a:r>
                  <a:rPr lang="en-US" sz="2000" baseline="30000" dirty="0" smtClean="0"/>
                  <a:t>nd</a:t>
                </a:r>
                <a:endParaRPr lang="en-US" sz="2000" dirty="0"/>
              </a:p>
            </p:txBody>
          </p:sp>
        </p:grpSp>
        <p:cxnSp>
          <p:nvCxnSpPr>
            <p:cNvPr id="64" name="Straight Arrow Connector 63"/>
            <p:cNvCxnSpPr/>
            <p:nvPr/>
          </p:nvCxnSpPr>
          <p:spPr>
            <a:xfrm>
              <a:off x="6592607" y="4010480"/>
              <a:ext cx="1021396" cy="12332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6709225" y="5017427"/>
            <a:ext cx="4853549" cy="713924"/>
            <a:chOff x="6709225" y="5017427"/>
            <a:chExt cx="4853549" cy="713924"/>
          </a:xfrm>
        </p:grpSpPr>
        <p:grpSp>
          <p:nvGrpSpPr>
            <p:cNvPr id="39" name="Group 38"/>
            <p:cNvGrpSpPr/>
            <p:nvPr/>
          </p:nvGrpSpPr>
          <p:grpSpPr>
            <a:xfrm>
              <a:off x="7418382" y="5037653"/>
              <a:ext cx="4144392" cy="693698"/>
              <a:chOff x="7496224" y="4038580"/>
              <a:chExt cx="4144392" cy="693698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8233700" y="4062264"/>
                <a:ext cx="34069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Continually invest in advanced manufacturing technologies.</a:t>
                </a:r>
                <a:endParaRPr lang="en-US" dirty="0"/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96224" y="4038580"/>
                <a:ext cx="770776" cy="693698"/>
              </a:xfrm>
              <a:prstGeom prst="ellipse">
                <a:avLst/>
              </a:prstGeom>
              <a:ln w="38100" cap="rnd">
                <a:solidFill>
                  <a:srgbClr val="C8C6BD"/>
                </a:solidFill>
                <a:prstDash val="solid"/>
              </a:ln>
              <a:effectLst/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extrusionClr>
                  <a:srgbClr val="000000"/>
                </a:extrusionClr>
              </a:sp3d>
            </p:spPr>
          </p:pic>
        </p:grpSp>
        <p:cxnSp>
          <p:nvCxnSpPr>
            <p:cNvPr id="69" name="Straight Arrow Connector 68"/>
            <p:cNvCxnSpPr/>
            <p:nvPr/>
          </p:nvCxnSpPr>
          <p:spPr>
            <a:xfrm>
              <a:off x="6709225" y="5017427"/>
              <a:ext cx="617517" cy="22254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398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Where could U.K. Manufacturing Improve?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7988" y="6389334"/>
            <a:ext cx="56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 smtClean="0">
                <a:solidFill>
                  <a:srgbClr val="0C406D"/>
                </a:solidFill>
              </a:rPr>
              <a:t>Sources: Women in Engineering Society</a:t>
            </a:r>
            <a:endParaRPr lang="en-GB" sz="1050" i="1" dirty="0">
              <a:solidFill>
                <a:srgbClr val="0C406D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68632" y="6389334"/>
            <a:ext cx="56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i="1" dirty="0">
                <a:solidFill>
                  <a:srgbClr val="0C406D"/>
                </a:solidFill>
              </a:rPr>
              <a:t>Source: </a:t>
            </a:r>
            <a:r>
              <a:rPr lang="en-GB" sz="1050" i="1" dirty="0" smtClean="0">
                <a:solidFill>
                  <a:srgbClr val="0C406D"/>
                </a:solidFill>
              </a:rPr>
              <a:t>Cambridge Assessment Research Report</a:t>
            </a:r>
            <a:endParaRPr lang="en-GB" sz="1050" i="1" dirty="0">
              <a:solidFill>
                <a:srgbClr val="0C406D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199456" y="1072737"/>
            <a:ext cx="3317221" cy="3019520"/>
            <a:chOff x="4437390" y="1352918"/>
            <a:chExt cx="3317221" cy="301952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7390" y="1880629"/>
              <a:ext cx="3317221" cy="249180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589888" y="1352918"/>
              <a:ext cx="30122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Gender Equality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13683" y="3380627"/>
            <a:ext cx="3834029" cy="2352029"/>
            <a:chOff x="4251617" y="3660808"/>
            <a:chExt cx="3834029" cy="2352029"/>
          </a:xfrm>
        </p:grpSpPr>
        <p:sp>
          <p:nvSpPr>
            <p:cNvPr id="16" name="Rounded Rectangle 15"/>
            <p:cNvSpPr/>
            <p:nvPr/>
          </p:nvSpPr>
          <p:spPr>
            <a:xfrm>
              <a:off x="4251617" y="4653136"/>
              <a:ext cx="3834029" cy="1359701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9% of all engineers in the U.K. are </a:t>
              </a:r>
              <a:r>
                <a:rPr lang="en-US" u="sng" dirty="0" smtClean="0"/>
                <a:t>FEMALE</a:t>
              </a:r>
              <a:r>
                <a:rPr lang="en-US" dirty="0" smtClean="0"/>
                <a:t>.</a:t>
              </a:r>
            </a:p>
            <a:p>
              <a:pPr algn="ctr"/>
              <a:r>
                <a:rPr lang="en-US" dirty="0" smtClean="0"/>
                <a:t>This is the </a:t>
              </a:r>
              <a:r>
                <a:rPr lang="en-US" u="sng" dirty="0" smtClean="0"/>
                <a:t>LOWEST</a:t>
              </a:r>
              <a:r>
                <a:rPr lang="en-US" dirty="0" smtClean="0"/>
                <a:t> of any European nation.</a:t>
              </a:r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4943872" y="4057010"/>
              <a:ext cx="397576" cy="315428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 smtClean="0"/>
                <a:t>9%</a:t>
              </a:r>
              <a:endParaRPr lang="en-US" sz="2000" dirty="0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6598004" y="3660808"/>
              <a:ext cx="1004108" cy="711630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3600" dirty="0" smtClean="0"/>
                <a:t>91%</a:t>
              </a:r>
              <a:endParaRPr lang="en-US" sz="36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532749" y="1108153"/>
            <a:ext cx="6050380" cy="4441374"/>
            <a:chOff x="5564328" y="1576436"/>
            <a:chExt cx="6050380" cy="444137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l="11281" t="9051" r="11281"/>
            <a:stretch/>
          </p:blipFill>
          <p:spPr>
            <a:xfrm>
              <a:off x="5564328" y="1576436"/>
              <a:ext cx="6050380" cy="4441374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6168632" y="1814583"/>
              <a:ext cx="5446076" cy="577229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353991" y="5237848"/>
            <a:ext cx="3708421" cy="1040492"/>
            <a:chOff x="7420111" y="3273172"/>
            <a:chExt cx="3113042" cy="873443"/>
          </a:xfrm>
        </p:grpSpPr>
        <p:sp>
          <p:nvSpPr>
            <p:cNvPr id="47" name="Up Arrow 46"/>
            <p:cNvSpPr/>
            <p:nvPr/>
          </p:nvSpPr>
          <p:spPr>
            <a:xfrm>
              <a:off x="9591099" y="3273172"/>
              <a:ext cx="942054" cy="810822"/>
            </a:xfrm>
            <a:prstGeom prst="up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/>
                <a:t>15%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7420111" y="3273806"/>
              <a:ext cx="2111787" cy="87280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Companies are 15% more likely to perform better if they are gender diverse.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456613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What Manufacturing Initiatives are there in the U.K.?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94927" y="1345620"/>
            <a:ext cx="5882072" cy="2473508"/>
            <a:chOff x="94927" y="1345620"/>
            <a:chExt cx="5882072" cy="24735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1504" y="2248250"/>
              <a:ext cx="1980000" cy="674304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1600838" y="1345620"/>
              <a:ext cx="21602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647B"/>
                  </a:solidFill>
                </a:rPr>
                <a:t>2,473 industrial and </a:t>
              </a:r>
              <a:r>
                <a:rPr lang="en-US" sz="1600" smtClean="0">
                  <a:solidFill>
                    <a:srgbClr val="FF647B"/>
                  </a:solidFill>
                </a:rPr>
                <a:t>636 academic collaborations. </a:t>
              </a:r>
              <a:endParaRPr lang="en-US" sz="1600" dirty="0">
                <a:solidFill>
                  <a:srgbClr val="FF647B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26400" y="2141829"/>
              <a:ext cx="24505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647B"/>
                  </a:solidFill>
                </a:rPr>
                <a:t>Designed to transform UK’s innovation capability </a:t>
              </a:r>
              <a:r>
                <a:rPr lang="en-US" sz="1600" smtClean="0">
                  <a:solidFill>
                    <a:srgbClr val="FF647B"/>
                  </a:solidFill>
                </a:rPr>
                <a:t>into growth.</a:t>
              </a:r>
              <a:endParaRPr lang="en-US" sz="1600" dirty="0">
                <a:solidFill>
                  <a:srgbClr val="FF647B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97367" y="2988131"/>
              <a:ext cx="24482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647B"/>
                  </a:solidFill>
                </a:rPr>
                <a:t>Provided 2,851 SME’s with facilities and </a:t>
              </a:r>
              <a:r>
                <a:rPr lang="en-US" sz="1600" smtClean="0">
                  <a:solidFill>
                    <a:srgbClr val="FF647B"/>
                  </a:solidFill>
                </a:rPr>
                <a:t>latest technologies</a:t>
              </a:r>
              <a:endParaRPr lang="en-US" sz="1600" dirty="0">
                <a:solidFill>
                  <a:srgbClr val="FF647B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4927" y="1895607"/>
              <a:ext cx="150591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647B"/>
                  </a:solidFill>
                </a:rPr>
                <a:t>Provide </a:t>
              </a:r>
              <a:r>
                <a:rPr lang="en-US" sz="1600" dirty="0" err="1" smtClean="0">
                  <a:solidFill>
                    <a:srgbClr val="FF647B"/>
                  </a:solidFill>
                </a:rPr>
                <a:t>centres</a:t>
              </a:r>
              <a:r>
                <a:rPr lang="en-US" sz="1600" dirty="0" smtClean="0">
                  <a:solidFill>
                    <a:srgbClr val="FF647B"/>
                  </a:solidFill>
                </a:rPr>
                <a:t> for academia and industry to meet.</a:t>
              </a:r>
              <a:endParaRPr lang="en-US" sz="1600" dirty="0">
                <a:solidFill>
                  <a:srgbClr val="FF647B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66693" y="4142471"/>
            <a:ext cx="5626643" cy="1888515"/>
            <a:chOff x="125599" y="4107549"/>
            <a:chExt cx="5626643" cy="18885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17188" t="22700" r="54593" b="69202"/>
            <a:stretch/>
          </p:blipFill>
          <p:spPr>
            <a:xfrm>
              <a:off x="1741103" y="4991553"/>
              <a:ext cx="1980000" cy="355131"/>
            </a:xfrm>
            <a:prstGeom prst="rect">
              <a:avLst/>
            </a:prstGeom>
            <a:ln w="38100">
              <a:solidFill>
                <a:srgbClr val="7030A0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461211" y="4107549"/>
              <a:ext cx="25348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7030A0"/>
                  </a:solidFill>
                </a:rPr>
                <a:t>Determine which </a:t>
              </a:r>
              <a:r>
                <a:rPr lang="en-US" sz="1600" smtClean="0">
                  <a:solidFill>
                    <a:srgbClr val="7030A0"/>
                  </a:solidFill>
                </a:rPr>
                <a:t>technology developments will drive growth.</a:t>
              </a:r>
              <a:endParaRPr lang="en-US" sz="1600" dirty="0">
                <a:solidFill>
                  <a:srgbClr val="7030A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31510" y="5411289"/>
              <a:ext cx="2194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7030A0"/>
                  </a:solidFill>
                </a:rPr>
                <a:t>Back </a:t>
              </a:r>
              <a:r>
                <a:rPr lang="en-US" sz="1600" smtClean="0">
                  <a:solidFill>
                    <a:srgbClr val="7030A0"/>
                  </a:solidFill>
                </a:rPr>
                <a:t>7 manufacturing R &amp; D </a:t>
              </a:r>
              <a:r>
                <a:rPr lang="en-US" sz="1600" dirty="0" err="1" smtClean="0">
                  <a:solidFill>
                    <a:srgbClr val="7030A0"/>
                  </a:solidFill>
                </a:rPr>
                <a:t>centres</a:t>
              </a:r>
              <a:r>
                <a:rPr lang="en-US" sz="1600" dirty="0" smtClean="0">
                  <a:solidFill>
                    <a:srgbClr val="7030A0"/>
                  </a:solidFill>
                </a:rPr>
                <a:t>.</a:t>
              </a:r>
              <a:endParaRPr lang="en-US" sz="1600" dirty="0">
                <a:solidFill>
                  <a:srgbClr val="7030A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95891" y="4753619"/>
              <a:ext cx="19563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7030A0"/>
                  </a:solidFill>
                </a:rPr>
                <a:t>Committed £1.8Bn, added £11.5Bn. Added 55,000 jobs.</a:t>
              </a:r>
              <a:endParaRPr lang="en-US" sz="1600" dirty="0">
                <a:solidFill>
                  <a:srgbClr val="7030A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5599" y="4630508"/>
              <a:ext cx="157811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7030A0"/>
                  </a:solidFill>
                </a:rPr>
                <a:t>Connect and help innovators launch </a:t>
              </a:r>
              <a:r>
                <a:rPr lang="en-US" sz="1600" smtClean="0">
                  <a:solidFill>
                    <a:srgbClr val="7030A0"/>
                  </a:solidFill>
                </a:rPr>
                <a:t>and succeed.</a:t>
              </a:r>
              <a:endParaRPr lang="en-US" sz="1600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23066" y="3939973"/>
            <a:ext cx="6154105" cy="2273029"/>
            <a:chOff x="6023066" y="3939973"/>
            <a:chExt cx="6154105" cy="22730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17188" t="9050" r="65094" b="81500"/>
            <a:stretch/>
          </p:blipFill>
          <p:spPr>
            <a:xfrm>
              <a:off x="8544272" y="4839119"/>
              <a:ext cx="1980000" cy="660000"/>
            </a:xfrm>
            <a:prstGeom prst="rect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8382144" y="3939973"/>
              <a:ext cx="22060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tx2">
                      <a:lumMod val="75000"/>
                    </a:schemeClr>
                  </a:solidFill>
                </a:rPr>
                <a:t>Collaboration of industrial leading associations.</a:t>
              </a:r>
              <a:endParaRPr lang="en-US" sz="16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347756" y="4797230"/>
              <a:ext cx="18294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tx2">
                      <a:lumMod val="75000"/>
                    </a:schemeClr>
                  </a:solidFill>
                </a:rPr>
                <a:t>Building a connected network.</a:t>
              </a:r>
              <a:endParaRPr lang="en-US" sz="16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544272" y="5628227"/>
              <a:ext cx="19725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tx2">
                      <a:lumMod val="75000"/>
                    </a:schemeClr>
                  </a:solidFill>
                </a:rPr>
                <a:t>7 industrial areas </a:t>
              </a:r>
              <a:r>
                <a:rPr lang="en-US" sz="1600" smtClean="0">
                  <a:solidFill>
                    <a:schemeClr val="tx2">
                      <a:lumMod val="75000"/>
                    </a:schemeClr>
                  </a:solidFill>
                </a:rPr>
                <a:t>of collaboration.</a:t>
              </a:r>
              <a:endParaRPr lang="en-US" sz="16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23066" y="4841642"/>
              <a:ext cx="25404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tx2">
                      <a:lumMod val="75000"/>
                    </a:schemeClr>
                  </a:solidFill>
                </a:rPr>
                <a:t>Establishes U.K. based support for manufacturing businesses.</a:t>
              </a:r>
              <a:endParaRPr lang="en-US" sz="16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07988" y="6389334"/>
            <a:ext cx="56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 smtClean="0">
                <a:solidFill>
                  <a:srgbClr val="0C406D"/>
                </a:solidFill>
              </a:rPr>
              <a:t>Sources: Catapult, Innovate UK and </a:t>
            </a:r>
            <a:r>
              <a:rPr lang="en-GB" sz="1050" i="1" dirty="0" err="1" smtClean="0">
                <a:solidFill>
                  <a:srgbClr val="0C406D"/>
                </a:solidFill>
              </a:rPr>
              <a:t>gov.uk</a:t>
            </a:r>
            <a:endParaRPr lang="en-GB" sz="1050" i="1" dirty="0">
              <a:solidFill>
                <a:srgbClr val="0C406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68632" y="6389334"/>
            <a:ext cx="56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i="1" dirty="0" smtClean="0">
                <a:solidFill>
                  <a:srgbClr val="0C406D"/>
                </a:solidFill>
              </a:rPr>
              <a:t>Sources: Make it British, Reshoring UK and </a:t>
            </a:r>
            <a:r>
              <a:rPr lang="en-GB" sz="1050" i="1" dirty="0" err="1" smtClean="0">
                <a:solidFill>
                  <a:srgbClr val="0C406D"/>
                </a:solidFill>
              </a:rPr>
              <a:t>gov.uk</a:t>
            </a:r>
            <a:endParaRPr lang="en-GB" sz="1050" i="1" dirty="0">
              <a:solidFill>
                <a:srgbClr val="0C406D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772592" y="1139080"/>
            <a:ext cx="5129816" cy="2657234"/>
            <a:chOff x="6772592" y="1139080"/>
            <a:chExt cx="5129816" cy="265723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36834" y="1996511"/>
              <a:ext cx="1980000" cy="1177782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8297360" y="1139080"/>
              <a:ext cx="24738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5"/>
                  </a:solidFill>
                </a:rPr>
                <a:t>Source of information on British-made brands and </a:t>
              </a:r>
              <a:r>
                <a:rPr lang="en-US" sz="1600" smtClean="0">
                  <a:solidFill>
                    <a:schemeClr val="accent5"/>
                  </a:solidFill>
                </a:rPr>
                <a:t>UK manufacturing.</a:t>
              </a:r>
              <a:endParaRPr lang="en-US" sz="1600" dirty="0">
                <a:solidFill>
                  <a:schemeClr val="accent5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102411" y="3211539"/>
              <a:ext cx="28637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5"/>
                  </a:solidFill>
                </a:rPr>
                <a:t>Helps companies to find </a:t>
              </a:r>
              <a:r>
                <a:rPr lang="en-US" sz="1600" smtClean="0">
                  <a:solidFill>
                    <a:schemeClr val="accent5"/>
                  </a:solidFill>
                </a:rPr>
                <a:t>skills already based in the U.K.</a:t>
              </a:r>
              <a:endParaRPr lang="en-US" sz="1600" dirty="0">
                <a:solidFill>
                  <a:schemeClr val="accent5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588150" y="2269676"/>
              <a:ext cx="13142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>
                  <a:solidFill>
                    <a:schemeClr val="accent5"/>
                  </a:solidFill>
                </a:rPr>
                <a:t>Independent company.</a:t>
              </a:r>
              <a:endParaRPr lang="en-US" sz="1600" dirty="0">
                <a:solidFill>
                  <a:schemeClr val="accent5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772592" y="2300761"/>
              <a:ext cx="171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>
                  <a:solidFill>
                    <a:schemeClr val="accent5"/>
                  </a:solidFill>
                </a:rPr>
                <a:t>Predominantly supports SMEs.</a:t>
              </a:r>
              <a:endParaRPr lang="en-US" sz="1600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4352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U.K. Manufacturing in the News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68632" y="6389334"/>
            <a:ext cx="56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i="1" dirty="0" smtClean="0">
                <a:solidFill>
                  <a:srgbClr val="0C406D"/>
                </a:solidFill>
              </a:rPr>
              <a:t>Sources: The Financial Times and Office for National Statistics</a:t>
            </a:r>
            <a:endParaRPr lang="en-GB" sz="1050" i="1" dirty="0">
              <a:solidFill>
                <a:srgbClr val="0C406D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988" y="6389334"/>
            <a:ext cx="56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 smtClean="0">
                <a:solidFill>
                  <a:srgbClr val="0C406D"/>
                </a:solidFill>
              </a:rPr>
              <a:t>Sources: Boeing, BBC and McLaren</a:t>
            </a:r>
            <a:endParaRPr lang="en-GB" sz="1050" i="1" dirty="0">
              <a:solidFill>
                <a:srgbClr val="0C406D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686" y="2805507"/>
            <a:ext cx="2691763" cy="2016224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382575" y="1578099"/>
            <a:ext cx="3735837" cy="1472308"/>
            <a:chOff x="1382575" y="1578099"/>
            <a:chExt cx="3735837" cy="1472308"/>
          </a:xfrm>
        </p:grpSpPr>
        <p:grpSp>
          <p:nvGrpSpPr>
            <p:cNvPr id="14" name="Group 13"/>
            <p:cNvGrpSpPr/>
            <p:nvPr/>
          </p:nvGrpSpPr>
          <p:grpSpPr>
            <a:xfrm>
              <a:off x="1382575" y="1578099"/>
              <a:ext cx="2880000" cy="1288662"/>
              <a:chOff x="647056" y="1565726"/>
              <a:chExt cx="2880000" cy="128866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9456" y="1565726"/>
                <a:ext cx="1415480" cy="351105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647056" y="1931058"/>
                <a:ext cx="2880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£20m investment in the Sheffield based AMRC.</a:t>
                </a:r>
                <a:endParaRPr lang="en-US" dirty="0"/>
              </a:p>
            </p:txBody>
          </p:sp>
        </p:grpSp>
        <p:cxnSp>
          <p:nvCxnSpPr>
            <p:cNvPr id="27" name="Straight Arrow Connector 26"/>
            <p:cNvCxnSpPr>
              <a:endCxn id="6" idx="3"/>
            </p:cNvCxnSpPr>
            <p:nvPr/>
          </p:nvCxnSpPr>
          <p:spPr>
            <a:xfrm flipH="1" flipV="1">
              <a:off x="4262575" y="2405096"/>
              <a:ext cx="855837" cy="645311"/>
            </a:xfrm>
            <a:prstGeom prst="straightConnector1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937123" y="2951412"/>
            <a:ext cx="3586563" cy="1465783"/>
            <a:chOff x="937123" y="2951412"/>
            <a:chExt cx="3586563" cy="1465783"/>
          </a:xfrm>
        </p:grpSpPr>
        <p:grpSp>
          <p:nvGrpSpPr>
            <p:cNvPr id="15" name="Group 14"/>
            <p:cNvGrpSpPr/>
            <p:nvPr/>
          </p:nvGrpSpPr>
          <p:grpSpPr>
            <a:xfrm>
              <a:off x="937123" y="2951412"/>
              <a:ext cx="2520280" cy="1465783"/>
              <a:chOff x="647056" y="3185612"/>
              <a:chExt cx="2520280" cy="146578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28473" y="3185612"/>
                <a:ext cx="957446" cy="819452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647056" y="4005064"/>
                <a:ext cx="25202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7,000 jobs secured at Sunderland plant.</a:t>
                </a:r>
                <a:endParaRPr lang="en-US" dirty="0"/>
              </a:p>
            </p:txBody>
          </p:sp>
        </p:grpSp>
        <p:cxnSp>
          <p:nvCxnSpPr>
            <p:cNvPr id="30" name="Straight Arrow Connector 29"/>
            <p:cNvCxnSpPr>
              <a:stCxn id="8" idx="1"/>
            </p:cNvCxnSpPr>
            <p:nvPr/>
          </p:nvCxnSpPr>
          <p:spPr>
            <a:xfrm flipH="1">
              <a:off x="3533603" y="3813619"/>
              <a:ext cx="990083" cy="45675"/>
            </a:xfrm>
            <a:prstGeom prst="straightConnector1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1089397" y="4618011"/>
            <a:ext cx="3793779" cy="1287023"/>
            <a:chOff x="1089397" y="4618011"/>
            <a:chExt cx="3793779" cy="1287023"/>
          </a:xfrm>
        </p:grpSpPr>
        <p:grpSp>
          <p:nvGrpSpPr>
            <p:cNvPr id="26" name="Group 25"/>
            <p:cNvGrpSpPr/>
            <p:nvPr/>
          </p:nvGrpSpPr>
          <p:grpSpPr>
            <a:xfrm>
              <a:off x="1089397" y="4901495"/>
              <a:ext cx="3173178" cy="1003539"/>
              <a:chOff x="500467" y="4556273"/>
              <a:chExt cx="3173178" cy="1003539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6"/>
              <a:srcRect l="9154" t="35210" r="8367" b="32906"/>
              <a:stretch/>
            </p:blipFill>
            <p:spPr>
              <a:xfrm>
                <a:off x="1138212" y="4556273"/>
                <a:ext cx="1769021" cy="384673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500467" y="4913481"/>
                <a:ext cx="31731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£50m investment into composite technology </a:t>
                </a:r>
                <a:r>
                  <a:rPr lang="en-US" dirty="0" err="1" smtClean="0"/>
                  <a:t>centre</a:t>
                </a:r>
                <a:r>
                  <a:rPr lang="en-US" dirty="0" smtClean="0"/>
                  <a:t>.</a:t>
                </a:r>
                <a:endParaRPr lang="en-US" dirty="0"/>
              </a:p>
            </p:txBody>
          </p:sp>
        </p:grpSp>
        <p:cxnSp>
          <p:nvCxnSpPr>
            <p:cNvPr id="33" name="Straight Arrow Connector 32"/>
            <p:cNvCxnSpPr/>
            <p:nvPr/>
          </p:nvCxnSpPr>
          <p:spPr>
            <a:xfrm flipH="1">
              <a:off x="3897920" y="4618011"/>
              <a:ext cx="985256" cy="688020"/>
            </a:xfrm>
            <a:prstGeom prst="straightConnector1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6544620" y="1262600"/>
            <a:ext cx="4710257" cy="1885503"/>
            <a:chOff x="6544620" y="1262600"/>
            <a:chExt cx="4710257" cy="1885503"/>
          </a:xfrm>
        </p:grpSpPr>
        <p:grpSp>
          <p:nvGrpSpPr>
            <p:cNvPr id="23" name="Group 22"/>
            <p:cNvGrpSpPr/>
            <p:nvPr/>
          </p:nvGrpSpPr>
          <p:grpSpPr>
            <a:xfrm>
              <a:off x="7103093" y="1262600"/>
              <a:ext cx="4151784" cy="1445211"/>
              <a:chOff x="7550330" y="4706778"/>
              <a:chExt cx="4151784" cy="1445211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41129" y="4706778"/>
                <a:ext cx="1170186" cy="778706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7550330" y="5505658"/>
                <a:ext cx="41517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PM to meet Carlos Tavares to oversee </a:t>
                </a:r>
                <a:r>
                  <a:rPr lang="en-US" smtClean="0"/>
                  <a:t>Peugeot acquisition of Vauxhall.</a:t>
                </a:r>
                <a:endParaRPr lang="en-US" dirty="0"/>
              </a:p>
            </p:txBody>
          </p:sp>
        </p:grpSp>
        <p:cxnSp>
          <p:nvCxnSpPr>
            <p:cNvPr id="36" name="Straight Arrow Connector 35"/>
            <p:cNvCxnSpPr>
              <a:endCxn id="20" idx="1"/>
            </p:cNvCxnSpPr>
            <p:nvPr/>
          </p:nvCxnSpPr>
          <p:spPr>
            <a:xfrm flipV="1">
              <a:off x="6544620" y="2384646"/>
              <a:ext cx="558473" cy="763457"/>
            </a:xfrm>
            <a:prstGeom prst="straightConnector1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7215449" y="3065516"/>
            <a:ext cx="4039428" cy="1440109"/>
            <a:chOff x="7215449" y="3065516"/>
            <a:chExt cx="4039428" cy="1440109"/>
          </a:xfrm>
        </p:grpSpPr>
        <p:grpSp>
          <p:nvGrpSpPr>
            <p:cNvPr id="12" name="Group 11"/>
            <p:cNvGrpSpPr/>
            <p:nvPr/>
          </p:nvGrpSpPr>
          <p:grpSpPr>
            <a:xfrm>
              <a:off x="8346647" y="3065516"/>
              <a:ext cx="2908230" cy="1440109"/>
              <a:chOff x="8222361" y="3629623"/>
              <a:chExt cx="2908230" cy="144010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956396" y="3629623"/>
                <a:ext cx="1440160" cy="766839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8222361" y="4423401"/>
                <a:ext cx="29082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Fastest GDP growth out of G7 nations in 2016.</a:t>
                </a:r>
                <a:endParaRPr lang="en-US" dirty="0"/>
              </a:p>
            </p:txBody>
          </p:sp>
        </p:grpSp>
        <p:cxnSp>
          <p:nvCxnSpPr>
            <p:cNvPr id="39" name="Straight Arrow Connector 38"/>
            <p:cNvCxnSpPr>
              <a:stCxn id="8" idx="3"/>
            </p:cNvCxnSpPr>
            <p:nvPr/>
          </p:nvCxnSpPr>
          <p:spPr>
            <a:xfrm>
              <a:off x="7215449" y="3813619"/>
              <a:ext cx="1131198" cy="191445"/>
            </a:xfrm>
            <a:prstGeom prst="straightConnector1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6823856" y="4591521"/>
            <a:ext cx="3579050" cy="1518765"/>
            <a:chOff x="6823856" y="4591521"/>
            <a:chExt cx="3579050" cy="1518765"/>
          </a:xfrm>
        </p:grpSpPr>
        <p:grpSp>
          <p:nvGrpSpPr>
            <p:cNvPr id="22" name="Group 21"/>
            <p:cNvGrpSpPr/>
            <p:nvPr/>
          </p:nvGrpSpPr>
          <p:grpSpPr>
            <a:xfrm>
              <a:off x="7494676" y="4935678"/>
              <a:ext cx="2908230" cy="1174608"/>
              <a:chOff x="8172107" y="1487226"/>
              <a:chExt cx="2908230" cy="117460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9"/>
              <a:srcRect l="3496" t="10774" r="3496" b="42868"/>
              <a:stretch/>
            </p:blipFill>
            <p:spPr>
              <a:xfrm>
                <a:off x="8616280" y="1487226"/>
                <a:ext cx="2032412" cy="508103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8172107" y="2015503"/>
                <a:ext cx="29082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What does it mean for U.K. </a:t>
                </a:r>
                <a:r>
                  <a:rPr lang="en-US" dirty="0"/>
                  <a:t>m</a:t>
                </a:r>
                <a:r>
                  <a:rPr lang="en-US" dirty="0" smtClean="0"/>
                  <a:t>anufacturing?</a:t>
                </a:r>
                <a:endParaRPr lang="en-US" dirty="0"/>
              </a:p>
            </p:txBody>
          </p:sp>
        </p:grpSp>
        <p:cxnSp>
          <p:nvCxnSpPr>
            <p:cNvPr id="42" name="Straight Arrow Connector 41"/>
            <p:cNvCxnSpPr/>
            <p:nvPr/>
          </p:nvCxnSpPr>
          <p:spPr>
            <a:xfrm>
              <a:off x="6823856" y="4591521"/>
              <a:ext cx="939955" cy="714510"/>
            </a:xfrm>
            <a:prstGeom prst="straightConnector1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9715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4.1.2"/>
  <p:tag name="PPTVERSION" val="15"/>
  <p:tag name="TPOS" val="2"/>
</p:tagLst>
</file>

<file path=ppt/theme/theme1.xml><?xml version="1.0" encoding="utf-8"?>
<a:theme xmlns:a="http://schemas.openxmlformats.org/drawingml/2006/main" name="Aerospace-Academic-Template-16x9-0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EE80274-B9A4-41F3-9AC6-0B1BC868F243}" vid="{192D821E-B453-4C1E-B8C1-064AA7EAF134}"/>
    </a:ext>
  </a:extLst>
</a:theme>
</file>

<file path=ppt/theme/theme2.xml><?xml version="1.0" encoding="utf-8"?>
<a:theme xmlns:a="http://schemas.openxmlformats.org/drawingml/2006/main" name="No Logo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EE80274-B9A4-41F3-9AC6-0B1BC868F243}" vid="{48EF90AE-43E7-4463-967E-49B08790A810}"/>
    </a:ext>
  </a:extLst>
</a:theme>
</file>

<file path=ppt/theme/theme3.xml><?xml version="1.0" encoding="utf-8"?>
<a:theme xmlns:a="http://schemas.openxmlformats.org/drawingml/2006/main" name="Coloured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EE80274-B9A4-41F3-9AC6-0B1BC868F243}" vid="{16387873-D43A-4477-A636-6241F1C069C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F2428EAC03A342B9BB2F331FEB908A" ma:contentTypeVersion="3" ma:contentTypeDescription="Create a new document." ma:contentTypeScope="" ma:versionID="823a14c264c580be9fd5c5c98da67aa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022916f55ab85163ee9a5069dec31d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F2FDF69-5A1A-4E32-A5EE-49837B6134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98690D-FC7C-4291-B620-B26F952282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429D86A-3AF6-48A4-855F-0A95E6AF055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Manufacturing-Marketing-Template-16x9-01</Template>
  <TotalTime>1039</TotalTime>
  <Words>929</Words>
  <Application>Microsoft Office PowerPoint</Application>
  <PresentationFormat>Widescreen</PresentationFormat>
  <Paragraphs>202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Mangal</vt:lpstr>
      <vt:lpstr>Aerospace-Academic-Template-16x9-01</vt:lpstr>
      <vt:lpstr>No Logo Master</vt:lpstr>
      <vt:lpstr>Coloured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Leigh, Tom</dc:creator>
  <cp:lastModifiedBy>audit</cp:lastModifiedBy>
  <cp:revision>102</cp:revision>
  <cp:lastPrinted>2014-09-02T09:13:37Z</cp:lastPrinted>
  <dcterms:created xsi:type="dcterms:W3CDTF">2017-02-27T19:10:25Z</dcterms:created>
  <dcterms:modified xsi:type="dcterms:W3CDTF">2017-03-07T12:30:27Z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0x01010005F2428EAC03A342B9BB2F331FEB908A</vt:lpwstr>
  </property>
</Properties>
</file>