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4" r:id="rId4"/>
    <p:sldMasterId id="2147483745" r:id="rId5"/>
  </p:sldMasterIdLst>
  <p:notesMasterIdLst>
    <p:notesMasterId r:id="rId25"/>
  </p:notesMasterIdLst>
  <p:handoutMasterIdLst>
    <p:handoutMasterId r:id="rId26"/>
  </p:handoutMasterIdLst>
  <p:sldIdLst>
    <p:sldId id="256" r:id="rId6"/>
    <p:sldId id="257" r:id="rId7"/>
    <p:sldId id="258" r:id="rId8"/>
    <p:sldId id="260" r:id="rId9"/>
    <p:sldId id="261" r:id="rId10"/>
    <p:sldId id="259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</p:sldIdLst>
  <p:sldSz cx="12192000" cy="6858000"/>
  <p:notesSz cx="6797675" cy="9928225"/>
  <p:custDataLst>
    <p:tags r:id="rId2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17" userDrawn="1">
          <p15:clr>
            <a:srgbClr val="A4A3A4"/>
          </p15:clr>
        </p15:guide>
        <p15:guide id="2" pos="7529" userDrawn="1">
          <p15:clr>
            <a:srgbClr val="A4A3A4"/>
          </p15:clr>
        </p15:guide>
        <p15:guide id="3" orient="horz" pos="391" userDrawn="1">
          <p15:clr>
            <a:srgbClr val="A4A3A4"/>
          </p15:clr>
        </p15:guide>
        <p15:guide id="4" orient="horz" pos="73" userDrawn="1">
          <p15:clr>
            <a:srgbClr val="A4A3A4"/>
          </p15:clr>
        </p15:guide>
        <p15:guide id="5" pos="577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406D"/>
    <a:srgbClr val="2F444E"/>
    <a:srgbClr val="354248"/>
    <a:srgbClr val="091932"/>
    <a:srgbClr val="344248"/>
    <a:srgbClr val="384A50"/>
    <a:srgbClr val="0099C4"/>
    <a:srgbClr val="633E88"/>
    <a:srgbClr val="27376F"/>
    <a:srgbClr val="E400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88" autoAdjust="0"/>
    <p:restoredTop sz="86482"/>
  </p:normalViewPr>
  <p:slideViewPr>
    <p:cSldViewPr>
      <p:cViewPr varScale="1">
        <p:scale>
          <a:sx n="69" d="100"/>
          <a:sy n="69" d="100"/>
        </p:scale>
        <p:origin x="882" y="60"/>
      </p:cViewPr>
      <p:guideLst>
        <p:guide orient="horz" pos="1117"/>
        <p:guide pos="7529"/>
        <p:guide orient="horz" pos="391"/>
        <p:guide orient="horz" pos="73"/>
        <p:guide pos="57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29" d="100"/>
          <a:sy n="129" d="100"/>
        </p:scale>
        <p:origin x="3976" y="21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F8EA1D-728A-4E5F-9A4B-D1A7FD31BCED}" type="datetimeFigureOut">
              <a:rPr lang="en-GB" smtClean="0">
                <a:latin typeface="Arial" charset="0"/>
                <a:ea typeface="Arial" charset="0"/>
                <a:cs typeface="Arial" charset="0"/>
              </a:rPr>
              <a:t>07/03/2017</a:t>
            </a:fld>
            <a:endParaRPr lang="en-GB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9A8912-DC56-4920-85F1-EA9817C1761F}" type="slidenum">
              <a:rPr lang="en-GB" smtClean="0">
                <a:latin typeface="Arial" charset="0"/>
                <a:ea typeface="Arial" charset="0"/>
                <a:cs typeface="Arial" charset="0"/>
              </a:rPr>
              <a:t>‹#›</a:t>
            </a:fld>
            <a:endParaRPr lang="en-GB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00248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3CE1C2-7DC9-FC47-9848-69281FD2BD18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11FC8D-FEAC-3A4D-B17B-284E661AD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081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resentation or Chap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871864" y="1700460"/>
            <a:ext cx="6264696" cy="216058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3200" b="1" i="0">
                <a:solidFill>
                  <a:srgbClr val="0C406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GB" dirty="0" smtClean="0"/>
              <a:t>Presentation or Chapter Title, Arial Bold 32pt</a:t>
            </a:r>
            <a:endParaRPr lang="en-US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4871864" y="4149080"/>
            <a:ext cx="6264696" cy="79208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200" b="1" i="0">
                <a:solidFill>
                  <a:srgbClr val="0099C4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GB" dirty="0" smtClean="0"/>
              <a:t>Presenter’s Name and Title, Arial Bold 22pt</a:t>
            </a:r>
            <a:endParaRPr lang="en-US" dirty="0"/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4873469" y="5229200"/>
            <a:ext cx="6264696" cy="504056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 b="1" i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GB" dirty="0" smtClean="0"/>
              <a:t>Date, Arial 20pt</a:t>
            </a:r>
            <a:endParaRPr lang="en-US" dirty="0"/>
          </a:p>
        </p:txBody>
      </p:sp>
      <p:sp>
        <p:nvSpPr>
          <p:cNvPr id="5" name="Text Placeholder 17"/>
          <p:cNvSpPr txBox="1">
            <a:spLocks/>
          </p:cNvSpPr>
          <p:nvPr userDrawn="1"/>
        </p:nvSpPr>
        <p:spPr>
          <a:xfrm>
            <a:off x="4871864" y="6021288"/>
            <a:ext cx="6264696" cy="504056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rgbClr val="00B0F0"/>
              </a:buClr>
              <a:buFont typeface="Arial" panose="020B0604020202020204" pitchFamily="34" charset="0"/>
              <a:buNone/>
              <a:defRPr sz="2200" b="1" kern="1200" baseline="0">
                <a:solidFill>
                  <a:srgbClr val="09193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800100" indent="-342900" algn="l" defTabSz="914400" rtl="0" eaLnBrk="1" latinLnBrk="0" hangingPunct="1">
              <a:spcBef>
                <a:spcPct val="20000"/>
              </a:spcBef>
              <a:buClr>
                <a:srgbClr val="00B0F0"/>
              </a:buClr>
              <a:buFont typeface="Arial" charset="0"/>
              <a:buChar char="•"/>
              <a:defRPr sz="2000" kern="1200">
                <a:solidFill>
                  <a:srgbClr val="66666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57300" indent="-342900" algn="l" defTabSz="914400" rtl="0" eaLnBrk="1" latinLnBrk="0" hangingPunct="1">
              <a:spcBef>
                <a:spcPct val="20000"/>
              </a:spcBef>
              <a:buClr>
                <a:srgbClr val="00B0F0"/>
              </a:buClr>
              <a:buFont typeface="Courier New" charset="0"/>
              <a:buChar char="o"/>
              <a:defRPr sz="2000" kern="1200">
                <a:solidFill>
                  <a:srgbClr val="66666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714500" indent="-342900" algn="l" defTabSz="914400" rtl="0" eaLnBrk="1" latinLnBrk="0" hangingPunct="1">
              <a:spcBef>
                <a:spcPct val="20000"/>
              </a:spcBef>
              <a:buClr>
                <a:srgbClr val="00B0F0"/>
              </a:buClr>
              <a:buFont typeface="Wingdings" charset="2"/>
              <a:buChar char="§"/>
              <a:defRPr sz="2000" kern="1200">
                <a:solidFill>
                  <a:srgbClr val="66666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171700" indent="-342900" algn="l" defTabSz="914400" rtl="0" eaLnBrk="1" latinLnBrk="0" hangingPunct="1">
              <a:spcBef>
                <a:spcPct val="20000"/>
              </a:spcBef>
              <a:buClr>
                <a:srgbClr val="00B0F0"/>
              </a:buClr>
              <a:buFont typeface=".HelveticaNeueDeskInterface-Regular" charset="0"/>
              <a:buChar char="-"/>
              <a:defRPr sz="2000" kern="1200">
                <a:solidFill>
                  <a:srgbClr val="66666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b="0" dirty="0" err="1" smtClean="0"/>
              <a:t>www.cranfield.ac.uk</a:t>
            </a:r>
            <a:endParaRPr lang="en-GB" sz="2400" b="0" dirty="0" smtClean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000" y="1028112"/>
            <a:ext cx="3409000" cy="340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60356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or Chap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871864" y="1700460"/>
            <a:ext cx="6264696" cy="216058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3200" b="1" i="0">
                <a:solidFill>
                  <a:srgbClr val="0C406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GB" dirty="0" smtClean="0"/>
              <a:t>Presentation or Chapter Title, Arial Bold 32pt</a:t>
            </a:r>
            <a:endParaRPr lang="en-US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4871864" y="4005064"/>
            <a:ext cx="6264696" cy="79208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200" b="1" i="0">
                <a:solidFill>
                  <a:srgbClr val="0099C4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GB" dirty="0" smtClean="0"/>
              <a:t>Presenter’s Name and Title, Arial Bold 22pt</a:t>
            </a:r>
            <a:endParaRPr lang="en-US" dirty="0"/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4873469" y="4941168"/>
            <a:ext cx="6264696" cy="504056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 b="1" i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GB" dirty="0" smtClean="0"/>
              <a:t>Date, Arial 20pt</a:t>
            </a:r>
            <a:endParaRPr lang="en-US" dirty="0"/>
          </a:p>
        </p:txBody>
      </p:sp>
      <p:sp>
        <p:nvSpPr>
          <p:cNvPr id="5" name="Text Placeholder 17"/>
          <p:cNvSpPr txBox="1">
            <a:spLocks/>
          </p:cNvSpPr>
          <p:nvPr userDrawn="1"/>
        </p:nvSpPr>
        <p:spPr>
          <a:xfrm>
            <a:off x="4871864" y="5661248"/>
            <a:ext cx="6264696" cy="504056"/>
          </a:xfrm>
          <a:prstGeom prst="rect">
            <a:avLst/>
          </a:prstGeom>
        </p:spPr>
        <p:txBody>
          <a:bodyPr anchor="ctr"/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rgbClr val="00B0F0"/>
              </a:buClr>
              <a:buFont typeface="Arial" panose="020B0604020202020204" pitchFamily="34" charset="0"/>
              <a:buNone/>
              <a:defRPr sz="2200" b="1" kern="1200" baseline="0">
                <a:solidFill>
                  <a:srgbClr val="09193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800100" indent="-342900" algn="l" defTabSz="914400" rtl="0" eaLnBrk="1" latinLnBrk="0" hangingPunct="1">
              <a:spcBef>
                <a:spcPct val="20000"/>
              </a:spcBef>
              <a:buClr>
                <a:srgbClr val="00B0F0"/>
              </a:buClr>
              <a:buFont typeface="Arial" charset="0"/>
              <a:buChar char="•"/>
              <a:defRPr sz="2000" kern="1200">
                <a:solidFill>
                  <a:srgbClr val="66666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257300" indent="-342900" algn="l" defTabSz="914400" rtl="0" eaLnBrk="1" latinLnBrk="0" hangingPunct="1">
              <a:spcBef>
                <a:spcPct val="20000"/>
              </a:spcBef>
              <a:buClr>
                <a:srgbClr val="00B0F0"/>
              </a:buClr>
              <a:buFont typeface="Courier New" charset="0"/>
              <a:buChar char="o"/>
              <a:defRPr sz="2000" kern="1200">
                <a:solidFill>
                  <a:srgbClr val="66666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714500" indent="-342900" algn="l" defTabSz="914400" rtl="0" eaLnBrk="1" latinLnBrk="0" hangingPunct="1">
              <a:spcBef>
                <a:spcPct val="20000"/>
              </a:spcBef>
              <a:buClr>
                <a:srgbClr val="00B0F0"/>
              </a:buClr>
              <a:buFont typeface="Wingdings" charset="2"/>
              <a:buChar char="§"/>
              <a:defRPr sz="2000" kern="1200">
                <a:solidFill>
                  <a:srgbClr val="66666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171700" indent="-342900" algn="l" defTabSz="914400" rtl="0" eaLnBrk="1" latinLnBrk="0" hangingPunct="1">
              <a:spcBef>
                <a:spcPct val="20000"/>
              </a:spcBef>
              <a:buClr>
                <a:srgbClr val="00B0F0"/>
              </a:buClr>
              <a:buFont typeface=".HelveticaNeueDeskInterface-Regular" charset="0"/>
              <a:buChar char="-"/>
              <a:defRPr sz="2000" kern="1200">
                <a:solidFill>
                  <a:srgbClr val="66666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b="0" dirty="0" err="1" smtClean="0"/>
              <a:t>www.cranfield.ac.uk</a:t>
            </a:r>
            <a:endParaRPr lang="en-GB" sz="2400" b="0" dirty="0" smtClean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000" y="1028112"/>
            <a:ext cx="3409000" cy="34090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4044020" y="6309320"/>
            <a:ext cx="3960440" cy="548680"/>
          </a:xfrm>
          <a:prstGeom prst="rect">
            <a:avLst/>
          </a:prstGeom>
          <a:solidFill>
            <a:srgbClr val="0C406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kern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8937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, Body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 userDrawn="1"/>
        </p:nvSpPr>
        <p:spPr>
          <a:xfrm>
            <a:off x="8904312" y="6414383"/>
            <a:ext cx="2880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© </a:t>
            </a:r>
            <a:r>
              <a:rPr lang="en-US" sz="1600" dirty="0" err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Cranfield</a:t>
            </a:r>
            <a:r>
              <a:rPr lang="en-US" sz="1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University</a:t>
            </a:r>
            <a:endParaRPr lang="en-US" sz="16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407368" y="1412776"/>
            <a:ext cx="11377264" cy="792088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0" indent="0">
              <a:buNone/>
              <a:defRPr sz="2200" b="1">
                <a:solidFill>
                  <a:srgbClr val="0099C4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GB" dirty="0" smtClean="0"/>
              <a:t>Sub-header, Arial Bold 22pt</a:t>
            </a:r>
            <a:endParaRPr lang="en-US" dirty="0"/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407368" y="2348881"/>
            <a:ext cx="11377264" cy="38160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342900" indent="-342900">
              <a:lnSpc>
                <a:spcPct val="100000"/>
              </a:lnSpc>
              <a:buFont typeface="Arial" panose="020B0604020202020204" pitchFamily="34" charset="0"/>
              <a:buChar char="•"/>
              <a:defRPr sz="2000" b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lnSpc>
                <a:spcPct val="100000"/>
              </a:lnSpc>
              <a:defRPr sz="2000" b="0" i="0">
                <a:latin typeface="Arial" charset="0"/>
                <a:ea typeface="Arial" charset="0"/>
                <a:cs typeface="Arial" charset="0"/>
              </a:defRPr>
            </a:lvl2pPr>
            <a:lvl3pPr>
              <a:lnSpc>
                <a:spcPct val="100000"/>
              </a:lnSpc>
              <a:defRPr sz="2000" b="0" i="0">
                <a:latin typeface="Arial" charset="0"/>
                <a:ea typeface="Arial" charset="0"/>
                <a:cs typeface="Arial" charset="0"/>
              </a:defRPr>
            </a:lvl3pPr>
            <a:lvl4pPr>
              <a:lnSpc>
                <a:spcPct val="100000"/>
              </a:lnSpc>
              <a:defRPr sz="2000" b="0" i="0">
                <a:latin typeface="Arial" charset="0"/>
                <a:ea typeface="Arial" charset="0"/>
                <a:cs typeface="Arial" charset="0"/>
              </a:defRPr>
            </a:lvl4pPr>
            <a:lvl5pPr>
              <a:lnSpc>
                <a:spcPct val="100000"/>
              </a:lnSpc>
              <a:defRPr sz="2000"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Body copy, Arial 20pt minimum</a:t>
            </a:r>
          </a:p>
          <a:p>
            <a:pPr lvl="0"/>
            <a:r>
              <a:rPr lang="en-US" dirty="0" smtClean="0"/>
              <a:t>Bullet points should always be round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4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07368" y="404664"/>
            <a:ext cx="11377264" cy="864096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2800" b="1">
                <a:solidFill>
                  <a:srgbClr val="0C406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 smtClean="0"/>
              <a:t>Slide Title, Arial Bold 28pt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97909435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, Body copy,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407368" y="1412776"/>
            <a:ext cx="6696744" cy="792088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0" indent="0">
              <a:buNone/>
              <a:defRPr sz="2200" b="1">
                <a:solidFill>
                  <a:srgbClr val="0099C4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GB" dirty="0" smtClean="0"/>
              <a:t>Sub-header, Arial Bold 22pt</a:t>
            </a:r>
            <a:endParaRPr lang="en-US" dirty="0"/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407368" y="2348881"/>
            <a:ext cx="6696744" cy="38160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342900" indent="-342900">
              <a:lnSpc>
                <a:spcPct val="100000"/>
              </a:lnSpc>
              <a:buFont typeface="Arial" panose="020B0604020202020204" pitchFamily="34" charset="0"/>
              <a:buChar char="•"/>
              <a:defRPr sz="2000" b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lnSpc>
                <a:spcPct val="100000"/>
              </a:lnSpc>
              <a:defRPr sz="2000" b="0" i="0">
                <a:latin typeface="Arial" charset="0"/>
                <a:ea typeface="Arial" charset="0"/>
                <a:cs typeface="Arial" charset="0"/>
              </a:defRPr>
            </a:lvl2pPr>
            <a:lvl3pPr>
              <a:lnSpc>
                <a:spcPct val="100000"/>
              </a:lnSpc>
              <a:defRPr sz="2000" b="0" i="0">
                <a:latin typeface="Arial" charset="0"/>
                <a:ea typeface="Arial" charset="0"/>
                <a:cs typeface="Arial" charset="0"/>
              </a:defRPr>
            </a:lvl3pPr>
            <a:lvl4pPr>
              <a:lnSpc>
                <a:spcPct val="100000"/>
              </a:lnSpc>
              <a:defRPr sz="2000" b="0" i="0">
                <a:latin typeface="Arial" charset="0"/>
                <a:ea typeface="Arial" charset="0"/>
                <a:cs typeface="Arial" charset="0"/>
              </a:defRPr>
            </a:lvl4pPr>
            <a:lvl5pPr>
              <a:lnSpc>
                <a:spcPct val="100000"/>
              </a:lnSpc>
              <a:defRPr sz="2000"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Body copy, Arial 20pt minimum</a:t>
            </a:r>
          </a:p>
          <a:p>
            <a:pPr lvl="0"/>
            <a:r>
              <a:rPr lang="en-US" dirty="0" smtClean="0"/>
              <a:t>Bullet points should always be round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4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07368" y="404664"/>
            <a:ext cx="11377264" cy="864096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2800" b="1">
                <a:solidFill>
                  <a:srgbClr val="0C406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 smtClean="0"/>
              <a:t>Slide Title, Arial Bold 28pt</a:t>
            </a:r>
            <a:endParaRPr lang="en-GB" dirty="0" smtClean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7" hasCustomPrompt="1"/>
          </p:nvPr>
        </p:nvSpPr>
        <p:spPr>
          <a:xfrm>
            <a:off x="7248525" y="1412776"/>
            <a:ext cx="4535488" cy="475210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charset="0"/>
                <a:ea typeface="Arial" charset="0"/>
                <a:cs typeface="Arial" charset="0"/>
              </a:defRPr>
            </a:lvl1pPr>
            <a:lvl2pPr>
              <a:defRPr b="0" i="0">
                <a:latin typeface="Arial" charset="0"/>
                <a:ea typeface="Arial" charset="0"/>
                <a:cs typeface="Arial" charset="0"/>
              </a:defRPr>
            </a:lvl2pPr>
            <a:lvl3pPr>
              <a:defRPr b="0" i="0">
                <a:latin typeface="Arial" charset="0"/>
                <a:ea typeface="Arial" charset="0"/>
                <a:cs typeface="Arial" charset="0"/>
              </a:defRPr>
            </a:lvl3pPr>
            <a:lvl4pPr>
              <a:defRPr b="0" i="0">
                <a:latin typeface="Arial" charset="0"/>
                <a:ea typeface="Arial" charset="0"/>
                <a:cs typeface="Arial" charset="0"/>
              </a:defRPr>
            </a:lvl4pPr>
            <a:lvl5pPr>
              <a:defRPr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Image/media area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667026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Body copy,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407368" y="1412776"/>
            <a:ext cx="6696744" cy="4752105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342900" indent="-342900">
              <a:lnSpc>
                <a:spcPct val="100000"/>
              </a:lnSpc>
              <a:buFont typeface="Arial" panose="020B0604020202020204" pitchFamily="34" charset="0"/>
              <a:buChar char="•"/>
              <a:defRPr sz="2000" b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lnSpc>
                <a:spcPct val="100000"/>
              </a:lnSpc>
              <a:defRPr sz="2000" b="0" i="0">
                <a:latin typeface="Arial" charset="0"/>
                <a:ea typeface="Arial" charset="0"/>
                <a:cs typeface="Arial" charset="0"/>
              </a:defRPr>
            </a:lvl2pPr>
            <a:lvl3pPr>
              <a:lnSpc>
                <a:spcPct val="100000"/>
              </a:lnSpc>
              <a:defRPr sz="2000" b="0" i="0">
                <a:latin typeface="Arial" charset="0"/>
                <a:ea typeface="Arial" charset="0"/>
                <a:cs typeface="Arial" charset="0"/>
              </a:defRPr>
            </a:lvl3pPr>
            <a:lvl4pPr>
              <a:lnSpc>
                <a:spcPct val="100000"/>
              </a:lnSpc>
              <a:defRPr sz="2000" b="0" i="0">
                <a:latin typeface="Arial" charset="0"/>
                <a:ea typeface="Arial" charset="0"/>
                <a:cs typeface="Arial" charset="0"/>
              </a:defRPr>
            </a:lvl4pPr>
            <a:lvl5pPr>
              <a:lnSpc>
                <a:spcPct val="100000"/>
              </a:lnSpc>
              <a:defRPr sz="2000"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Body copy, Arial 20pt minimum</a:t>
            </a:r>
          </a:p>
          <a:p>
            <a:pPr lvl="0"/>
            <a:r>
              <a:rPr lang="en-US" dirty="0" smtClean="0"/>
              <a:t>Bullet points should always be round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07368" y="404664"/>
            <a:ext cx="11377264" cy="864096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2800" b="1">
                <a:solidFill>
                  <a:srgbClr val="0C406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 smtClean="0"/>
              <a:t>Slide Title, Arial Bold 28pt</a:t>
            </a:r>
            <a:endParaRPr lang="en-GB" dirty="0" smtClean="0"/>
          </a:p>
        </p:txBody>
      </p:sp>
      <p:sp>
        <p:nvSpPr>
          <p:cNvPr id="8" name="Content Placeholder 2"/>
          <p:cNvSpPr>
            <a:spLocks noGrp="1"/>
          </p:cNvSpPr>
          <p:nvPr>
            <p:ph sz="quarter" idx="17" hasCustomPrompt="1"/>
          </p:nvPr>
        </p:nvSpPr>
        <p:spPr>
          <a:xfrm>
            <a:off x="7248525" y="1412776"/>
            <a:ext cx="4535488" cy="475210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charset="0"/>
                <a:ea typeface="Arial" charset="0"/>
                <a:cs typeface="Arial" charset="0"/>
              </a:defRPr>
            </a:lvl1pPr>
            <a:lvl2pPr>
              <a:defRPr b="0" i="0">
                <a:latin typeface="Arial" charset="0"/>
                <a:ea typeface="Arial" charset="0"/>
                <a:cs typeface="Arial" charset="0"/>
              </a:defRPr>
            </a:lvl2pPr>
            <a:lvl3pPr>
              <a:defRPr b="0" i="0">
                <a:latin typeface="Arial" charset="0"/>
                <a:ea typeface="Arial" charset="0"/>
                <a:cs typeface="Arial" charset="0"/>
              </a:defRPr>
            </a:lvl3pPr>
            <a:lvl4pPr>
              <a:defRPr b="0" i="0">
                <a:latin typeface="Arial" charset="0"/>
                <a:ea typeface="Arial" charset="0"/>
                <a:cs typeface="Arial" charset="0"/>
              </a:defRPr>
            </a:lvl4pPr>
            <a:lvl5pPr>
              <a:defRPr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Image/media area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2986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wo column body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407366" y="1412776"/>
            <a:ext cx="11377265" cy="4752105"/>
          </a:xfrm>
          <a:prstGeom prst="rect">
            <a:avLst/>
          </a:prstGeom>
        </p:spPr>
        <p:txBody>
          <a:bodyPr numCol="2" spcCol="144000" anchor="t" anchorCtr="0">
            <a:normAutofit/>
          </a:bodyPr>
          <a:lstStyle>
            <a:lvl1pPr marL="342900" indent="-342900">
              <a:lnSpc>
                <a:spcPct val="100000"/>
              </a:lnSpc>
              <a:buFont typeface="Arial" panose="020B0604020202020204" pitchFamily="34" charset="0"/>
              <a:buChar char="•"/>
              <a:defRPr sz="2000" b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lnSpc>
                <a:spcPct val="100000"/>
              </a:lnSpc>
              <a:defRPr sz="2000" b="0" i="0">
                <a:latin typeface="Arial" charset="0"/>
                <a:ea typeface="Arial" charset="0"/>
                <a:cs typeface="Arial" charset="0"/>
              </a:defRPr>
            </a:lvl2pPr>
            <a:lvl3pPr>
              <a:lnSpc>
                <a:spcPct val="100000"/>
              </a:lnSpc>
              <a:defRPr sz="2000" b="0" i="0">
                <a:latin typeface="Arial" charset="0"/>
                <a:ea typeface="Arial" charset="0"/>
                <a:cs typeface="Arial" charset="0"/>
              </a:defRPr>
            </a:lvl3pPr>
            <a:lvl4pPr>
              <a:lnSpc>
                <a:spcPct val="100000"/>
              </a:lnSpc>
              <a:defRPr sz="2000" b="0" i="0">
                <a:latin typeface="Arial" charset="0"/>
                <a:ea typeface="Arial" charset="0"/>
                <a:cs typeface="Arial" charset="0"/>
              </a:defRPr>
            </a:lvl4pPr>
            <a:lvl5pPr>
              <a:lnSpc>
                <a:spcPct val="100000"/>
              </a:lnSpc>
              <a:defRPr sz="2000"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GB" dirty="0" smtClean="0"/>
              <a:t>Body copy, Arial 20pt minimum</a:t>
            </a:r>
          </a:p>
          <a:p>
            <a:pPr lvl="0"/>
            <a:r>
              <a:rPr lang="en-GB" dirty="0" smtClean="0"/>
              <a:t>Column 1</a:t>
            </a:r>
          </a:p>
          <a:p>
            <a:pPr lvl="0"/>
            <a:r>
              <a:rPr lang="en-US" dirty="0" smtClean="0"/>
              <a:t>Bullet points should always be circular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4"/>
            <a:endParaRPr lang="en-US" dirty="0" smtClean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r>
              <a:rPr lang="en-GB" dirty="0" smtClean="0"/>
              <a:t>Body copy, Arial 20pt minimum</a:t>
            </a:r>
          </a:p>
          <a:p>
            <a:pPr lvl="0"/>
            <a:r>
              <a:rPr lang="en-GB" dirty="0" smtClean="0"/>
              <a:t>Column 2</a:t>
            </a:r>
          </a:p>
          <a:p>
            <a:pPr lvl="0"/>
            <a:r>
              <a:rPr lang="en-US" dirty="0" smtClean="0"/>
              <a:t>Bullet points should always be circular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 smtClean="0"/>
          </a:p>
          <a:p>
            <a:pPr lvl="4"/>
            <a:endParaRPr lang="en-GB" dirty="0" smtClean="0"/>
          </a:p>
          <a:p>
            <a:pPr lvl="4"/>
            <a:endParaRPr lang="en-GB" dirty="0" smtClean="0"/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07368" y="404664"/>
            <a:ext cx="11377264" cy="864096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2800" b="1">
                <a:solidFill>
                  <a:srgbClr val="0C406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 smtClean="0"/>
              <a:t>Slide Title, Arial Bold 28pt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852301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Large image ar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07368" y="404664"/>
            <a:ext cx="11377264" cy="864096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2800" b="1">
                <a:solidFill>
                  <a:srgbClr val="0C406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 smtClean="0"/>
              <a:t>Slide Title, Arial Bold 28pt</a:t>
            </a:r>
            <a:endParaRPr lang="en-GB" dirty="0" smtClean="0"/>
          </a:p>
        </p:txBody>
      </p:sp>
      <p:sp>
        <p:nvSpPr>
          <p:cNvPr id="7" name="Content Placeholder 2"/>
          <p:cNvSpPr>
            <a:spLocks noGrp="1"/>
          </p:cNvSpPr>
          <p:nvPr>
            <p:ph sz="quarter" idx="17" hasCustomPrompt="1"/>
          </p:nvPr>
        </p:nvSpPr>
        <p:spPr>
          <a:xfrm>
            <a:off x="407368" y="1412776"/>
            <a:ext cx="11376645" cy="475210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charset="0"/>
                <a:ea typeface="Arial" charset="0"/>
                <a:cs typeface="Arial" charset="0"/>
              </a:defRPr>
            </a:lvl1pPr>
            <a:lvl2pPr>
              <a:defRPr b="0" i="0">
                <a:latin typeface="Arial" charset="0"/>
                <a:ea typeface="Arial" charset="0"/>
                <a:cs typeface="Arial" charset="0"/>
              </a:defRPr>
            </a:lvl2pPr>
            <a:lvl3pPr>
              <a:defRPr b="0" i="0">
                <a:latin typeface="Arial" charset="0"/>
                <a:ea typeface="Arial" charset="0"/>
                <a:cs typeface="Arial" charset="0"/>
              </a:defRPr>
            </a:lvl3pPr>
            <a:lvl4pPr>
              <a:defRPr b="0" i="0">
                <a:latin typeface="Arial" charset="0"/>
                <a:ea typeface="Arial" charset="0"/>
                <a:cs typeface="Arial" charset="0"/>
              </a:defRPr>
            </a:lvl4pPr>
            <a:lvl5pPr>
              <a:defRPr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Image/media area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580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copy,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407368" y="404664"/>
            <a:ext cx="6552728" cy="5760217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342900" indent="-342900">
              <a:lnSpc>
                <a:spcPct val="100000"/>
              </a:lnSpc>
              <a:buFont typeface="Arial" panose="020B0604020202020204" pitchFamily="34" charset="0"/>
              <a:buChar char="•"/>
              <a:defRPr sz="2000" b="0" i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lnSpc>
                <a:spcPct val="100000"/>
              </a:lnSpc>
              <a:defRPr sz="2000" b="0" i="0"/>
            </a:lvl2pPr>
            <a:lvl3pPr>
              <a:lnSpc>
                <a:spcPct val="100000"/>
              </a:lnSpc>
              <a:defRPr sz="2000" b="0" i="0"/>
            </a:lvl3pPr>
            <a:lvl4pPr>
              <a:lnSpc>
                <a:spcPct val="100000"/>
              </a:lnSpc>
              <a:defRPr sz="2000" b="0" i="0"/>
            </a:lvl4pPr>
            <a:lvl5pPr marL="2171700" indent="-342900">
              <a:lnSpc>
                <a:spcPct val="100000"/>
              </a:lnSpc>
              <a:buFont typeface="Arial" panose="020B0604020202020204" pitchFamily="34" charset="0"/>
              <a:buChar char="•"/>
              <a:defRPr sz="2000" b="0" i="0"/>
            </a:lvl5pPr>
          </a:lstStyle>
          <a:p>
            <a:pPr lvl="0"/>
            <a:r>
              <a:rPr lang="en-GB" dirty="0" smtClean="0"/>
              <a:t>Body copy, Arial 20pt minimum</a:t>
            </a:r>
          </a:p>
          <a:p>
            <a:pPr lvl="0"/>
            <a:r>
              <a:rPr lang="en-US" dirty="0" smtClean="0"/>
              <a:t>Bullet points should always be circular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4"/>
            <a:endParaRPr lang="en-US" dirty="0" smtClean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7" hasCustomPrompt="1"/>
          </p:nvPr>
        </p:nvSpPr>
        <p:spPr>
          <a:xfrm>
            <a:off x="7248525" y="404664"/>
            <a:ext cx="4535488" cy="5760217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charset="0"/>
                <a:ea typeface="Arial" charset="0"/>
                <a:cs typeface="Arial" charset="0"/>
              </a:defRPr>
            </a:lvl1pPr>
            <a:lvl2pPr>
              <a:defRPr b="0" i="0">
                <a:latin typeface="Arial" charset="0"/>
                <a:ea typeface="Arial" charset="0"/>
                <a:cs typeface="Arial" charset="0"/>
              </a:defRPr>
            </a:lvl2pPr>
            <a:lvl3pPr>
              <a:defRPr b="0" i="0">
                <a:latin typeface="Arial" charset="0"/>
                <a:ea typeface="Arial" charset="0"/>
                <a:cs typeface="Arial" charset="0"/>
              </a:defRPr>
            </a:lvl3pPr>
            <a:lvl4pPr>
              <a:defRPr b="0" i="0">
                <a:latin typeface="Arial" charset="0"/>
                <a:ea typeface="Arial" charset="0"/>
                <a:cs typeface="Arial" charset="0"/>
              </a:defRPr>
            </a:lvl4pPr>
            <a:lvl5pPr>
              <a:defRPr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Image/media area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22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body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407366" y="404664"/>
            <a:ext cx="11377265" cy="5760217"/>
          </a:xfrm>
          <a:prstGeom prst="rect">
            <a:avLst/>
          </a:prstGeom>
        </p:spPr>
        <p:txBody>
          <a:bodyPr numCol="2" spcCol="1440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lnSpc>
                <a:spcPct val="100000"/>
              </a:lnSpc>
              <a:defRPr sz="2000" b="0" i="0">
                <a:latin typeface="Arial" charset="0"/>
                <a:ea typeface="Arial" charset="0"/>
                <a:cs typeface="Arial" charset="0"/>
              </a:defRPr>
            </a:lvl2pPr>
            <a:lvl3pPr>
              <a:lnSpc>
                <a:spcPct val="100000"/>
              </a:lnSpc>
              <a:defRPr sz="2000" b="0" i="0">
                <a:latin typeface="Arial" charset="0"/>
                <a:ea typeface="Arial" charset="0"/>
                <a:cs typeface="Arial" charset="0"/>
              </a:defRPr>
            </a:lvl3pPr>
            <a:lvl4pPr>
              <a:lnSpc>
                <a:spcPct val="100000"/>
              </a:lnSpc>
              <a:defRPr sz="2000" b="0" i="0">
                <a:latin typeface="Arial" charset="0"/>
                <a:ea typeface="Arial" charset="0"/>
                <a:cs typeface="Arial" charset="0"/>
              </a:defRPr>
            </a:lvl4pPr>
            <a:lvl5pPr>
              <a:lnSpc>
                <a:spcPct val="100000"/>
              </a:lnSpc>
              <a:defRPr sz="2000"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GB" dirty="0" smtClean="0"/>
              <a:t>Body copy, Arial 20pt minimum</a:t>
            </a:r>
          </a:p>
          <a:p>
            <a:pPr lvl="0"/>
            <a:r>
              <a:rPr lang="en-GB" dirty="0" smtClean="0"/>
              <a:t>Column 1</a:t>
            </a:r>
          </a:p>
          <a:p>
            <a:pPr lvl="0"/>
            <a:r>
              <a:rPr lang="en-US" dirty="0" smtClean="0"/>
              <a:t>Bullet points should always be circular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4"/>
            <a:endParaRPr lang="en-US" dirty="0" smtClean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r>
              <a:rPr lang="en-GB" dirty="0" smtClean="0"/>
              <a:t>Body copy, Arial 20pt minimum</a:t>
            </a:r>
          </a:p>
          <a:p>
            <a:pPr lvl="0"/>
            <a:r>
              <a:rPr lang="en-GB" dirty="0" smtClean="0"/>
              <a:t>Column 2</a:t>
            </a:r>
          </a:p>
          <a:p>
            <a:pPr lvl="0"/>
            <a:r>
              <a:rPr lang="en-US" dirty="0" smtClean="0"/>
              <a:t>Bullet points should always be circular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 smtClean="0"/>
          </a:p>
          <a:p>
            <a:pPr lvl="4"/>
            <a:endParaRPr lang="en-GB" dirty="0" smtClean="0"/>
          </a:p>
          <a:p>
            <a:pPr lvl="4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198744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image ar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quarter" idx="17" hasCustomPrompt="1"/>
          </p:nvPr>
        </p:nvSpPr>
        <p:spPr>
          <a:xfrm>
            <a:off x="407368" y="404664"/>
            <a:ext cx="11376645" cy="5760217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charset="0"/>
                <a:ea typeface="Arial" charset="0"/>
                <a:cs typeface="Arial" charset="0"/>
              </a:defRPr>
            </a:lvl1pPr>
            <a:lvl2pPr>
              <a:defRPr b="0" i="0">
                <a:latin typeface="Arial" charset="0"/>
                <a:ea typeface="Arial" charset="0"/>
                <a:cs typeface="Arial" charset="0"/>
              </a:defRPr>
            </a:lvl2pPr>
            <a:lvl3pPr>
              <a:defRPr b="0" i="0">
                <a:latin typeface="Arial" charset="0"/>
                <a:ea typeface="Arial" charset="0"/>
                <a:cs typeface="Arial" charset="0"/>
              </a:defRPr>
            </a:lvl3pPr>
            <a:lvl4pPr>
              <a:defRPr b="0" i="0">
                <a:latin typeface="Arial" charset="0"/>
                <a:ea typeface="Arial" charset="0"/>
                <a:cs typeface="Arial" charset="0"/>
              </a:defRPr>
            </a:lvl4pPr>
            <a:lvl5pPr>
              <a:defRPr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Image/media area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2991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quarter" idx="19" hasCustomPrompt="1"/>
          </p:nvPr>
        </p:nvSpPr>
        <p:spPr>
          <a:xfrm>
            <a:off x="6168632" y="404662"/>
            <a:ext cx="5615381" cy="5760219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charset="0"/>
                <a:ea typeface="Arial" charset="0"/>
                <a:cs typeface="Arial" charset="0"/>
              </a:defRPr>
            </a:lvl1pPr>
            <a:lvl2pPr>
              <a:defRPr b="0" i="0">
                <a:latin typeface="Arial" charset="0"/>
                <a:ea typeface="Arial" charset="0"/>
                <a:cs typeface="Arial" charset="0"/>
              </a:defRPr>
            </a:lvl2pPr>
            <a:lvl3pPr>
              <a:defRPr b="0" i="0">
                <a:latin typeface="Arial" charset="0"/>
                <a:ea typeface="Arial" charset="0"/>
                <a:cs typeface="Arial" charset="0"/>
              </a:defRPr>
            </a:lvl3pPr>
            <a:lvl4pPr>
              <a:defRPr b="0" i="0">
                <a:latin typeface="Arial" charset="0"/>
                <a:ea typeface="Arial" charset="0"/>
                <a:cs typeface="Arial" charset="0"/>
              </a:defRPr>
            </a:lvl4pPr>
            <a:lvl5pPr>
              <a:defRPr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Image/media area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sz="quarter" idx="20" hasCustomPrompt="1"/>
          </p:nvPr>
        </p:nvSpPr>
        <p:spPr>
          <a:xfrm>
            <a:off x="407368" y="404661"/>
            <a:ext cx="5615381" cy="5760219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charset="0"/>
                <a:ea typeface="Arial" charset="0"/>
                <a:cs typeface="Arial" charset="0"/>
              </a:defRPr>
            </a:lvl1pPr>
            <a:lvl2pPr>
              <a:defRPr b="0" i="0">
                <a:latin typeface="Arial" charset="0"/>
                <a:ea typeface="Arial" charset="0"/>
                <a:cs typeface="Arial" charset="0"/>
              </a:defRPr>
            </a:lvl2pPr>
            <a:lvl3pPr>
              <a:defRPr b="0" i="0">
                <a:latin typeface="Arial" charset="0"/>
                <a:ea typeface="Arial" charset="0"/>
                <a:cs typeface="Arial" charset="0"/>
              </a:defRPr>
            </a:lvl3pPr>
            <a:lvl4pPr>
              <a:defRPr b="0" i="0">
                <a:latin typeface="Arial" charset="0"/>
                <a:ea typeface="Arial" charset="0"/>
                <a:cs typeface="Arial" charset="0"/>
              </a:defRPr>
            </a:lvl4pPr>
            <a:lvl5pPr>
              <a:defRPr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Image/media area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0342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, Body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407368" y="1412776"/>
            <a:ext cx="11377264" cy="792088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0" indent="0">
              <a:buNone/>
              <a:defRPr sz="2200" b="1">
                <a:solidFill>
                  <a:srgbClr val="0099C4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GB" dirty="0" smtClean="0"/>
              <a:t>Sub-header, Arial Bold 22pt</a:t>
            </a:r>
            <a:endParaRPr lang="en-US" dirty="0"/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559496" y="404664"/>
            <a:ext cx="10225136" cy="864096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2800" b="1">
                <a:solidFill>
                  <a:srgbClr val="0C406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 smtClean="0"/>
              <a:t>Slide Title, Arial Bold 28pt</a:t>
            </a:r>
            <a:endParaRPr lang="en-GB" dirty="0" smtClean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407368" y="2348881"/>
            <a:ext cx="11377264" cy="3960439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342900" indent="-342900">
              <a:lnSpc>
                <a:spcPct val="100000"/>
              </a:lnSpc>
              <a:buFont typeface="Arial" panose="020B0604020202020204" pitchFamily="34" charset="0"/>
              <a:buChar char="•"/>
              <a:defRPr sz="2000" b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lnSpc>
                <a:spcPct val="100000"/>
              </a:lnSpc>
              <a:defRPr sz="2000" b="0" i="0">
                <a:latin typeface="Arial" charset="0"/>
                <a:ea typeface="Arial" charset="0"/>
                <a:cs typeface="Arial" charset="0"/>
              </a:defRPr>
            </a:lvl2pPr>
            <a:lvl3pPr>
              <a:lnSpc>
                <a:spcPct val="100000"/>
              </a:lnSpc>
              <a:defRPr sz="2000" b="0" i="0">
                <a:latin typeface="Arial" charset="0"/>
                <a:ea typeface="Arial" charset="0"/>
                <a:cs typeface="Arial" charset="0"/>
              </a:defRPr>
            </a:lvl3pPr>
            <a:lvl4pPr>
              <a:lnSpc>
                <a:spcPct val="100000"/>
              </a:lnSpc>
              <a:defRPr sz="2000" b="0" i="0">
                <a:latin typeface="Arial" charset="0"/>
                <a:ea typeface="Arial" charset="0"/>
                <a:cs typeface="Arial" charset="0"/>
              </a:defRPr>
            </a:lvl4pPr>
            <a:lvl5pPr>
              <a:lnSpc>
                <a:spcPct val="100000"/>
              </a:lnSpc>
              <a:defRPr sz="2000"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Body copy, Arial 20pt minimum</a:t>
            </a:r>
          </a:p>
          <a:p>
            <a:pPr lvl="0"/>
            <a:r>
              <a:rPr lang="en-US" dirty="0" smtClean="0"/>
              <a:t>Bullet points should always be round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952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640587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000" y="1028112"/>
            <a:ext cx="3409000" cy="3409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7848" y="4487818"/>
            <a:ext cx="3309496" cy="1836446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4871864" y="2367553"/>
            <a:ext cx="658087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b="1" dirty="0" err="1" smtClean="0">
                <a:solidFill>
                  <a:srgbClr val="0C406D"/>
                </a:solidFill>
                <a:latin typeface="Arial" charset="0"/>
                <a:ea typeface="Arial" charset="0"/>
                <a:cs typeface="Arial" charset="0"/>
              </a:rPr>
              <a:t>www.cranfield.ac.uk</a:t>
            </a:r>
            <a:endParaRPr lang="en-GB" sz="4400" b="1" dirty="0" smtClean="0">
              <a:solidFill>
                <a:srgbClr val="0C406D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4871864" y="3585210"/>
            <a:ext cx="63367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b="1" dirty="0" smtClean="0">
                <a:solidFill>
                  <a:srgbClr val="0099C4"/>
                </a:solidFill>
                <a:latin typeface="Arial" charset="0"/>
                <a:ea typeface="Arial" charset="0"/>
                <a:cs typeface="Arial" charset="0"/>
              </a:rPr>
              <a:t>T: +44 (0)1234 750111</a:t>
            </a:r>
            <a:endParaRPr lang="en-US" sz="4000" b="1" dirty="0" smtClean="0">
              <a:solidFill>
                <a:srgbClr val="0099C4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4115780" y="6309320"/>
            <a:ext cx="3960440" cy="548680"/>
          </a:xfrm>
          <a:prstGeom prst="rect">
            <a:avLst/>
          </a:prstGeom>
          <a:solidFill>
            <a:srgbClr val="0C406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kern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70317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, Body copy,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1559496" y="404664"/>
            <a:ext cx="10225136" cy="864096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2800" b="1">
                <a:solidFill>
                  <a:srgbClr val="0C406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 smtClean="0"/>
              <a:t>Slide Title, Arial Bold 28pt</a:t>
            </a:r>
            <a:endParaRPr lang="en-GB" dirty="0" smtClean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407368" y="1412776"/>
            <a:ext cx="6696744" cy="792088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0" indent="0">
              <a:buNone/>
              <a:defRPr sz="2200" b="1">
                <a:solidFill>
                  <a:srgbClr val="0099C4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GB" dirty="0" smtClean="0"/>
              <a:t>Sub-header, Arial Bold 22pt</a:t>
            </a:r>
            <a:endParaRPr lang="en-US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407368" y="2348881"/>
            <a:ext cx="6696744" cy="396044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342900" indent="-342900">
              <a:lnSpc>
                <a:spcPct val="100000"/>
              </a:lnSpc>
              <a:buFont typeface="Arial" panose="020B0604020202020204" pitchFamily="34" charset="0"/>
              <a:buChar char="•"/>
              <a:defRPr sz="2000" b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lnSpc>
                <a:spcPct val="100000"/>
              </a:lnSpc>
              <a:defRPr sz="2000" b="0" i="0">
                <a:latin typeface="Arial" charset="0"/>
                <a:ea typeface="Arial" charset="0"/>
                <a:cs typeface="Arial" charset="0"/>
              </a:defRPr>
            </a:lvl2pPr>
            <a:lvl3pPr>
              <a:lnSpc>
                <a:spcPct val="100000"/>
              </a:lnSpc>
              <a:defRPr sz="2000" b="0" i="0">
                <a:latin typeface="Arial" charset="0"/>
                <a:ea typeface="Arial" charset="0"/>
                <a:cs typeface="Arial" charset="0"/>
              </a:defRPr>
            </a:lvl3pPr>
            <a:lvl4pPr>
              <a:lnSpc>
                <a:spcPct val="100000"/>
              </a:lnSpc>
              <a:defRPr sz="2000" b="0" i="0">
                <a:latin typeface="Arial" charset="0"/>
                <a:ea typeface="Arial" charset="0"/>
                <a:cs typeface="Arial" charset="0"/>
              </a:defRPr>
            </a:lvl4pPr>
            <a:lvl5pPr>
              <a:lnSpc>
                <a:spcPct val="100000"/>
              </a:lnSpc>
              <a:defRPr sz="2000"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Body copy, Arial 20pt minimum</a:t>
            </a:r>
          </a:p>
          <a:p>
            <a:pPr lvl="0"/>
            <a:r>
              <a:rPr lang="en-US" dirty="0" smtClean="0"/>
              <a:t>Bullet points should always be round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sz="quarter" idx="17" hasCustomPrompt="1"/>
          </p:nvPr>
        </p:nvSpPr>
        <p:spPr>
          <a:xfrm>
            <a:off x="7248525" y="1412776"/>
            <a:ext cx="4535488" cy="4895949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charset="0"/>
                <a:ea typeface="Arial" charset="0"/>
                <a:cs typeface="Arial" charset="0"/>
              </a:defRPr>
            </a:lvl1pPr>
            <a:lvl2pPr>
              <a:defRPr b="0" i="0">
                <a:latin typeface="Arial" charset="0"/>
                <a:ea typeface="Arial" charset="0"/>
                <a:cs typeface="Arial" charset="0"/>
              </a:defRPr>
            </a:lvl2pPr>
            <a:lvl3pPr>
              <a:defRPr b="0" i="0">
                <a:latin typeface="Arial" charset="0"/>
                <a:ea typeface="Arial" charset="0"/>
                <a:cs typeface="Arial" charset="0"/>
              </a:defRPr>
            </a:lvl3pPr>
            <a:lvl4pPr>
              <a:defRPr b="0" i="0">
                <a:latin typeface="Arial" charset="0"/>
                <a:ea typeface="Arial" charset="0"/>
                <a:cs typeface="Arial" charset="0"/>
              </a:defRPr>
            </a:lvl4pPr>
            <a:lvl5pPr>
              <a:defRPr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Image/media area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2262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Body copy,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1559496" y="404664"/>
            <a:ext cx="10225136" cy="864096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2800" b="1">
                <a:solidFill>
                  <a:srgbClr val="0C406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 smtClean="0"/>
              <a:t>Slide Title, Arial Bold 28pt</a:t>
            </a:r>
            <a:endParaRPr lang="en-GB" dirty="0" smtClean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407368" y="1412776"/>
            <a:ext cx="6696744" cy="4896544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342900" indent="-342900">
              <a:lnSpc>
                <a:spcPct val="100000"/>
              </a:lnSpc>
              <a:buFont typeface="Arial" panose="020B0604020202020204" pitchFamily="34" charset="0"/>
              <a:buChar char="•"/>
              <a:defRPr sz="2000" b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lnSpc>
                <a:spcPct val="100000"/>
              </a:lnSpc>
              <a:defRPr sz="2000" b="0" i="0">
                <a:latin typeface="Arial" charset="0"/>
                <a:ea typeface="Arial" charset="0"/>
                <a:cs typeface="Arial" charset="0"/>
              </a:defRPr>
            </a:lvl2pPr>
            <a:lvl3pPr>
              <a:lnSpc>
                <a:spcPct val="100000"/>
              </a:lnSpc>
              <a:defRPr sz="2000" b="0" i="0">
                <a:latin typeface="Arial" charset="0"/>
                <a:ea typeface="Arial" charset="0"/>
                <a:cs typeface="Arial" charset="0"/>
              </a:defRPr>
            </a:lvl3pPr>
            <a:lvl4pPr>
              <a:lnSpc>
                <a:spcPct val="100000"/>
              </a:lnSpc>
              <a:defRPr sz="2000" b="0" i="0">
                <a:latin typeface="Arial" charset="0"/>
                <a:ea typeface="Arial" charset="0"/>
                <a:cs typeface="Arial" charset="0"/>
              </a:defRPr>
            </a:lvl4pPr>
            <a:lvl5pPr>
              <a:lnSpc>
                <a:spcPct val="100000"/>
              </a:lnSpc>
              <a:defRPr sz="2000"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Body copy, Arial 20pt minimum</a:t>
            </a:r>
          </a:p>
          <a:p>
            <a:pPr lvl="0"/>
            <a:r>
              <a:rPr lang="en-US" dirty="0" smtClean="0"/>
              <a:t>Bullet points should always be round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sz="quarter" idx="18" hasCustomPrompt="1"/>
          </p:nvPr>
        </p:nvSpPr>
        <p:spPr>
          <a:xfrm>
            <a:off x="7248525" y="1412776"/>
            <a:ext cx="4535488" cy="4895949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charset="0"/>
                <a:ea typeface="Arial" charset="0"/>
                <a:cs typeface="Arial" charset="0"/>
              </a:defRPr>
            </a:lvl1pPr>
            <a:lvl2pPr>
              <a:defRPr b="0" i="0">
                <a:latin typeface="Arial" charset="0"/>
                <a:ea typeface="Arial" charset="0"/>
                <a:cs typeface="Arial" charset="0"/>
              </a:defRPr>
            </a:lvl2pPr>
            <a:lvl3pPr>
              <a:defRPr b="0" i="0">
                <a:latin typeface="Arial" charset="0"/>
                <a:ea typeface="Arial" charset="0"/>
                <a:cs typeface="Arial" charset="0"/>
              </a:defRPr>
            </a:lvl3pPr>
            <a:lvl4pPr>
              <a:defRPr b="0" i="0">
                <a:latin typeface="Arial" charset="0"/>
                <a:ea typeface="Arial" charset="0"/>
                <a:cs typeface="Arial" charset="0"/>
              </a:defRPr>
            </a:lvl4pPr>
            <a:lvl5pPr>
              <a:defRPr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Image/media area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939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wo column body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8"/>
          <p:cNvSpPr>
            <a:spLocks noGrp="1"/>
          </p:cNvSpPr>
          <p:nvPr>
            <p:ph type="body" sz="quarter" idx="17" hasCustomPrompt="1"/>
          </p:nvPr>
        </p:nvSpPr>
        <p:spPr>
          <a:xfrm>
            <a:off x="1559496" y="404664"/>
            <a:ext cx="10225136" cy="864096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2800" b="1">
                <a:solidFill>
                  <a:srgbClr val="0C406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 smtClean="0"/>
              <a:t>Slide Title, Arial Bold 28pt</a:t>
            </a:r>
            <a:endParaRPr lang="en-GB" dirty="0" smtClean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407366" y="1412776"/>
            <a:ext cx="11377265" cy="4896544"/>
          </a:xfrm>
          <a:prstGeom prst="rect">
            <a:avLst/>
          </a:prstGeom>
        </p:spPr>
        <p:txBody>
          <a:bodyPr numCol="2" spcCol="144000" anchor="t" anchorCtr="0">
            <a:normAutofit/>
          </a:bodyPr>
          <a:lstStyle>
            <a:lvl1pPr marL="342900" indent="-342900">
              <a:lnSpc>
                <a:spcPct val="100000"/>
              </a:lnSpc>
              <a:buFont typeface="Arial" panose="020B0604020202020204" pitchFamily="34" charset="0"/>
              <a:buChar char="•"/>
              <a:defRPr sz="2000" b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lnSpc>
                <a:spcPct val="100000"/>
              </a:lnSpc>
              <a:defRPr sz="2000" b="0" i="0">
                <a:latin typeface="Arial" charset="0"/>
                <a:ea typeface="Arial" charset="0"/>
                <a:cs typeface="Arial" charset="0"/>
              </a:defRPr>
            </a:lvl2pPr>
            <a:lvl3pPr>
              <a:lnSpc>
                <a:spcPct val="100000"/>
              </a:lnSpc>
              <a:defRPr sz="2000" b="0" i="0">
                <a:latin typeface="Arial" charset="0"/>
                <a:ea typeface="Arial" charset="0"/>
                <a:cs typeface="Arial" charset="0"/>
              </a:defRPr>
            </a:lvl3pPr>
            <a:lvl4pPr>
              <a:lnSpc>
                <a:spcPct val="100000"/>
              </a:lnSpc>
              <a:defRPr sz="2000" b="0" i="0">
                <a:latin typeface="Arial" charset="0"/>
                <a:ea typeface="Arial" charset="0"/>
                <a:cs typeface="Arial" charset="0"/>
              </a:defRPr>
            </a:lvl4pPr>
            <a:lvl5pPr>
              <a:lnSpc>
                <a:spcPct val="100000"/>
              </a:lnSpc>
              <a:defRPr sz="2000"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GB" dirty="0" smtClean="0"/>
              <a:t>Body copy, Arial 20pt minimum</a:t>
            </a:r>
          </a:p>
          <a:p>
            <a:pPr lvl="0"/>
            <a:r>
              <a:rPr lang="en-GB" dirty="0" smtClean="0"/>
              <a:t>Column 1</a:t>
            </a:r>
          </a:p>
          <a:p>
            <a:pPr lvl="0"/>
            <a:r>
              <a:rPr lang="en-US" dirty="0" smtClean="0"/>
              <a:t>Bullet points should always be circular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4"/>
            <a:endParaRPr lang="en-US" dirty="0" smtClean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r>
              <a:rPr lang="en-GB" dirty="0" smtClean="0"/>
              <a:t>Body copy, Arial 20pt minimum</a:t>
            </a:r>
          </a:p>
          <a:p>
            <a:pPr lvl="0"/>
            <a:r>
              <a:rPr lang="en-GB" dirty="0" smtClean="0"/>
              <a:t>Column 2</a:t>
            </a:r>
          </a:p>
          <a:p>
            <a:pPr lvl="0"/>
            <a:r>
              <a:rPr lang="en-US" dirty="0" smtClean="0"/>
              <a:t>Bullet points should always be circular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 smtClean="0"/>
          </a:p>
          <a:p>
            <a:pPr lvl="4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871331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Large image ar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8"/>
          <p:cNvSpPr>
            <a:spLocks noGrp="1"/>
          </p:cNvSpPr>
          <p:nvPr>
            <p:ph type="body" sz="quarter" idx="17" hasCustomPrompt="1"/>
          </p:nvPr>
        </p:nvSpPr>
        <p:spPr>
          <a:xfrm>
            <a:off x="1559496" y="404664"/>
            <a:ext cx="10225136" cy="864096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2800" b="1">
                <a:solidFill>
                  <a:srgbClr val="0C406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 smtClean="0"/>
              <a:t>Slide Title, Arial Bold 28pt</a:t>
            </a:r>
            <a:endParaRPr lang="en-GB" dirty="0" smtClean="0"/>
          </a:p>
        </p:txBody>
      </p:sp>
      <p:sp>
        <p:nvSpPr>
          <p:cNvPr id="8" name="Content Placeholder 2"/>
          <p:cNvSpPr>
            <a:spLocks noGrp="1"/>
          </p:cNvSpPr>
          <p:nvPr>
            <p:ph sz="quarter" idx="19" hasCustomPrompt="1"/>
          </p:nvPr>
        </p:nvSpPr>
        <p:spPr>
          <a:xfrm>
            <a:off x="407368" y="1412776"/>
            <a:ext cx="11376645" cy="4895949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charset="0"/>
                <a:ea typeface="Arial" charset="0"/>
                <a:cs typeface="Arial" charset="0"/>
              </a:defRPr>
            </a:lvl1pPr>
            <a:lvl2pPr>
              <a:defRPr b="0" i="0">
                <a:latin typeface="Arial" charset="0"/>
                <a:ea typeface="Arial" charset="0"/>
                <a:cs typeface="Arial" charset="0"/>
              </a:defRPr>
            </a:lvl2pPr>
            <a:lvl3pPr>
              <a:defRPr b="0" i="0">
                <a:latin typeface="Arial" charset="0"/>
                <a:ea typeface="Arial" charset="0"/>
                <a:cs typeface="Arial" charset="0"/>
              </a:defRPr>
            </a:lvl3pPr>
            <a:lvl4pPr>
              <a:defRPr b="0" i="0">
                <a:latin typeface="Arial" charset="0"/>
                <a:ea typeface="Arial" charset="0"/>
                <a:cs typeface="Arial" charset="0"/>
              </a:defRPr>
            </a:lvl4pPr>
            <a:lvl5pPr>
              <a:defRPr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Image/media area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904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8"/>
          <p:cNvSpPr>
            <a:spLocks noGrp="1"/>
          </p:cNvSpPr>
          <p:nvPr>
            <p:ph type="body" sz="quarter" idx="20" hasCustomPrompt="1"/>
          </p:nvPr>
        </p:nvSpPr>
        <p:spPr>
          <a:xfrm>
            <a:off x="1559496" y="404664"/>
            <a:ext cx="10225136" cy="864096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2800" b="1">
                <a:solidFill>
                  <a:srgbClr val="0C406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 smtClean="0"/>
              <a:t>Slide Title, Arial Bold 28pt</a:t>
            </a:r>
            <a:endParaRPr lang="en-GB" dirty="0" smtClean="0"/>
          </a:p>
        </p:txBody>
      </p:sp>
      <p:sp>
        <p:nvSpPr>
          <p:cNvPr id="11" name="Content Placeholder 2"/>
          <p:cNvSpPr>
            <a:spLocks noGrp="1"/>
          </p:cNvSpPr>
          <p:nvPr>
            <p:ph sz="quarter" idx="21" hasCustomPrompt="1"/>
          </p:nvPr>
        </p:nvSpPr>
        <p:spPr>
          <a:xfrm>
            <a:off x="6168632" y="1412776"/>
            <a:ext cx="5615381" cy="4895949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charset="0"/>
                <a:ea typeface="Arial" charset="0"/>
                <a:cs typeface="Arial" charset="0"/>
              </a:defRPr>
            </a:lvl1pPr>
            <a:lvl2pPr>
              <a:defRPr b="0" i="0">
                <a:latin typeface="Arial" charset="0"/>
                <a:ea typeface="Arial" charset="0"/>
                <a:cs typeface="Arial" charset="0"/>
              </a:defRPr>
            </a:lvl2pPr>
            <a:lvl3pPr>
              <a:defRPr b="0" i="0">
                <a:latin typeface="Arial" charset="0"/>
                <a:ea typeface="Arial" charset="0"/>
                <a:cs typeface="Arial" charset="0"/>
              </a:defRPr>
            </a:lvl3pPr>
            <a:lvl4pPr>
              <a:defRPr b="0" i="0">
                <a:latin typeface="Arial" charset="0"/>
                <a:ea typeface="Arial" charset="0"/>
                <a:cs typeface="Arial" charset="0"/>
              </a:defRPr>
            </a:lvl4pPr>
            <a:lvl5pPr>
              <a:defRPr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Image/media area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22" hasCustomPrompt="1"/>
          </p:nvPr>
        </p:nvSpPr>
        <p:spPr>
          <a:xfrm>
            <a:off x="407987" y="1412776"/>
            <a:ext cx="5615381" cy="4895949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Arial" charset="0"/>
                <a:ea typeface="Arial" charset="0"/>
                <a:cs typeface="Arial" charset="0"/>
              </a:defRPr>
            </a:lvl1pPr>
            <a:lvl2pPr>
              <a:defRPr b="0" i="0">
                <a:latin typeface="Arial" charset="0"/>
                <a:ea typeface="Arial" charset="0"/>
                <a:cs typeface="Arial" charset="0"/>
              </a:defRPr>
            </a:lvl2pPr>
            <a:lvl3pPr>
              <a:defRPr b="0" i="0">
                <a:latin typeface="Arial" charset="0"/>
                <a:ea typeface="Arial" charset="0"/>
                <a:cs typeface="Arial" charset="0"/>
              </a:defRPr>
            </a:lvl3pPr>
            <a:lvl4pPr>
              <a:defRPr b="0" i="0">
                <a:latin typeface="Arial" charset="0"/>
                <a:ea typeface="Arial" charset="0"/>
                <a:cs typeface="Arial" charset="0"/>
              </a:defRPr>
            </a:lvl4pPr>
            <a:lvl5pPr>
              <a:defRPr b="0" i="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Image/media area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902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6909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000" y="1028112"/>
            <a:ext cx="3409000" cy="3409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7848" y="4487818"/>
            <a:ext cx="3309496" cy="1836446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4871864" y="2367553"/>
            <a:ext cx="658087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400" b="1" dirty="0" err="1" smtClean="0">
                <a:solidFill>
                  <a:srgbClr val="0C406D"/>
                </a:solidFill>
                <a:latin typeface="Arial" charset="0"/>
                <a:ea typeface="Arial" charset="0"/>
                <a:cs typeface="Arial" charset="0"/>
              </a:rPr>
              <a:t>www.cranfield.ac.uk</a:t>
            </a:r>
            <a:endParaRPr lang="en-GB" sz="4400" b="1" dirty="0" smtClean="0">
              <a:solidFill>
                <a:srgbClr val="0C406D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4871864" y="3585210"/>
            <a:ext cx="63367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000" b="1" dirty="0" smtClean="0">
                <a:solidFill>
                  <a:srgbClr val="0099C4"/>
                </a:solidFill>
                <a:latin typeface="Arial" charset="0"/>
                <a:ea typeface="Arial" charset="0"/>
                <a:cs typeface="Arial" charset="0"/>
              </a:rPr>
              <a:t>T: +44 (0)1234 750111</a:t>
            </a:r>
            <a:endParaRPr lang="en-US" sz="4000" b="1" dirty="0" smtClean="0">
              <a:solidFill>
                <a:srgbClr val="0099C4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764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58800" y="403200"/>
            <a:ext cx="10224000" cy="86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Slide Title, Arial Bold 28pt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6800" y="1411200"/>
            <a:ext cx="11376000" cy="47698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Body copy, Arial 20pt minimum</a:t>
            </a:r>
          </a:p>
          <a:p>
            <a:pPr lvl="0"/>
            <a:r>
              <a:rPr lang="en-US" dirty="0" smtClean="0"/>
              <a:t>Bullet points should always be round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324000"/>
            <a:ext cx="972000" cy="972000"/>
          </a:xfrm>
          <a:prstGeom prst="rect">
            <a:avLst/>
          </a:prstGeom>
        </p:spPr>
      </p:pic>
      <p:sp>
        <p:nvSpPr>
          <p:cNvPr id="8" name="Footer Placeholder 4"/>
          <p:cNvSpPr txBox="1">
            <a:spLocks/>
          </p:cNvSpPr>
          <p:nvPr/>
        </p:nvSpPr>
        <p:spPr>
          <a:xfrm>
            <a:off x="5843972" y="6414382"/>
            <a:ext cx="504056" cy="3269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0" i="0" kern="1200">
                <a:solidFill>
                  <a:srgbClr val="0C406D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71B87E66-6AAE-F643-B8FD-9355C1B5527C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201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 baseline="0">
          <a:solidFill>
            <a:srgbClr val="0C406D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06800" y="403200"/>
            <a:ext cx="11376000" cy="86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Slide Title, Arial Bold 28pt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6800" y="1411200"/>
            <a:ext cx="11376000" cy="47698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Body copy, Arial 20pt minimum</a:t>
            </a:r>
          </a:p>
          <a:p>
            <a:pPr lvl="0"/>
            <a:r>
              <a:rPr lang="en-US" dirty="0" smtClean="0"/>
              <a:t>Bullet points should always be round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0" y="6309320"/>
            <a:ext cx="12192000" cy="548680"/>
          </a:xfrm>
          <a:prstGeom prst="rect">
            <a:avLst/>
          </a:prstGeom>
          <a:solidFill>
            <a:srgbClr val="0C406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endParaRPr lang="en-US" kern="0">
              <a:solidFill>
                <a:prstClr val="white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904312" y="6414383"/>
            <a:ext cx="2880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rPr>
              <a:t>© </a:t>
            </a:r>
            <a:r>
              <a:rPr lang="en-US" sz="1600" dirty="0" err="1" smtClean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rPr>
              <a:t>Cranfield</a:t>
            </a:r>
            <a:r>
              <a:rPr lang="en-US" sz="1600" dirty="0" smtClean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rPr>
              <a:t> University</a:t>
            </a:r>
            <a:endParaRPr lang="en-US" sz="1600" dirty="0">
              <a:solidFill>
                <a:prstClr val="white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5" name="Footer Placeholder 16"/>
          <p:cNvSpPr txBox="1">
            <a:spLocks/>
          </p:cNvSpPr>
          <p:nvPr/>
        </p:nvSpPr>
        <p:spPr>
          <a:xfrm>
            <a:off x="4038600" y="6414383"/>
            <a:ext cx="4114800" cy="3070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0" i="0" kern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71B87E66-6AAE-F643-B8FD-9355C1B5527C}" type="slidenum">
              <a:rPr lang="en-US" smtClean="0">
                <a:solidFill>
                  <a:schemeClr val="bg1"/>
                </a:solidFill>
              </a:rPr>
              <a:pPr algn="ctr"/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673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08" r:id="rId2"/>
    <p:sldLayoutId id="2147483729" r:id="rId3"/>
    <p:sldLayoutId id="2147483709" r:id="rId4"/>
    <p:sldLayoutId id="2147483710" r:id="rId5"/>
    <p:sldLayoutId id="2147483712" r:id="rId6"/>
    <p:sldLayoutId id="2147483717" r:id="rId7"/>
    <p:sldLayoutId id="2147483718" r:id="rId8"/>
    <p:sldLayoutId id="2147483714" r:id="rId9"/>
    <p:sldLayoutId id="2147483727" r:id="rId10"/>
    <p:sldLayoutId id="2147483711" r:id="rId11"/>
    <p:sldLayoutId id="214748373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 baseline="0">
          <a:solidFill>
            <a:srgbClr val="0C406D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gi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gif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1.png"/><Relationship Id="rId7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gif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Global Manufacturing </a:t>
            </a:r>
            <a:br>
              <a:rPr lang="en-GB" dirty="0" smtClean="0"/>
            </a:br>
            <a:r>
              <a:rPr lang="en-GB" dirty="0" smtClean="0"/>
              <a:t>Student think tank day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smtClean="0"/>
              <a:t>7</a:t>
            </a:r>
            <a:r>
              <a:rPr lang="en-GB" baseline="30000" smtClean="0"/>
              <a:t>th</a:t>
            </a:r>
            <a:r>
              <a:rPr lang="en-GB" smtClean="0"/>
              <a:t> March 2017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2451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e101917\AppData\Local\Microsoft\Windows\Temporary Internet Files\Content.IE5\E1Z6LPOI\World_Map_WSF.svg[1]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725" t="50767" r="11477" b="28829"/>
          <a:stretch/>
        </p:blipFill>
        <p:spPr bwMode="auto">
          <a:xfrm>
            <a:off x="1" y="1333500"/>
            <a:ext cx="12192000" cy="552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Manufacturing in Indonesia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7251127" y="6146140"/>
            <a:ext cx="4749529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GB" sz="2800" b="1" dirty="0"/>
              <a:t>#</a:t>
            </a:r>
            <a:r>
              <a:rPr lang="en-GB" sz="2800" b="1" dirty="0" err="1"/>
              <a:t>mfgthinktank</a:t>
            </a:r>
            <a:r>
              <a:rPr lang="en-GB" sz="2800" b="1" dirty="0"/>
              <a:t> </a:t>
            </a:r>
            <a:r>
              <a:rPr lang="en-GB" sz="2800" b="1" dirty="0" smtClean="0"/>
              <a:t>@</a:t>
            </a:r>
            <a:r>
              <a:rPr lang="en-GB" sz="2800" b="1" dirty="0" err="1"/>
              <a:t>cranfielduni</a:t>
            </a:r>
            <a:r>
              <a:rPr lang="en-GB" sz="2800" b="1" dirty="0"/>
              <a:t> </a:t>
            </a:r>
            <a:endParaRPr lang="en-GB" sz="2800" dirty="0"/>
          </a:p>
        </p:txBody>
      </p:sp>
      <p:pic>
        <p:nvPicPr>
          <p:cNvPr id="9" name="Picture 2" descr="C:\Users\e101917\AppData\Local\Microsoft\Windows\Temporary Internet Files\Content.IE5\5EXS7HBI\DrawingPin1_Blue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5960" y="2060848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2" descr="C:\Users\e101917\AppData\Local\Microsoft\Windows\Temporary Internet Files\Content.IE5\Y56ZAQOI\Indonesia_flag_large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933" y="4207997"/>
            <a:ext cx="3255923" cy="2199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132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e101917\AppData\Local\Microsoft\Windows\Temporary Internet Files\Content.IE5\E1Z6LPOI\World_Map_WSF.svg[1]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44" t="26156" r="42158" b="53440"/>
          <a:stretch/>
        </p:blipFill>
        <p:spPr bwMode="auto">
          <a:xfrm>
            <a:off x="1" y="1333500"/>
            <a:ext cx="12192000" cy="552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Manufacturing in Spain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7251127" y="6146140"/>
            <a:ext cx="4749529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GB" sz="2800" b="1" dirty="0"/>
              <a:t>#</a:t>
            </a:r>
            <a:r>
              <a:rPr lang="en-GB" sz="2800" b="1" dirty="0" err="1"/>
              <a:t>mfgthinktank</a:t>
            </a:r>
            <a:r>
              <a:rPr lang="en-GB" sz="2800" b="1" dirty="0"/>
              <a:t> </a:t>
            </a:r>
            <a:r>
              <a:rPr lang="en-GB" sz="2800" b="1" dirty="0" smtClean="0"/>
              <a:t>@</a:t>
            </a:r>
            <a:r>
              <a:rPr lang="en-GB" sz="2800" b="1" dirty="0" err="1"/>
              <a:t>cranfielduni</a:t>
            </a:r>
            <a:r>
              <a:rPr lang="en-GB" sz="2800" b="1" dirty="0"/>
              <a:t> </a:t>
            </a:r>
            <a:endParaRPr lang="en-GB" sz="2800" dirty="0"/>
          </a:p>
        </p:txBody>
      </p:sp>
      <p:pic>
        <p:nvPicPr>
          <p:cNvPr id="9" name="Picture 2" descr="C:\Users\e101917\AppData\Local\Microsoft\Windows\Temporary Internet Files\Content.IE5\5EXS7HBI\DrawingPin1_Blue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5960" y="2060848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4" descr="C:\Users\e101917\AppData\Local\Microsoft\Windows\Temporary Internet Files\Content.IE5\06ERO0MT\large-spain-flag[1]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047" y="4221089"/>
            <a:ext cx="3318668" cy="2212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1657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Student think tank: debate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8823067" y="6381719"/>
            <a:ext cx="30305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b="1" dirty="0"/>
              <a:t>#</a:t>
            </a:r>
            <a:r>
              <a:rPr lang="en-GB" b="1" dirty="0" err="1"/>
              <a:t>mfgthinktank</a:t>
            </a:r>
            <a:r>
              <a:rPr lang="en-GB" b="1" dirty="0"/>
              <a:t> </a:t>
            </a:r>
            <a:r>
              <a:rPr lang="en-GB" b="1" dirty="0" smtClean="0"/>
              <a:t>@</a:t>
            </a:r>
            <a:r>
              <a:rPr lang="en-GB" b="1" dirty="0" err="1"/>
              <a:t>cranfielduni</a:t>
            </a:r>
            <a:r>
              <a:rPr lang="en-GB" b="1" dirty="0"/>
              <a:t> </a:t>
            </a:r>
            <a:endParaRPr lang="en-GB" dirty="0"/>
          </a:p>
        </p:txBody>
      </p:sp>
      <p:pic>
        <p:nvPicPr>
          <p:cNvPr id="1028" name="Picture 4" descr="C:\Users\e101917\AppData\Local\Microsoft\Windows\Temporary Internet Files\Content.IE5\E1Z6LPOI\World_Map_WSF.svg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833" y="1124744"/>
            <a:ext cx="10848167" cy="5733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e101917\AppData\Local\Microsoft\Windows\Temporary Internet Files\Content.IE5\44WBS6C1\map-pin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2385" y="2492896"/>
            <a:ext cx="267352" cy="267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e101917\AppData\Local\Microsoft\Windows\Temporary Internet Files\Content.IE5\5J2FV797\UK-union-flag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581" y="2852936"/>
            <a:ext cx="878252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e101917\AppData\Local\Microsoft\Windows\Temporary Internet Files\Content.IE5\E1Z6LPOI\1024px-Flag_of_Italy_with_border.svg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581" y="3563293"/>
            <a:ext cx="878252" cy="585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8" descr="C:\Users\e101917\AppData\Local\Microsoft\Windows\Temporary Internet Files\Content.IE5\44WBS6C1\map-pin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916" y="2924944"/>
            <a:ext cx="267352" cy="267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e101917\AppData\Local\Microsoft\Windows\Temporary Internet Files\Content.IE5\M2DPWV1B\denmark-dannebrog-danish-cloth-flag-575-p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581" y="4365104"/>
            <a:ext cx="878252" cy="585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8" descr="C:\Users\e101917\AppData\Local\Microsoft\Windows\Temporary Internet Files\Content.IE5\44WBS6C1\map-pin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8701" y="2359220"/>
            <a:ext cx="267352" cy="267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:\Users\e101917\AppData\Local\Microsoft\Windows\Temporary Internet Files\Content.IE5\Y56ZAQOI\Indonesia_flag_large[1]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582" y="5157192"/>
            <a:ext cx="862178" cy="582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8" descr="C:\Users\e101917\AppData\Local\Microsoft\Windows\Temporary Internet Files\Content.IE5\44WBS6C1\map-pin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2384" y="4440197"/>
            <a:ext cx="267352" cy="267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:\Users\e101917\AppData\Local\Microsoft\Windows\Temporary Internet Files\Content.IE5\06ERO0MT\large-spain-flag[1].gi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583" y="5950559"/>
            <a:ext cx="862178" cy="574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8" descr="C:\Users\e101917\AppData\Local\Microsoft\Windows\Temporary Internet Files\Content.IE5\44WBS6C1\map-pin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0016" y="3015582"/>
            <a:ext cx="267352" cy="267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8617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e101917\AppData\Local\Microsoft\Windows\Temporary Internet Files\Content.IE5\E1Z6LPOI\World_Map_WSF.svg[1]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647" t="42401" r="37554" b="37195"/>
          <a:stretch/>
        </p:blipFill>
        <p:spPr bwMode="auto">
          <a:xfrm>
            <a:off x="1" y="1333500"/>
            <a:ext cx="12192000" cy="552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Manufacturing in Nigeria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7251127" y="6146140"/>
            <a:ext cx="4749529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GB" sz="2800" b="1" dirty="0"/>
              <a:t>#</a:t>
            </a:r>
            <a:r>
              <a:rPr lang="en-GB" sz="2800" b="1" dirty="0" err="1"/>
              <a:t>mfgthinktank</a:t>
            </a:r>
            <a:r>
              <a:rPr lang="en-GB" sz="2800" b="1" dirty="0"/>
              <a:t> </a:t>
            </a:r>
            <a:r>
              <a:rPr lang="en-GB" sz="2800" b="1" dirty="0" smtClean="0"/>
              <a:t>@</a:t>
            </a:r>
            <a:r>
              <a:rPr lang="en-GB" sz="2800" b="1" dirty="0" err="1"/>
              <a:t>cranfielduni</a:t>
            </a:r>
            <a:r>
              <a:rPr lang="en-GB" sz="2800" b="1" dirty="0"/>
              <a:t> </a:t>
            </a:r>
            <a:endParaRPr lang="en-GB" sz="2800" dirty="0"/>
          </a:p>
        </p:txBody>
      </p:sp>
      <p:pic>
        <p:nvPicPr>
          <p:cNvPr id="2050" name="Picture 2" descr="C:\Users\e101917\AppData\Local\Microsoft\Windows\Temporary Internet Files\Content.IE5\5EXS7HBI\DrawingPin1_Blue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5468" y="2876550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5" descr="C:\Users\e101917\AppData\Local\Microsoft\Windows\Temporary Internet Files\Content.IE5\EWSYUOPX\Flag_of_Nigeria_(bordered).svg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454" y="4772246"/>
            <a:ext cx="3271004" cy="1635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538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e101917\AppData\Local\Microsoft\Windows\Temporary Internet Files\Content.IE5\E1Z6LPOI\World_Map_WSF.svg[1]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629" t="21301" r="32572" b="58295"/>
          <a:stretch/>
        </p:blipFill>
        <p:spPr bwMode="auto">
          <a:xfrm>
            <a:off x="1" y="1333500"/>
            <a:ext cx="12192000" cy="552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Manufacturing in Romania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7251127" y="6146140"/>
            <a:ext cx="4749529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GB" sz="2800" b="1" dirty="0"/>
              <a:t>#</a:t>
            </a:r>
            <a:r>
              <a:rPr lang="en-GB" sz="2800" b="1" dirty="0" err="1"/>
              <a:t>mfgthinktank</a:t>
            </a:r>
            <a:r>
              <a:rPr lang="en-GB" sz="2800" b="1" dirty="0"/>
              <a:t> </a:t>
            </a:r>
            <a:r>
              <a:rPr lang="en-GB" sz="2800" b="1" dirty="0" smtClean="0"/>
              <a:t>@</a:t>
            </a:r>
            <a:r>
              <a:rPr lang="en-GB" sz="2800" b="1" dirty="0" err="1"/>
              <a:t>cranfielduni</a:t>
            </a:r>
            <a:r>
              <a:rPr lang="en-GB" sz="2800" b="1" dirty="0"/>
              <a:t> </a:t>
            </a:r>
            <a:endParaRPr lang="en-GB" sz="2800" dirty="0"/>
          </a:p>
        </p:txBody>
      </p:sp>
      <p:pic>
        <p:nvPicPr>
          <p:cNvPr id="2050" name="Picture 2" descr="C:\Users\e101917\AppData\Local\Microsoft\Windows\Temporary Internet Files\Content.IE5\5EXS7HBI\DrawingPin1_Blue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5880" y="2430760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6" descr="C:\Users\e101917\AppData\Local\Microsoft\Windows\Temporary Internet Files\Content.IE5\06ERO0MT\Flag_of_Romania.svg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268" y="4369400"/>
            <a:ext cx="3242389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090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e101917\AppData\Local\Microsoft\Windows\Temporary Internet Files\Content.IE5\E1Z6LPOI\World_Map_WSF.svg[1]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75" t="44301" r="60226" b="35295"/>
          <a:stretch/>
        </p:blipFill>
        <p:spPr bwMode="auto">
          <a:xfrm>
            <a:off x="1" y="1333500"/>
            <a:ext cx="12192000" cy="552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Manufacturing in Colombia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7251127" y="6146140"/>
            <a:ext cx="4749529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GB" sz="2800" b="1" dirty="0"/>
              <a:t>#</a:t>
            </a:r>
            <a:r>
              <a:rPr lang="en-GB" sz="2800" b="1" dirty="0" err="1"/>
              <a:t>mfgthinktank</a:t>
            </a:r>
            <a:r>
              <a:rPr lang="en-GB" sz="2800" b="1" dirty="0"/>
              <a:t> </a:t>
            </a:r>
            <a:r>
              <a:rPr lang="en-GB" sz="2800" b="1" dirty="0" smtClean="0"/>
              <a:t>@</a:t>
            </a:r>
            <a:r>
              <a:rPr lang="en-GB" sz="2800" b="1" dirty="0" err="1"/>
              <a:t>cranfielduni</a:t>
            </a:r>
            <a:r>
              <a:rPr lang="en-GB" sz="2800" b="1" dirty="0"/>
              <a:t> </a:t>
            </a:r>
            <a:endParaRPr lang="en-GB" sz="2800" dirty="0"/>
          </a:p>
        </p:txBody>
      </p:sp>
      <p:pic>
        <p:nvPicPr>
          <p:cNvPr id="2050" name="Picture 2" descr="C:\Users\e101917\AppData\Local\Microsoft\Windows\Temporary Internet Files\Content.IE5\5EXS7HBI\DrawingPin1_Blue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5468" y="2876550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7" descr="C:\Users\e101917\AppData\Local\Microsoft\Windows\Temporary Internet Files\Content.IE5\EWSYUOPX\Flag_of_Colombia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237" y="4404770"/>
            <a:ext cx="3007408" cy="2002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595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e101917\AppData\Local\Microsoft\Windows\Temporary Internet Files\Content.IE5\E1Z6LPOI\World_Map_WSF.svg[1]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846" t="21793" r="40356" b="57803"/>
          <a:stretch/>
        </p:blipFill>
        <p:spPr bwMode="auto">
          <a:xfrm>
            <a:off x="1" y="1333500"/>
            <a:ext cx="12192000" cy="552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Manufacturing in France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7251127" y="6146140"/>
            <a:ext cx="4749529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GB" sz="2800" b="1" dirty="0"/>
              <a:t>#</a:t>
            </a:r>
            <a:r>
              <a:rPr lang="en-GB" sz="2800" b="1" dirty="0" err="1"/>
              <a:t>mfgthinktank</a:t>
            </a:r>
            <a:r>
              <a:rPr lang="en-GB" sz="2800" b="1" dirty="0"/>
              <a:t> </a:t>
            </a:r>
            <a:r>
              <a:rPr lang="en-GB" sz="2800" b="1" dirty="0" smtClean="0"/>
              <a:t>@</a:t>
            </a:r>
            <a:r>
              <a:rPr lang="en-GB" sz="2800" b="1" dirty="0" err="1"/>
              <a:t>cranfielduni</a:t>
            </a:r>
            <a:r>
              <a:rPr lang="en-GB" sz="2800" b="1" dirty="0"/>
              <a:t> </a:t>
            </a:r>
            <a:endParaRPr lang="en-GB" sz="2800" dirty="0"/>
          </a:p>
        </p:txBody>
      </p:sp>
      <p:pic>
        <p:nvPicPr>
          <p:cNvPr id="9" name="Picture 2" descr="C:\Users\e101917\AppData\Local\Microsoft\Windows\Temporary Internet Files\Content.IE5\5EXS7HBI\DrawingPin1_Blue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1944" y="1657350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8" descr="C:\Users\e101917\AppData\Local\Microsoft\Windows\Temporary Internet Files\Content.IE5\Y56ZAQOI\Flag_of_France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52" y="4466950"/>
            <a:ext cx="3024336" cy="2015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242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e101917\AppData\Local\Microsoft\Windows\Temporary Internet Files\Content.IE5\E1Z6LPOI\World_Map_WSF.svg[1]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288" t="35266" r="18914" b="44330"/>
          <a:stretch/>
        </p:blipFill>
        <p:spPr bwMode="auto">
          <a:xfrm>
            <a:off x="1" y="1333500"/>
            <a:ext cx="12192000" cy="552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Manufacturing in India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7251127" y="6146140"/>
            <a:ext cx="4749529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GB" sz="2800" b="1" dirty="0"/>
              <a:t>#</a:t>
            </a:r>
            <a:r>
              <a:rPr lang="en-GB" sz="2800" b="1" dirty="0" err="1"/>
              <a:t>mfgthinktank</a:t>
            </a:r>
            <a:r>
              <a:rPr lang="en-GB" sz="2800" b="1" dirty="0"/>
              <a:t> </a:t>
            </a:r>
            <a:r>
              <a:rPr lang="en-GB" sz="2800" b="1" dirty="0" smtClean="0"/>
              <a:t>@</a:t>
            </a:r>
            <a:r>
              <a:rPr lang="en-GB" sz="2800" b="1" dirty="0" err="1"/>
              <a:t>cranfielduni</a:t>
            </a:r>
            <a:r>
              <a:rPr lang="en-GB" sz="2800" b="1" dirty="0"/>
              <a:t> </a:t>
            </a:r>
            <a:endParaRPr lang="en-GB" sz="2800" dirty="0"/>
          </a:p>
        </p:txBody>
      </p:sp>
      <p:pic>
        <p:nvPicPr>
          <p:cNvPr id="9" name="Picture 2" descr="C:\Users\e101917\AppData\Local\Microsoft\Windows\Temporary Internet Files\Content.IE5\5EXS7HBI\DrawingPin1_Blue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5960" y="2060848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9" descr="C:\Users\e101917\AppData\Local\Microsoft\Windows\Temporary Internet Files\Content.IE5\06ERO0MT\1024px-Flag_of_India.svg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460" y="4237638"/>
            <a:ext cx="3253579" cy="2170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1827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Student think tank: debate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8823067" y="6381719"/>
            <a:ext cx="30305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b="1" dirty="0"/>
              <a:t>#</a:t>
            </a:r>
            <a:r>
              <a:rPr lang="en-GB" b="1" dirty="0" err="1"/>
              <a:t>mfgthinktank</a:t>
            </a:r>
            <a:r>
              <a:rPr lang="en-GB" b="1" dirty="0"/>
              <a:t> </a:t>
            </a:r>
            <a:r>
              <a:rPr lang="en-GB" b="1" dirty="0" smtClean="0"/>
              <a:t>@</a:t>
            </a:r>
            <a:r>
              <a:rPr lang="en-GB" b="1" dirty="0" err="1"/>
              <a:t>cranfielduni</a:t>
            </a:r>
            <a:r>
              <a:rPr lang="en-GB" b="1" dirty="0"/>
              <a:t> </a:t>
            </a:r>
            <a:endParaRPr lang="en-GB" dirty="0"/>
          </a:p>
        </p:txBody>
      </p:sp>
      <p:pic>
        <p:nvPicPr>
          <p:cNvPr id="1028" name="Picture 4" descr="C:\Users\e101917\AppData\Local\Microsoft\Windows\Temporary Internet Files\Content.IE5\E1Z6LPOI\World_Map_WSF.svg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833" y="1124744"/>
            <a:ext cx="10848167" cy="5733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 descr="C:\Users\e101917\AppData\Local\Microsoft\Windows\Temporary Internet Files\Content.IE5\EWSYUOPX\Flag_of_Nigeria_(bordered).svg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656" y="2709399"/>
            <a:ext cx="862177" cy="431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8" descr="C:\Users\e101917\AppData\Local\Microsoft\Windows\Temporary Internet Files\Content.IE5\44WBS6C1\map-pin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5815" y="4077072"/>
            <a:ext cx="267352" cy="267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8" descr="C:\Users\e101917\AppData\Local\Microsoft\Windows\Temporary Internet Files\Content.IE5\44WBS6C1\map-pin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4112" y="2815263"/>
            <a:ext cx="267352" cy="267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C:\Users\e101917\AppData\Local\Microsoft\Windows\Temporary Internet Files\Content.IE5\06ERO0MT\Flag_of_Romania.svg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657" y="3406766"/>
            <a:ext cx="862177" cy="57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1" name="Picture 17" descr="C:\Users\e101917\AppData\Local\Microsoft\Windows\Temporary Internet Files\Content.IE5\EWSYUOPX\Flag_of_Colombia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444" y="4199136"/>
            <a:ext cx="878250" cy="584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8" descr="C:\Users\e101917\AppData\Local\Microsoft\Windows\Temporary Internet Files\Content.IE5\44WBS6C1\map-pin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9776" y="4275023"/>
            <a:ext cx="267352" cy="267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C:\Users\e101917\AppData\Local\Microsoft\Windows\Temporary Internet Files\Content.IE5\Y56ZAQOI\Flag_of_France[1]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444" y="5027975"/>
            <a:ext cx="878250" cy="585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8" descr="C:\Users\e101917\AppData\Local\Microsoft\Windows\Temporary Internet Files\Content.IE5\44WBS6C1\map-pin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4712" y="2708920"/>
            <a:ext cx="267352" cy="267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3" name="Picture 19" descr="C:\Users\e101917\AppData\Local\Microsoft\Windows\Temporary Internet Files\Content.IE5\06ERO0MT\1024px-Flag_of_India.svg[1]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657" y="5822287"/>
            <a:ext cx="872271" cy="581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8" descr="C:\Users\e101917\AppData\Local\Microsoft\Windows\Temporary Internet Files\Content.IE5\44WBS6C1\map-pin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9391" y="3674418"/>
            <a:ext cx="267352" cy="267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7754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2910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Agenda of the day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Global Manufacturing Student Think Tank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407368" y="2348881"/>
            <a:ext cx="11377264" cy="4176463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b="1" dirty="0"/>
              <a:t>2.00 – 3.00 pm:	Keynote Talks </a:t>
            </a:r>
            <a:endParaRPr lang="en-GB" dirty="0"/>
          </a:p>
          <a:p>
            <a:pPr marL="0" indent="0">
              <a:lnSpc>
                <a:spcPct val="120000"/>
              </a:lnSpc>
              <a:buNone/>
            </a:pPr>
            <a:r>
              <a:rPr lang="en-US" u="sng" dirty="0" err="1" smtClean="0"/>
              <a:t>Dr</a:t>
            </a:r>
            <a:r>
              <a:rPr lang="en-US" u="sng" dirty="0" smtClean="0"/>
              <a:t> </a:t>
            </a:r>
            <a:r>
              <a:rPr lang="en-US" u="sng" dirty="0"/>
              <a:t>Stephen </a:t>
            </a:r>
            <a:r>
              <a:rPr lang="en-US" u="sng" dirty="0" smtClean="0"/>
              <a:t>Fox</a:t>
            </a:r>
            <a:r>
              <a:rPr lang="en-US" dirty="0"/>
              <a:t>, VTT, Finland:  “Sustainable production taxonomy: the varying potential of different manufacturing distributions to improve the sustainability of production</a:t>
            </a:r>
            <a:r>
              <a:rPr lang="en-US" dirty="0" smtClean="0"/>
              <a:t>”</a:t>
            </a:r>
            <a:endParaRPr lang="en-GB" dirty="0"/>
          </a:p>
          <a:p>
            <a:pPr marL="0" indent="0">
              <a:lnSpc>
                <a:spcPct val="120000"/>
              </a:lnSpc>
              <a:buNone/>
            </a:pPr>
            <a:r>
              <a:rPr lang="en-US" u="sng" dirty="0" err="1"/>
              <a:t>Mr</a:t>
            </a:r>
            <a:r>
              <a:rPr lang="en-US" u="sng" dirty="0"/>
              <a:t> John </a:t>
            </a:r>
            <a:r>
              <a:rPr lang="en-US" u="sng" dirty="0" err="1"/>
              <a:t>Patsavellas</a:t>
            </a:r>
            <a:r>
              <a:rPr lang="en-US" dirty="0"/>
              <a:t>, </a:t>
            </a:r>
            <a:r>
              <a:rPr lang="en-US" dirty="0" err="1"/>
              <a:t>Altro</a:t>
            </a:r>
            <a:r>
              <a:rPr lang="en-US" dirty="0"/>
              <a:t> Ltd, UK: “Zooming in – Zooming out:  A perspective from a 20-year career in Manufacturing Businesses</a:t>
            </a:r>
            <a:r>
              <a:rPr lang="en-US" dirty="0" smtClean="0"/>
              <a:t>”</a:t>
            </a:r>
            <a:endParaRPr lang="en-GB" dirty="0"/>
          </a:p>
          <a:p>
            <a:pPr marL="0" indent="0">
              <a:lnSpc>
                <a:spcPct val="120000"/>
              </a:lnSpc>
              <a:buNone/>
            </a:pPr>
            <a:r>
              <a:rPr lang="en-US" b="1" dirty="0"/>
              <a:t>3.00 – 5.30 pm:	Student presentations </a:t>
            </a:r>
            <a:r>
              <a:rPr lang="en-US" b="1" dirty="0" smtClean="0"/>
              <a:t>on Manufacturing around the globe and </a:t>
            </a:r>
            <a:r>
              <a:rPr lang="en-US" b="1" dirty="0"/>
              <a:t>debate</a:t>
            </a:r>
            <a:endParaRPr lang="en-GB" dirty="0"/>
          </a:p>
          <a:p>
            <a:pPr marL="0" indent="0">
              <a:lnSpc>
                <a:spcPct val="120000"/>
              </a:lnSpc>
              <a:buNone/>
            </a:pPr>
            <a:r>
              <a:rPr lang="en-US" sz="1800" dirty="0"/>
              <a:t>	</a:t>
            </a:r>
            <a:r>
              <a:rPr lang="en-US" sz="1800" dirty="0" smtClean="0"/>
              <a:t>T</a:t>
            </a:r>
            <a:r>
              <a:rPr lang="en-GB" sz="1800" dirty="0"/>
              <a:t>om Leigh:  </a:t>
            </a:r>
            <a:r>
              <a:rPr lang="en-GB" sz="1800" dirty="0" smtClean="0"/>
              <a:t>UK</a:t>
            </a:r>
            <a:r>
              <a:rPr lang="en-GB" sz="1800" dirty="0"/>
              <a:t/>
            </a:r>
            <a:br>
              <a:rPr lang="en-GB" sz="1800" dirty="0"/>
            </a:br>
            <a:r>
              <a:rPr lang="en-GB" sz="1800" dirty="0"/>
              <a:t>	</a:t>
            </a:r>
            <a:r>
              <a:rPr lang="en-GB" sz="1800" dirty="0" smtClean="0"/>
              <a:t>Francesco </a:t>
            </a:r>
            <a:r>
              <a:rPr lang="en-GB" sz="1800" dirty="0"/>
              <a:t>Moretti: </a:t>
            </a:r>
            <a:r>
              <a:rPr lang="en-GB" sz="1800" dirty="0" smtClean="0"/>
              <a:t>Italy</a:t>
            </a:r>
            <a:r>
              <a:rPr lang="en-GB" sz="1800" dirty="0"/>
              <a:t/>
            </a:r>
            <a:br>
              <a:rPr lang="en-GB" sz="1800" dirty="0"/>
            </a:br>
            <a:r>
              <a:rPr lang="en-GB" sz="1800" dirty="0"/>
              <a:t>	</a:t>
            </a:r>
            <a:r>
              <a:rPr lang="en-GB" sz="1800" dirty="0" smtClean="0"/>
              <a:t>Johnny </a:t>
            </a:r>
            <a:r>
              <a:rPr lang="en-GB" sz="1800" dirty="0"/>
              <a:t>Moeller: </a:t>
            </a:r>
            <a:r>
              <a:rPr lang="en-GB" sz="1800" dirty="0" smtClean="0"/>
              <a:t>Denmark</a:t>
            </a:r>
            <a:r>
              <a:rPr lang="en-GB" sz="1800" dirty="0"/>
              <a:t/>
            </a:r>
            <a:br>
              <a:rPr lang="en-GB" sz="1800" dirty="0"/>
            </a:br>
            <a:r>
              <a:rPr lang="en-GB" sz="1800" dirty="0"/>
              <a:t>	</a:t>
            </a:r>
            <a:r>
              <a:rPr lang="en-GB" sz="1800" dirty="0" smtClean="0"/>
              <a:t>Patriot </a:t>
            </a:r>
            <a:r>
              <a:rPr lang="en-GB" sz="1800" dirty="0" err="1"/>
              <a:t>Silitonga</a:t>
            </a:r>
            <a:r>
              <a:rPr lang="en-GB" sz="1800" dirty="0"/>
              <a:t>: </a:t>
            </a:r>
            <a:r>
              <a:rPr lang="en-GB" sz="1800" dirty="0" smtClean="0"/>
              <a:t>Indonesia</a:t>
            </a:r>
            <a:r>
              <a:rPr lang="en-GB" sz="1800" dirty="0"/>
              <a:t/>
            </a:r>
            <a:br>
              <a:rPr lang="en-GB" sz="1800" dirty="0"/>
            </a:br>
            <a:r>
              <a:rPr lang="en-GB" sz="1800" dirty="0"/>
              <a:t>	</a:t>
            </a:r>
            <a:r>
              <a:rPr lang="en-GB" sz="1800" dirty="0" err="1" smtClean="0"/>
              <a:t>Guillermmo</a:t>
            </a:r>
            <a:r>
              <a:rPr lang="en-GB" sz="1800" dirty="0" smtClean="0"/>
              <a:t> </a:t>
            </a:r>
            <a:r>
              <a:rPr lang="en-GB" sz="1800" dirty="0"/>
              <a:t>del Valle Martinez and Toni </a:t>
            </a:r>
            <a:r>
              <a:rPr lang="en-GB" sz="1800" dirty="0" err="1"/>
              <a:t>Haleote</a:t>
            </a:r>
            <a:r>
              <a:rPr lang="en-GB" sz="1800" dirty="0"/>
              <a:t> </a:t>
            </a:r>
            <a:r>
              <a:rPr lang="en-GB" sz="1800" dirty="0" err="1"/>
              <a:t>Perramon</a:t>
            </a:r>
            <a:r>
              <a:rPr lang="en-GB" sz="1800" dirty="0"/>
              <a:t>: </a:t>
            </a:r>
            <a:r>
              <a:rPr lang="en-GB" sz="1800" dirty="0" smtClean="0"/>
              <a:t>Spain</a:t>
            </a:r>
            <a:endParaRPr lang="en-GB" sz="1800" dirty="0"/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 </a:t>
            </a:r>
            <a:r>
              <a:rPr lang="en-US" b="1" dirty="0"/>
              <a:t>	</a:t>
            </a:r>
            <a:r>
              <a:rPr lang="en-US" b="1" dirty="0" smtClean="0"/>
              <a:t>Q&amp;A session A					          	Q&amp;A </a:t>
            </a:r>
            <a:r>
              <a:rPr lang="en-US" b="1" dirty="0"/>
              <a:t>session </a:t>
            </a:r>
            <a:r>
              <a:rPr lang="en-US" b="1" dirty="0" smtClean="0"/>
              <a:t>B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 </a:t>
            </a:r>
            <a:r>
              <a:rPr lang="en-US" b="1" dirty="0" smtClean="0"/>
              <a:t>5.30 </a:t>
            </a:r>
            <a:r>
              <a:rPr lang="en-US" b="1" dirty="0"/>
              <a:t>pm:	Event Closing:  Prof </a:t>
            </a:r>
            <a:r>
              <a:rPr lang="en-US" b="1" dirty="0" err="1"/>
              <a:t>Rajkumar</a:t>
            </a:r>
            <a:r>
              <a:rPr lang="en-US" b="1" dirty="0"/>
              <a:t> </a:t>
            </a:r>
            <a:r>
              <a:rPr lang="en-US" b="1" dirty="0" smtClean="0"/>
              <a:t>Roy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7752184" y="4437112"/>
            <a:ext cx="4223792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dirty="0" err="1">
                <a:latin typeface="Arial" charset="0"/>
                <a:ea typeface="Arial" charset="0"/>
                <a:cs typeface="Arial" charset="0"/>
              </a:rPr>
              <a:t>Omo</a:t>
            </a:r>
            <a:r>
              <a:rPr lang="en-US" sz="15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500" dirty="0" err="1">
                <a:latin typeface="Arial" charset="0"/>
                <a:ea typeface="Arial" charset="0"/>
                <a:cs typeface="Arial" charset="0"/>
              </a:rPr>
              <a:t>Oleghe</a:t>
            </a:r>
            <a:r>
              <a:rPr lang="en-US" sz="1500" dirty="0">
                <a:latin typeface="Arial" charset="0"/>
                <a:ea typeface="Arial" charset="0"/>
                <a:cs typeface="Arial" charset="0"/>
              </a:rPr>
              <a:t> and </a:t>
            </a:r>
            <a:r>
              <a:rPr lang="en-US" sz="1500" dirty="0" err="1">
                <a:latin typeface="Arial" charset="0"/>
                <a:ea typeface="Arial" charset="0"/>
                <a:cs typeface="Arial" charset="0"/>
              </a:rPr>
              <a:t>Oluwaseyi</a:t>
            </a:r>
            <a:r>
              <a:rPr lang="en-US" sz="15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500" dirty="0" err="1">
                <a:latin typeface="Arial" charset="0"/>
                <a:ea typeface="Arial" charset="0"/>
                <a:cs typeface="Arial" charset="0"/>
              </a:rPr>
              <a:t>Omoloso</a:t>
            </a:r>
            <a:r>
              <a:rPr lang="en-US" sz="1500" dirty="0">
                <a:latin typeface="Arial" charset="0"/>
                <a:ea typeface="Arial" charset="0"/>
                <a:cs typeface="Arial" charset="0"/>
              </a:rPr>
              <a:t>:  </a:t>
            </a:r>
            <a:r>
              <a:rPr lang="en-US" sz="1500" dirty="0" smtClean="0">
                <a:latin typeface="Arial" charset="0"/>
                <a:ea typeface="Arial" charset="0"/>
                <a:cs typeface="Arial" charset="0"/>
              </a:rPr>
              <a:t>Nigeria</a:t>
            </a:r>
            <a:r>
              <a:rPr lang="en-US" sz="1500" dirty="0"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sz="1500" dirty="0">
                <a:latin typeface="Arial" charset="0"/>
                <a:ea typeface="Arial" charset="0"/>
                <a:cs typeface="Arial" charset="0"/>
              </a:rPr>
            </a:br>
            <a:r>
              <a:rPr lang="en-US" sz="1500" dirty="0" smtClean="0">
                <a:latin typeface="Arial" charset="0"/>
                <a:ea typeface="Arial" charset="0"/>
                <a:cs typeface="Arial" charset="0"/>
              </a:rPr>
              <a:t>Andrei </a:t>
            </a:r>
            <a:r>
              <a:rPr lang="en-US" sz="1500" dirty="0" err="1">
                <a:latin typeface="Arial" charset="0"/>
                <a:ea typeface="Arial" charset="0"/>
                <a:cs typeface="Arial" charset="0"/>
              </a:rPr>
              <a:t>Ionascu</a:t>
            </a:r>
            <a:r>
              <a:rPr lang="en-US" sz="1500" dirty="0">
                <a:latin typeface="Arial" charset="0"/>
                <a:ea typeface="Arial" charset="0"/>
                <a:cs typeface="Arial" charset="0"/>
              </a:rPr>
              <a:t>: </a:t>
            </a:r>
            <a:r>
              <a:rPr lang="en-US" sz="1500" dirty="0" smtClean="0">
                <a:latin typeface="Arial" charset="0"/>
                <a:ea typeface="Arial" charset="0"/>
                <a:cs typeface="Arial" charset="0"/>
              </a:rPr>
              <a:t>Romania</a:t>
            </a:r>
            <a:r>
              <a:rPr lang="en-US" sz="1500" dirty="0"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sz="1500" dirty="0">
                <a:latin typeface="Arial" charset="0"/>
                <a:ea typeface="Arial" charset="0"/>
                <a:cs typeface="Arial" charset="0"/>
              </a:rPr>
            </a:br>
            <a:r>
              <a:rPr lang="en-US" sz="1500" dirty="0" smtClean="0">
                <a:latin typeface="Arial" charset="0"/>
                <a:ea typeface="Arial" charset="0"/>
                <a:cs typeface="Arial" charset="0"/>
              </a:rPr>
              <a:t>Javier </a:t>
            </a:r>
            <a:r>
              <a:rPr lang="en-US" sz="1500" dirty="0">
                <a:latin typeface="Arial" charset="0"/>
                <a:ea typeface="Arial" charset="0"/>
                <a:cs typeface="Arial" charset="0"/>
              </a:rPr>
              <a:t>Amaya Silva: </a:t>
            </a:r>
            <a:r>
              <a:rPr lang="en-US" sz="1500" dirty="0" smtClean="0">
                <a:latin typeface="Arial" charset="0"/>
                <a:ea typeface="Arial" charset="0"/>
                <a:cs typeface="Arial" charset="0"/>
              </a:rPr>
              <a:t>Colombia</a:t>
            </a:r>
            <a:r>
              <a:rPr lang="en-US" sz="1500" dirty="0"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sz="1500" dirty="0">
                <a:latin typeface="Arial" charset="0"/>
                <a:ea typeface="Arial" charset="0"/>
                <a:cs typeface="Arial" charset="0"/>
              </a:rPr>
            </a:br>
            <a:r>
              <a:rPr lang="en-US" sz="1500" dirty="0" smtClean="0">
                <a:latin typeface="Arial" charset="0"/>
                <a:ea typeface="Arial" charset="0"/>
                <a:cs typeface="Arial" charset="0"/>
              </a:rPr>
              <a:t>Eloise </a:t>
            </a:r>
            <a:r>
              <a:rPr lang="en-US" sz="1500" dirty="0">
                <a:latin typeface="Arial" charset="0"/>
                <a:ea typeface="Arial" charset="0"/>
                <a:cs typeface="Arial" charset="0"/>
              </a:rPr>
              <a:t>Martin: </a:t>
            </a:r>
            <a:r>
              <a:rPr lang="en-US" sz="1500" dirty="0" smtClean="0">
                <a:latin typeface="Arial" charset="0"/>
                <a:ea typeface="Arial" charset="0"/>
                <a:cs typeface="Arial" charset="0"/>
              </a:rPr>
              <a:t>France</a:t>
            </a:r>
            <a:r>
              <a:rPr lang="en-US" sz="1500" dirty="0"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sz="1500" dirty="0">
                <a:latin typeface="Arial" charset="0"/>
                <a:ea typeface="Arial" charset="0"/>
                <a:cs typeface="Arial" charset="0"/>
              </a:rPr>
            </a:br>
            <a:r>
              <a:rPr lang="en-GB" sz="1500" dirty="0" smtClean="0">
                <a:latin typeface="Arial" charset="0"/>
                <a:ea typeface="Arial" charset="0"/>
                <a:cs typeface="Arial" charset="0"/>
              </a:rPr>
              <a:t>Vats </a:t>
            </a:r>
            <a:r>
              <a:rPr lang="en-GB" sz="1500" dirty="0" err="1">
                <a:latin typeface="Arial" charset="0"/>
                <a:ea typeface="Arial" charset="0"/>
                <a:cs typeface="Arial" charset="0"/>
              </a:rPr>
              <a:t>Kshitij</a:t>
            </a:r>
            <a:r>
              <a:rPr lang="en-GB" sz="1500" dirty="0">
                <a:latin typeface="Arial" charset="0"/>
                <a:ea typeface="Arial" charset="0"/>
                <a:cs typeface="Arial" charset="0"/>
              </a:rPr>
              <a:t>: </a:t>
            </a:r>
            <a:r>
              <a:rPr lang="en-GB" sz="1500" dirty="0" smtClean="0">
                <a:latin typeface="Arial" charset="0"/>
                <a:ea typeface="Arial" charset="0"/>
                <a:cs typeface="Arial" charset="0"/>
              </a:rPr>
              <a:t>India</a:t>
            </a:r>
            <a:endParaRPr lang="en-GB" sz="15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6470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How to participate in the debate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sz="2400" b="1" dirty="0"/>
              <a:t>Use </a:t>
            </a:r>
            <a:endParaRPr lang="en-GB" sz="2400" dirty="0"/>
          </a:p>
          <a:p>
            <a:pPr marL="0" indent="0" algn="ctr">
              <a:buNone/>
            </a:pPr>
            <a:endParaRPr lang="en-GB" sz="2400" b="1" dirty="0" smtClean="0"/>
          </a:p>
          <a:p>
            <a:pPr marL="0" indent="0" algn="ctr">
              <a:buNone/>
            </a:pPr>
            <a:r>
              <a:rPr lang="en-GB" sz="2400" b="1" dirty="0" smtClean="0"/>
              <a:t>#</a:t>
            </a:r>
            <a:r>
              <a:rPr lang="en-GB" sz="2400" b="1" dirty="0" err="1"/>
              <a:t>mfgthinktank</a:t>
            </a:r>
            <a:r>
              <a:rPr lang="en-GB" sz="2400" b="1" dirty="0"/>
              <a:t> and @</a:t>
            </a:r>
            <a:r>
              <a:rPr lang="en-GB" sz="2400" b="1" dirty="0" err="1"/>
              <a:t>cranfielduni</a:t>
            </a:r>
            <a:r>
              <a:rPr lang="en-GB" sz="2400" b="1" dirty="0"/>
              <a:t> </a:t>
            </a:r>
            <a:endParaRPr lang="en-GB" sz="2400" dirty="0"/>
          </a:p>
          <a:p>
            <a:pPr marL="0" indent="0" algn="ctr">
              <a:buNone/>
            </a:pPr>
            <a:endParaRPr lang="en-GB" sz="2400" b="1" dirty="0" smtClean="0"/>
          </a:p>
          <a:p>
            <a:pPr marL="0" indent="0" algn="ctr">
              <a:buNone/>
            </a:pPr>
            <a:r>
              <a:rPr lang="en-GB" sz="2400" b="1" dirty="0" smtClean="0"/>
              <a:t>to </a:t>
            </a:r>
            <a:r>
              <a:rPr lang="en-GB" sz="2400" b="1" dirty="0"/>
              <a:t>join the conversation, ask questions and share your opinion!</a:t>
            </a:r>
            <a:endParaRPr lang="en-GB" sz="2400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37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Dr. Stephen </a:t>
            </a:r>
            <a:r>
              <a:rPr lang="en-US" dirty="0" smtClean="0"/>
              <a:t>Fox,</a:t>
            </a:r>
            <a:r>
              <a:rPr lang="en-GB" dirty="0" smtClean="0"/>
              <a:t> </a:t>
            </a:r>
            <a:r>
              <a:rPr lang="en-US" dirty="0"/>
              <a:t>VTT, Finland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Keynote talks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 smtClean="0"/>
              <a:t>Twenty-five </a:t>
            </a:r>
            <a:r>
              <a:rPr lang="en-GB" dirty="0"/>
              <a:t>years' industry experience as an apprentice, craftsman, manager and director</a:t>
            </a:r>
            <a:r>
              <a:rPr lang="en-GB" dirty="0" smtClean="0"/>
              <a:t>.</a:t>
            </a:r>
          </a:p>
          <a:p>
            <a:r>
              <a:rPr lang="en-GB" dirty="0"/>
              <a:t>F</a:t>
            </a:r>
            <a:r>
              <a:rPr lang="en-GB" dirty="0" smtClean="0"/>
              <a:t>ifteen </a:t>
            </a:r>
            <a:r>
              <a:rPr lang="en-GB" dirty="0"/>
              <a:t>years of experience carrying out scientific research, development, and innovation work. </a:t>
            </a:r>
            <a:endParaRPr lang="en-GB" dirty="0" smtClean="0"/>
          </a:p>
          <a:p>
            <a:r>
              <a:rPr lang="en-GB" dirty="0" smtClean="0"/>
              <a:t>Research in: </a:t>
            </a:r>
          </a:p>
          <a:p>
            <a:pPr lvl="1"/>
            <a:r>
              <a:rPr lang="en-GB" dirty="0"/>
              <a:t>in socio-technical systems for breaking down barriers to people manufacturing their own prosperity in regions without industrial infrastructure</a:t>
            </a:r>
            <a:endParaRPr lang="en-GB" dirty="0" smtClean="0"/>
          </a:p>
          <a:p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850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Mr. </a:t>
            </a:r>
            <a:r>
              <a:rPr lang="en-US" dirty="0"/>
              <a:t>John </a:t>
            </a:r>
            <a:r>
              <a:rPr lang="en-US" dirty="0" err="1"/>
              <a:t>Patsavellas</a:t>
            </a:r>
            <a:r>
              <a:rPr lang="en-US" dirty="0"/>
              <a:t>, </a:t>
            </a:r>
            <a:r>
              <a:rPr lang="en-US" dirty="0" err="1"/>
              <a:t>Altro</a:t>
            </a:r>
            <a:r>
              <a:rPr lang="en-US" dirty="0"/>
              <a:t> Ltd, </a:t>
            </a:r>
            <a:r>
              <a:rPr lang="en-US" dirty="0" smtClean="0"/>
              <a:t>UK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Keynote </a:t>
            </a:r>
            <a:r>
              <a:rPr lang="en-US" dirty="0" smtClean="0"/>
              <a:t>talks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Board </a:t>
            </a:r>
            <a:r>
              <a:rPr lang="en-GB" dirty="0"/>
              <a:t>member of </a:t>
            </a:r>
            <a:r>
              <a:rPr lang="en-GB" dirty="0" err="1"/>
              <a:t>Altro</a:t>
            </a:r>
            <a:r>
              <a:rPr lang="en-GB" dirty="0"/>
              <a:t> Ltd. </a:t>
            </a:r>
            <a:r>
              <a:rPr lang="en-GB" dirty="0" smtClean="0"/>
              <a:t>and </a:t>
            </a:r>
            <a:r>
              <a:rPr lang="en-GB" dirty="0"/>
              <a:t>president of the European Resilient Flooring Manufacturers Institute </a:t>
            </a:r>
          </a:p>
          <a:p>
            <a:r>
              <a:rPr lang="en-GB" dirty="0" smtClean="0"/>
              <a:t>Studied Mechanical Engineering University </a:t>
            </a:r>
            <a:r>
              <a:rPr lang="en-GB" dirty="0"/>
              <a:t>of </a:t>
            </a:r>
            <a:r>
              <a:rPr lang="en-GB" dirty="0" smtClean="0"/>
              <a:t>Huddersfield (Hons),</a:t>
            </a:r>
          </a:p>
          <a:p>
            <a:r>
              <a:rPr lang="en-GB" dirty="0" smtClean="0"/>
              <a:t>MSc </a:t>
            </a:r>
            <a:r>
              <a:rPr lang="en-GB" dirty="0"/>
              <a:t>in manufacturing systems and management from the University of Bradford </a:t>
            </a:r>
            <a:endParaRPr lang="en-GB" dirty="0" smtClean="0"/>
          </a:p>
          <a:p>
            <a:r>
              <a:rPr lang="en-GB" dirty="0" smtClean="0"/>
              <a:t>MBA </a:t>
            </a:r>
            <a:r>
              <a:rPr lang="en-GB" dirty="0"/>
              <a:t>from the University of Kingston. </a:t>
            </a:r>
            <a:endParaRPr lang="en-GB" dirty="0" smtClean="0"/>
          </a:p>
          <a:p>
            <a:r>
              <a:rPr lang="en-GB" dirty="0" smtClean="0"/>
              <a:t>Worked in several </a:t>
            </a:r>
            <a:r>
              <a:rPr lang="en-GB" dirty="0"/>
              <a:t>industries as diverse as food, pharmaceuticals, fashion, printing and building products. He has worked around the world, managing, buying, moving and building factories and deploying advanced technologies. </a:t>
            </a:r>
            <a:endParaRPr lang="en-GB" dirty="0" smtClean="0"/>
          </a:p>
          <a:p>
            <a:r>
              <a:rPr lang="en-GB" dirty="0" smtClean="0"/>
              <a:t>Led </a:t>
            </a:r>
            <a:r>
              <a:rPr lang="en-GB" dirty="0"/>
              <a:t>the </a:t>
            </a:r>
            <a:r>
              <a:rPr lang="en-GB" dirty="0" err="1"/>
              <a:t>Altro</a:t>
            </a:r>
            <a:r>
              <a:rPr lang="en-GB" dirty="0"/>
              <a:t> team to win the 2014 Manufacturing Excellence award for innovation in products and services. </a:t>
            </a:r>
            <a:endParaRPr lang="en-GB" dirty="0" smtClean="0"/>
          </a:p>
          <a:p>
            <a:r>
              <a:rPr lang="en-GB" dirty="0" smtClean="0"/>
              <a:t>Member </a:t>
            </a:r>
            <a:r>
              <a:rPr lang="en-GB" dirty="0"/>
              <a:t>of the All-Party Parliamentary Manufacturing Group (APMG) and a member of the IET’s Manufacturing Policy Panel and the IET’s Production and Design Sector.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98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Student think </a:t>
            </a:r>
            <a:r>
              <a:rPr lang="en-US" smtClean="0"/>
              <a:t>tank presentations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8823067" y="6381719"/>
            <a:ext cx="30305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b="1" dirty="0"/>
              <a:t>#</a:t>
            </a:r>
            <a:r>
              <a:rPr lang="en-GB" b="1" dirty="0" err="1"/>
              <a:t>mfgthinktank</a:t>
            </a:r>
            <a:r>
              <a:rPr lang="en-GB" b="1" dirty="0"/>
              <a:t> </a:t>
            </a:r>
            <a:r>
              <a:rPr lang="en-GB" b="1" dirty="0" smtClean="0"/>
              <a:t>@</a:t>
            </a:r>
            <a:r>
              <a:rPr lang="en-GB" b="1" dirty="0" err="1"/>
              <a:t>cranfielduni</a:t>
            </a:r>
            <a:r>
              <a:rPr lang="en-GB" b="1" dirty="0"/>
              <a:t> </a:t>
            </a:r>
            <a:endParaRPr lang="en-GB" dirty="0"/>
          </a:p>
        </p:txBody>
      </p:sp>
      <p:pic>
        <p:nvPicPr>
          <p:cNvPr id="1028" name="Picture 4" descr="C:\Users\e101917\AppData\Local\Microsoft\Windows\Temporary Internet Files\Content.IE5\E1Z6LPOI\World_Map_WSF.svg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833" y="1124744"/>
            <a:ext cx="10848167" cy="5733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e101917\AppData\Local\Microsoft\Windows\Temporary Internet Files\Content.IE5\44WBS6C1\map-pin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2385" y="2492896"/>
            <a:ext cx="267352" cy="267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e101917\AppData\Local\Microsoft\Windows\Temporary Internet Files\Content.IE5\5J2FV797\UK-union-flag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52" y="2276872"/>
            <a:ext cx="878252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e101917\AppData\Local\Microsoft\Windows\Temporary Internet Files\Content.IE5\E1Z6LPOI\1024px-Flag_of_Italy_with_border.svg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52" y="2987229"/>
            <a:ext cx="878252" cy="585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8" descr="C:\Users\e101917\AppData\Local\Microsoft\Windows\Temporary Internet Files\Content.IE5\44WBS6C1\map-pin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916" y="2924944"/>
            <a:ext cx="267352" cy="267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e101917\AppData\Local\Microsoft\Windows\Temporary Internet Files\Content.IE5\M2DPWV1B\denmark-dannebrog-danish-cloth-flag-575-p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52" y="3789040"/>
            <a:ext cx="878252" cy="585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8" descr="C:\Users\e101917\AppData\Local\Microsoft\Windows\Temporary Internet Files\Content.IE5\44WBS6C1\map-pin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8701" y="2359220"/>
            <a:ext cx="267352" cy="267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:\Users\e101917\AppData\Local\Microsoft\Windows\Temporary Internet Files\Content.IE5\Y56ZAQOI\Indonesia_flag_large[1]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53" y="4581128"/>
            <a:ext cx="862178" cy="582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8" descr="C:\Users\e101917\AppData\Local\Microsoft\Windows\Temporary Internet Files\Content.IE5\44WBS6C1\map-pin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2384" y="4440197"/>
            <a:ext cx="267352" cy="267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:\Users\e101917\AppData\Local\Microsoft\Windows\Temporary Internet Files\Content.IE5\06ERO0MT\large-spain-flag[1].gi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54" y="5374495"/>
            <a:ext cx="862178" cy="574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8" descr="C:\Users\e101917\AppData\Local\Microsoft\Windows\Temporary Internet Files\Content.IE5\44WBS6C1\map-pin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0016" y="3015582"/>
            <a:ext cx="267352" cy="267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 descr="C:\Users\e101917\AppData\Local\Microsoft\Windows\Temporary Internet Files\Content.IE5\EWSYUOPX\Flag_of_Nigeria_(bordered).svg[1]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54" y="6217591"/>
            <a:ext cx="862177" cy="431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8" descr="C:\Users\e101917\AppData\Local\Microsoft\Windows\Temporary Internet Files\Content.IE5\44WBS6C1\map-pin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5815" y="4077072"/>
            <a:ext cx="267352" cy="267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8" descr="C:\Users\e101917\AppData\Local\Microsoft\Windows\Temporary Internet Files\Content.IE5\44WBS6C1\map-pin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3821" y="2785915"/>
            <a:ext cx="267352" cy="267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C:\Users\e101917\AppData\Local\Microsoft\Windows\Temporary Internet Files\Content.IE5\06ERO0MT\Flag_of_Romania.svg[1]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3700" y="3654558"/>
            <a:ext cx="862177" cy="57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1" name="Picture 17" descr="C:\Users\e101917\AppData\Local\Microsoft\Windows\Temporary Internet Files\Content.IE5\EWSYUOPX\Flag_of_Colombia[1]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487" y="4446928"/>
            <a:ext cx="878250" cy="584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8" descr="C:\Users\e101917\AppData\Local\Microsoft\Windows\Temporary Internet Files\Content.IE5\44WBS6C1\map-pin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9776" y="4275023"/>
            <a:ext cx="267352" cy="267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C:\Users\e101917\AppData\Local\Microsoft\Windows\Temporary Internet Files\Content.IE5\Y56ZAQOI\Flag_of_France[1]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487" y="5275767"/>
            <a:ext cx="878250" cy="585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8" descr="C:\Users\e101917\AppData\Local\Microsoft\Windows\Temporary Internet Files\Content.IE5\44WBS6C1\map-pin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4712" y="2708920"/>
            <a:ext cx="267352" cy="267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3" name="Picture 19" descr="C:\Users\e101917\AppData\Local\Microsoft\Windows\Temporary Internet Files\Content.IE5\06ERO0MT\1024px-Flag_of_India.svg[1]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3700" y="6070079"/>
            <a:ext cx="872271" cy="581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8" descr="C:\Users\e101917\AppData\Local\Microsoft\Windows\Temporary Internet Files\Content.IE5\44WBS6C1\map-pin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9391" y="3674418"/>
            <a:ext cx="267352" cy="267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3652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e101917\AppData\Local\Microsoft\Windows\Temporary Internet Files\Content.IE5\E1Z6LPOI\World_Map_WSF.svg[1]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53" t="14335" r="39748" b="65261"/>
          <a:stretch/>
        </p:blipFill>
        <p:spPr bwMode="auto">
          <a:xfrm>
            <a:off x="1" y="1333500"/>
            <a:ext cx="12192000" cy="552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Manufacturing in the UK</a:t>
            </a:r>
            <a:endParaRPr lang="en-GB" dirty="0"/>
          </a:p>
        </p:txBody>
      </p:sp>
      <p:pic>
        <p:nvPicPr>
          <p:cNvPr id="6" name="Picture 9" descr="C:\Users\e101917\AppData\Local\Microsoft\Windows\Temporary Internet Files\Content.IE5\5J2FV797\UK-union-flag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233" y="4109442"/>
            <a:ext cx="3374751" cy="2213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7251127" y="6146140"/>
            <a:ext cx="4749529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GB" sz="2800" b="1" dirty="0"/>
              <a:t>#</a:t>
            </a:r>
            <a:r>
              <a:rPr lang="en-GB" sz="2800" b="1" dirty="0" err="1"/>
              <a:t>mfgthinktank</a:t>
            </a:r>
            <a:r>
              <a:rPr lang="en-GB" sz="2800" b="1" dirty="0"/>
              <a:t> </a:t>
            </a:r>
            <a:r>
              <a:rPr lang="en-GB" sz="2800" b="1" dirty="0" smtClean="0"/>
              <a:t>@</a:t>
            </a:r>
            <a:r>
              <a:rPr lang="en-GB" sz="2800" b="1" dirty="0" err="1"/>
              <a:t>cranfielduni</a:t>
            </a:r>
            <a:r>
              <a:rPr lang="en-GB" sz="2800" b="1" dirty="0"/>
              <a:t> </a:t>
            </a:r>
            <a:endParaRPr lang="en-GB" sz="2800" dirty="0"/>
          </a:p>
        </p:txBody>
      </p:sp>
      <p:pic>
        <p:nvPicPr>
          <p:cNvPr id="2050" name="Picture 2" descr="C:\Users\e101917\AppData\Local\Microsoft\Windows\Temporary Internet Files\Content.IE5\5EXS7HBI\DrawingPin1_Blue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5468" y="2876550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9442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e101917\AppData\Local\Microsoft\Windows\Temporary Internet Files\Content.IE5\E1Z6LPOI\World_Map_WSF.svg[1]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98" t="24256" r="37804" b="55340"/>
          <a:stretch/>
        </p:blipFill>
        <p:spPr bwMode="auto">
          <a:xfrm>
            <a:off x="1" y="1333500"/>
            <a:ext cx="12192000" cy="552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Manufacturing in Italy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7251127" y="6146140"/>
            <a:ext cx="4749529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GB" sz="2800" b="1" dirty="0"/>
              <a:t>#</a:t>
            </a:r>
            <a:r>
              <a:rPr lang="en-GB" sz="2800" b="1" dirty="0" err="1"/>
              <a:t>mfgthinktank</a:t>
            </a:r>
            <a:r>
              <a:rPr lang="en-GB" sz="2800" b="1" dirty="0"/>
              <a:t> </a:t>
            </a:r>
            <a:r>
              <a:rPr lang="en-GB" sz="2800" b="1" dirty="0" smtClean="0"/>
              <a:t>@</a:t>
            </a:r>
            <a:r>
              <a:rPr lang="en-GB" sz="2800" b="1" dirty="0" err="1"/>
              <a:t>cranfielduni</a:t>
            </a:r>
            <a:r>
              <a:rPr lang="en-GB" sz="2800" b="1" dirty="0"/>
              <a:t> </a:t>
            </a:r>
            <a:endParaRPr lang="en-GB" sz="2800" dirty="0"/>
          </a:p>
        </p:txBody>
      </p:sp>
      <p:pic>
        <p:nvPicPr>
          <p:cNvPr id="8" name="Picture 10" descr="C:\Users\e101917\AppData\Local\Microsoft\Windows\Temporary Internet Files\Content.IE5\E1Z6LPOI\1024px-Flag_of_Italy_with_border.svg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50" y="4165779"/>
            <a:ext cx="3361317" cy="2241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e101917\AppData\Local\Microsoft\Windows\Temporary Internet Files\Content.IE5\5EXS7HBI\DrawingPin1_Blue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5960" y="2060848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693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e101917\AppData\Local\Microsoft\Windows\Temporary Internet Files\Content.IE5\E1Z6LPOI\World_Map_WSF.svg[1]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580" t="14969" r="38622" b="64627"/>
          <a:stretch/>
        </p:blipFill>
        <p:spPr bwMode="auto">
          <a:xfrm>
            <a:off x="1" y="1333500"/>
            <a:ext cx="12192000" cy="552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Manufacturing in Denmark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7251127" y="6146140"/>
            <a:ext cx="4749529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GB" sz="2800" b="1" dirty="0"/>
              <a:t>#</a:t>
            </a:r>
            <a:r>
              <a:rPr lang="en-GB" sz="2800" b="1" dirty="0" err="1"/>
              <a:t>mfgthinktank</a:t>
            </a:r>
            <a:r>
              <a:rPr lang="en-GB" sz="2800" b="1" dirty="0"/>
              <a:t> </a:t>
            </a:r>
            <a:r>
              <a:rPr lang="en-GB" sz="2800" b="1" dirty="0" smtClean="0"/>
              <a:t>@</a:t>
            </a:r>
            <a:r>
              <a:rPr lang="en-GB" sz="2800" b="1" dirty="0" err="1"/>
              <a:t>cranfielduni</a:t>
            </a:r>
            <a:r>
              <a:rPr lang="en-GB" sz="2800" b="1" dirty="0"/>
              <a:t> </a:t>
            </a:r>
            <a:endParaRPr lang="en-GB" sz="2800" dirty="0"/>
          </a:p>
        </p:txBody>
      </p:sp>
      <p:pic>
        <p:nvPicPr>
          <p:cNvPr id="9" name="Picture 2" descr="C:\Users\e101917\AppData\Local\Microsoft\Windows\Temporary Internet Files\Content.IE5\5EXS7HBI\DrawingPin1_Blue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5960" y="2060848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1" descr="C:\Users\e101917\AppData\Local\Microsoft\Windows\Temporary Internet Files\Content.IE5\M2DPWV1B\denmark-dannebrog-danish-cloth-flag-575-p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52" y="4206496"/>
            <a:ext cx="3301876" cy="2201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960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4.1.2"/>
  <p:tag name="PPTVERSION" val="15"/>
  <p:tag name="TPOS" val="2"/>
</p:tagLst>
</file>

<file path=ppt/theme/theme1.xml><?xml version="1.0" encoding="utf-8"?>
<a:theme xmlns:a="http://schemas.openxmlformats.org/drawingml/2006/main" name="Manufacturing-Academic-Template-16x9-0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nufacturing-Academic-Template-16x9-01.potx" id="{753412C7-4A36-4F09-88FA-9AC4A6AE4824}" vid="{5C7B353A-1C3B-4EBA-8958-AA167337AB76}"/>
    </a:ext>
  </a:extLst>
</a:theme>
</file>

<file path=ppt/theme/theme2.xml><?xml version="1.0" encoding="utf-8"?>
<a:theme xmlns:a="http://schemas.openxmlformats.org/drawingml/2006/main" name="No Logo Maste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nufacturing-Academic-Template-16x9-01.potx" id="{753412C7-4A36-4F09-88FA-9AC4A6AE4824}" vid="{231F6E6A-A486-4F36-9042-8B18CEF8D8FE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9F9A780F40D6D43967DF6A0E4BBBC14" ma:contentTypeVersion="0" ma:contentTypeDescription="Create a new document." ma:contentTypeScope="" ma:versionID="c2295de274b44689669e83261706330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022916f55ab85163ee9a5069dec31d5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1825919-CD43-4E2B-BB76-9634D9EDBDA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F2FDF69-5A1A-4E32-A5EE-49837B61342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429D86A-3AF6-48A4-855F-0A95E6AF055E}">
  <ds:schemaRefs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Manufacturing-Academic-Template-16x9-01</Template>
  <TotalTime>47</TotalTime>
  <Words>344</Words>
  <Application>Microsoft Office PowerPoint</Application>
  <PresentationFormat>Widescreen</PresentationFormat>
  <Paragraphs>59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Manufacturing-Academic-Template-16x9-01</vt:lpstr>
      <vt:lpstr>No Logo Master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Salonitis, Konstantinos</dc:creator>
  <cp:lastModifiedBy>audit</cp:lastModifiedBy>
  <cp:revision>10</cp:revision>
  <cp:lastPrinted>2014-09-02T09:13:37Z</cp:lastPrinted>
  <dcterms:created xsi:type="dcterms:W3CDTF">2017-03-07T10:02:08Z</dcterms:created>
  <dcterms:modified xsi:type="dcterms:W3CDTF">2017-03-07T12:48:21Z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0x01010029F9A780F40D6D43967DF6A0E4BBBC14</vt:lpwstr>
  </property>
</Properties>
</file>