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6"/>
  </p:notesMasterIdLst>
  <p:sldIdLst>
    <p:sldId id="263" r:id="rId6"/>
    <p:sldId id="278" r:id="rId7"/>
    <p:sldId id="308" r:id="rId8"/>
    <p:sldId id="312" r:id="rId9"/>
    <p:sldId id="313" r:id="rId10"/>
    <p:sldId id="309" r:id="rId11"/>
    <p:sldId id="311" r:id="rId12"/>
    <p:sldId id="314" r:id="rId13"/>
    <p:sldId id="310" r:id="rId14"/>
    <p:sldId id="303" r:id="rId15"/>
  </p:sldIdLst>
  <p:sldSz cx="11522075" cy="64801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CC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1" autoAdjust="0"/>
    <p:restoredTop sz="94681" autoAdjust="0"/>
  </p:normalViewPr>
  <p:slideViewPr>
    <p:cSldViewPr>
      <p:cViewPr>
        <p:scale>
          <a:sx n="100" d="100"/>
          <a:sy n="100" d="100"/>
        </p:scale>
        <p:origin x="-1074" y="-612"/>
      </p:cViewPr>
      <p:guideLst>
        <p:guide orient="horz" pos="2041"/>
        <p:guide pos="3630"/>
      </p:guideLst>
    </p:cSldViewPr>
  </p:slideViewPr>
  <p:outlineViewPr>
    <p:cViewPr>
      <p:scale>
        <a:sx n="33" d="100"/>
        <a:sy n="33" d="100"/>
      </p:scale>
      <p:origin x="0" y="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A70EB-403B-48F9-8552-778B727F63C7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F95B1-339E-43CA-8044-0CBAEE7CAC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5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C81E081-59CD-458F-81FA-E8F61FAAA22A}" type="slidenum">
              <a:rPr lang="en-GB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dirty="0" smtClean="0">
              <a:solidFill>
                <a:srgbClr val="C0C0C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C81E081-59CD-458F-81FA-E8F61FAAA22A}" type="slidenum">
              <a:rPr lang="en-GB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dirty="0" smtClean="0">
              <a:solidFill>
                <a:srgbClr val="C0C0C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C81E081-59CD-458F-81FA-E8F61FAAA22A}" type="slidenum">
              <a:rPr lang="en-GB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dirty="0" smtClean="0">
              <a:solidFill>
                <a:srgbClr val="C0C0C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C81E081-59CD-458F-81FA-E8F61FAAA22A}" type="slidenum">
              <a:rPr lang="en-GB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dirty="0" smtClean="0">
              <a:solidFill>
                <a:srgbClr val="C0C0C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C81E081-59CD-458F-81FA-E8F61FAAA22A}" type="slidenum">
              <a:rPr lang="en-GB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dirty="0" smtClean="0">
              <a:solidFill>
                <a:srgbClr val="C0C0C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C81E081-59CD-458F-81FA-E8F61FAAA22A}" type="slidenum">
              <a:rPr lang="en-GB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dirty="0" smtClean="0">
              <a:solidFill>
                <a:srgbClr val="C0C0C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C81E081-59CD-458F-81FA-E8F61FAAA22A}" type="slidenum">
              <a:rPr lang="en-GB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dirty="0" smtClean="0">
              <a:solidFill>
                <a:srgbClr val="C0C0C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C81E081-59CD-458F-81FA-E8F61FAAA22A}" type="slidenum">
              <a:rPr lang="en-GB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dirty="0" smtClean="0">
              <a:solidFill>
                <a:srgbClr val="C0C0C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C81E081-59CD-458F-81FA-E8F61FAAA22A}" type="slidenum">
              <a:rPr lang="en-GB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dirty="0" smtClean="0">
              <a:solidFill>
                <a:srgbClr val="C0C0C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013056"/>
            <a:ext cx="9793764" cy="138903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908D8-016F-434D-8640-EE946E949A2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CF9EE-F1EC-4E6C-80A8-2918E3E83D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9509"/>
            <a:ext cx="2592467" cy="5529149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9509"/>
            <a:ext cx="7585366" cy="552914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E5364-F727-4D54-B516-7EF3293648B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61" y="1060529"/>
            <a:ext cx="8641556" cy="2256061"/>
          </a:xfrm>
        </p:spPr>
        <p:txBody>
          <a:bodyPr anchor="b"/>
          <a:lstStyle>
            <a:lvl1pPr algn="ctr">
              <a:defRPr sz="57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1" y="3403592"/>
            <a:ext cx="8641556" cy="1564542"/>
          </a:xfrm>
        </p:spPr>
        <p:txBody>
          <a:bodyPr/>
          <a:lstStyle>
            <a:lvl1pPr marL="0" indent="0" algn="ctr">
              <a:buNone/>
              <a:defRPr sz="2300"/>
            </a:lvl1pPr>
            <a:lvl2pPr marL="432054" indent="0" algn="ctr">
              <a:buNone/>
              <a:defRPr sz="1900"/>
            </a:lvl2pPr>
            <a:lvl3pPr marL="864108" indent="0" algn="ctr">
              <a:buNone/>
              <a:defRPr sz="1700"/>
            </a:lvl3pPr>
            <a:lvl4pPr marL="1296162" indent="0" algn="ctr">
              <a:buNone/>
              <a:defRPr sz="1500"/>
            </a:lvl4pPr>
            <a:lvl5pPr marL="1728216" indent="0" algn="ctr">
              <a:buNone/>
              <a:defRPr sz="1500"/>
            </a:lvl5pPr>
            <a:lvl6pPr marL="2160270" indent="0" algn="ctr">
              <a:buNone/>
              <a:defRPr sz="1500"/>
            </a:lvl6pPr>
            <a:lvl7pPr marL="2592324" indent="0" algn="ctr">
              <a:buNone/>
              <a:defRPr sz="1500"/>
            </a:lvl7pPr>
            <a:lvl8pPr marL="3024378" indent="0" algn="ctr">
              <a:buNone/>
              <a:defRPr sz="1500"/>
            </a:lvl8pPr>
            <a:lvl9pPr marL="3456432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6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0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3" y="1615546"/>
            <a:ext cx="9937790" cy="2695572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3" y="4336619"/>
            <a:ext cx="9937790" cy="141753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20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99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345011"/>
            <a:ext cx="9937790" cy="1252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5" y="1588543"/>
            <a:ext cx="4874377" cy="77852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054" indent="0">
              <a:buNone/>
              <a:defRPr sz="1900" b="1"/>
            </a:lvl2pPr>
            <a:lvl3pPr marL="864108" indent="0">
              <a:buNone/>
              <a:defRPr sz="1700" b="1"/>
            </a:lvl3pPr>
            <a:lvl4pPr marL="1296162" indent="0">
              <a:buNone/>
              <a:defRPr sz="1500" b="1"/>
            </a:lvl4pPr>
            <a:lvl5pPr marL="1728216" indent="0">
              <a:buNone/>
              <a:defRPr sz="1500" b="1"/>
            </a:lvl5pPr>
            <a:lvl6pPr marL="2160270" indent="0">
              <a:buNone/>
              <a:defRPr sz="1500" b="1"/>
            </a:lvl6pPr>
            <a:lvl7pPr marL="2592324" indent="0">
              <a:buNone/>
              <a:defRPr sz="1500" b="1"/>
            </a:lvl7pPr>
            <a:lvl8pPr marL="3024378" indent="0">
              <a:buNone/>
              <a:defRPr sz="1500" b="1"/>
            </a:lvl8pPr>
            <a:lvl9pPr marL="345643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5" y="2367064"/>
            <a:ext cx="4874377" cy="3481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054" indent="0">
              <a:buNone/>
              <a:defRPr sz="1900" b="1"/>
            </a:lvl2pPr>
            <a:lvl3pPr marL="864108" indent="0">
              <a:buNone/>
              <a:defRPr sz="1700" b="1"/>
            </a:lvl3pPr>
            <a:lvl4pPr marL="1296162" indent="0">
              <a:buNone/>
              <a:defRPr sz="1500" b="1"/>
            </a:lvl4pPr>
            <a:lvl5pPr marL="1728216" indent="0">
              <a:buNone/>
              <a:defRPr sz="1500" b="1"/>
            </a:lvl5pPr>
            <a:lvl6pPr marL="2160270" indent="0">
              <a:buNone/>
              <a:defRPr sz="1500" b="1"/>
            </a:lvl6pPr>
            <a:lvl7pPr marL="2592324" indent="0">
              <a:buNone/>
              <a:defRPr sz="1500" b="1"/>
            </a:lvl7pPr>
            <a:lvl8pPr marL="3024378" indent="0">
              <a:buNone/>
              <a:defRPr sz="1500" b="1"/>
            </a:lvl8pPr>
            <a:lvl9pPr marL="345643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08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1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9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00"/>
            </a:lvl1pPr>
            <a:lvl2pPr marL="432054" indent="0">
              <a:buNone/>
              <a:defRPr sz="1300"/>
            </a:lvl2pPr>
            <a:lvl3pPr marL="864108" indent="0">
              <a:buNone/>
              <a:defRPr sz="1100"/>
            </a:lvl3pPr>
            <a:lvl4pPr marL="1296162" indent="0">
              <a:buNone/>
              <a:defRPr sz="900"/>
            </a:lvl4pPr>
            <a:lvl5pPr marL="1728216" indent="0">
              <a:buNone/>
              <a:defRPr sz="900"/>
            </a:lvl5pPr>
            <a:lvl6pPr marL="2160270" indent="0">
              <a:buNone/>
              <a:defRPr sz="900"/>
            </a:lvl6pPr>
            <a:lvl7pPr marL="2592324" indent="0">
              <a:buNone/>
              <a:defRPr sz="900"/>
            </a:lvl7pPr>
            <a:lvl8pPr marL="3024378" indent="0">
              <a:buNone/>
              <a:defRPr sz="900"/>
            </a:lvl8pPr>
            <a:lvl9pPr marL="34564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0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2F478-B508-44E8-AC7F-F5419142391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 marL="0" indent="0">
              <a:buNone/>
              <a:defRPr sz="3000"/>
            </a:lvl1pPr>
            <a:lvl2pPr marL="432054" indent="0">
              <a:buNone/>
              <a:defRPr sz="2600"/>
            </a:lvl2pPr>
            <a:lvl3pPr marL="864108" indent="0">
              <a:buNone/>
              <a:defRPr sz="2300"/>
            </a:lvl3pPr>
            <a:lvl4pPr marL="1296162" indent="0">
              <a:buNone/>
              <a:defRPr sz="1900"/>
            </a:lvl4pPr>
            <a:lvl5pPr marL="1728216" indent="0">
              <a:buNone/>
              <a:defRPr sz="1900"/>
            </a:lvl5pPr>
            <a:lvl6pPr marL="2160270" indent="0">
              <a:buNone/>
              <a:defRPr sz="1900"/>
            </a:lvl6pPr>
            <a:lvl7pPr marL="2592324" indent="0">
              <a:buNone/>
              <a:defRPr sz="1900"/>
            </a:lvl7pPr>
            <a:lvl8pPr marL="3024378" indent="0">
              <a:buNone/>
              <a:defRPr sz="1900"/>
            </a:lvl8pPr>
            <a:lvl9pPr marL="3456432" indent="0">
              <a:buNone/>
              <a:defRPr sz="19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00"/>
            </a:lvl1pPr>
            <a:lvl2pPr marL="432054" indent="0">
              <a:buNone/>
              <a:defRPr sz="1300"/>
            </a:lvl2pPr>
            <a:lvl3pPr marL="864108" indent="0">
              <a:buNone/>
              <a:defRPr sz="1100"/>
            </a:lvl3pPr>
            <a:lvl4pPr marL="1296162" indent="0">
              <a:buNone/>
              <a:defRPr sz="900"/>
            </a:lvl4pPr>
            <a:lvl5pPr marL="1728216" indent="0">
              <a:buNone/>
              <a:defRPr sz="900"/>
            </a:lvl5pPr>
            <a:lvl6pPr marL="2160270" indent="0">
              <a:buNone/>
              <a:defRPr sz="900"/>
            </a:lvl6pPr>
            <a:lvl7pPr marL="2592324" indent="0">
              <a:buNone/>
              <a:defRPr sz="900"/>
            </a:lvl7pPr>
            <a:lvl8pPr marL="3024378" indent="0">
              <a:buNone/>
              <a:defRPr sz="900"/>
            </a:lvl8pPr>
            <a:lvl9pPr marL="34564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2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5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7" cy="54916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6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47EEB-836A-4D7E-9987-426D0E1116F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512042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512042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A5EF9-7106-4956-B9F7-E29CFA0E208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3" y="1450540"/>
            <a:ext cx="5090918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3" y="2055056"/>
            <a:ext cx="5090918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4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4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A96F1-EFCB-4417-B401-7097A34D161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F949D-2095-4D25-931A-0F53C5BC601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2D251-D5BF-4762-927D-3C2A50789C2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038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36417-1B4E-430C-A513-1079E491B1C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8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8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8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BDFEE-B7FA-4428-9631-E172FAC14B2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105" y="259508"/>
            <a:ext cx="10369867" cy="10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105" y="1512042"/>
            <a:ext cx="10369867" cy="42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104" y="5901159"/>
            <a:ext cx="2688485" cy="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6710" y="5901159"/>
            <a:ext cx="3648657" cy="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7487" y="5901159"/>
            <a:ext cx="2688485" cy="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E0E50F-1F95-4B03-9E41-EEE418CF6E71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5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3" y="345011"/>
            <a:ext cx="9937790" cy="1252534"/>
          </a:xfrm>
          <a:prstGeom prst="rect">
            <a:avLst/>
          </a:prstGeom>
        </p:spPr>
        <p:txBody>
          <a:bodyPr vert="horz" lIns="86411" tIns="43205" rIns="86411" bIns="432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86411" tIns="43205" rIns="86411" bIns="432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4" y="6006164"/>
            <a:ext cx="2592467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4108"/>
            <a:fld id="{10BCEEC6-3597-4652-82A9-68E9A1CF47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64108"/>
              <a:t>03/12/2019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9" y="6006164"/>
            <a:ext cx="3888700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4108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5" y="6006164"/>
            <a:ext cx="2592467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4108"/>
            <a:fld id="{312CC8BF-14F8-415B-88EF-E8E6FBC201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64108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5826159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ChangeAspect="1" noChangeArrowheads="1"/>
          </p:cNvSpPr>
          <p:nvPr/>
        </p:nvSpPr>
        <p:spPr bwMode="auto">
          <a:xfrm>
            <a:off x="0" y="5893660"/>
            <a:ext cx="11588088" cy="586515"/>
          </a:xfrm>
          <a:prstGeom prst="rect">
            <a:avLst/>
          </a:prstGeom>
          <a:solidFill>
            <a:srgbClr val="48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600" dirty="0" smtClean="0">
                <a:solidFill>
                  <a:srgbClr val="FFFFFF"/>
                </a:solidFill>
                <a:latin typeface="Calibri" pitchFamily="34" charset="0"/>
              </a:rPr>
              <a:t>STIS Edinburgh 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576104" y="576016"/>
            <a:ext cx="10561902" cy="4968134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669900"/>
                </a:solidFill>
                <a:latin typeface="Calibri" pitchFamily="34" charset="0"/>
              </a:rPr>
              <a:t/>
            </a:r>
            <a:br>
              <a:rPr lang="en-GB" sz="3600" dirty="0">
                <a:solidFill>
                  <a:srgbClr val="669900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Cranfield University, Dec 2019</a:t>
            </a:r>
            <a:r>
              <a:rPr lang="en-GB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/>
            </a:r>
            <a:br>
              <a:rPr lang="en-GB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</a:br>
            <a:r>
              <a:rPr lang="en-GB" sz="3600" dirty="0" smtClean="0">
                <a:solidFill>
                  <a:srgbClr val="669900"/>
                </a:solidFill>
                <a:latin typeface="Calibri" pitchFamily="34" charset="0"/>
              </a:rPr>
              <a:t> </a:t>
            </a:r>
            <a:br>
              <a:rPr lang="en-GB" sz="3600" dirty="0" smtClean="0">
                <a:solidFill>
                  <a:srgbClr val="669900"/>
                </a:solidFill>
                <a:latin typeface="Calibri" pitchFamily="34" charset="0"/>
              </a:rPr>
            </a:br>
            <a:r>
              <a:rPr lang="en-GB" sz="3600" dirty="0" smtClean="0">
                <a:solidFill>
                  <a:srgbClr val="669900"/>
                </a:solidFill>
                <a:latin typeface="Calibri" pitchFamily="34" charset="0"/>
              </a:rPr>
              <a:t>  </a:t>
            </a:r>
            <a:r>
              <a:rPr lang="en-GB" i="1" dirty="0" smtClean="0">
                <a:solidFill>
                  <a:srgbClr val="669900"/>
                </a:solidFill>
                <a:latin typeface="Calibri" pitchFamily="34" charset="0"/>
              </a:rPr>
              <a:t>Making </a:t>
            </a:r>
            <a:r>
              <a:rPr lang="en-GB" i="1" dirty="0">
                <a:solidFill>
                  <a:srgbClr val="669900"/>
                </a:solidFill>
                <a:latin typeface="Calibri" pitchFamily="34" charset="0"/>
              </a:rPr>
              <a:t>policies and </a:t>
            </a:r>
            <a:r>
              <a:rPr lang="en-GB" i="1" dirty="0" smtClean="0">
                <a:solidFill>
                  <a:srgbClr val="669900"/>
                </a:solidFill>
                <a:latin typeface="Calibri" pitchFamily="34" charset="0"/>
              </a:rPr>
              <a:t>incentives</a:t>
            </a:r>
            <a:br>
              <a:rPr lang="en-GB" i="1" dirty="0" smtClean="0">
                <a:solidFill>
                  <a:srgbClr val="669900"/>
                </a:solidFill>
                <a:latin typeface="Calibri" pitchFamily="34" charset="0"/>
              </a:rPr>
            </a:br>
            <a:r>
              <a:rPr lang="en-GB" i="1" dirty="0" smtClean="0">
                <a:solidFill>
                  <a:srgbClr val="669900"/>
                </a:solidFill>
                <a:latin typeface="Calibri" pitchFamily="34" charset="0"/>
              </a:rPr>
              <a:t>for </a:t>
            </a:r>
            <a:r>
              <a:rPr lang="en-GB" i="1" dirty="0">
                <a:solidFill>
                  <a:srgbClr val="669900"/>
                </a:solidFill>
                <a:latin typeface="Calibri" pitchFamily="34" charset="0"/>
              </a:rPr>
              <a:t>the circular </a:t>
            </a:r>
            <a:r>
              <a:rPr lang="en-GB" i="1" dirty="0" smtClean="0">
                <a:solidFill>
                  <a:srgbClr val="669900"/>
                </a:solidFill>
                <a:latin typeface="Calibri" pitchFamily="34" charset="0"/>
              </a:rPr>
              <a:t>economy</a:t>
            </a:r>
            <a:br>
              <a:rPr lang="en-GB" i="1" dirty="0" smtClean="0">
                <a:solidFill>
                  <a:srgbClr val="669900"/>
                </a:solidFill>
                <a:latin typeface="Calibri" pitchFamily="34" charset="0"/>
              </a:rPr>
            </a:br>
            <a:r>
              <a:rPr lang="en-GB" i="1" dirty="0" smtClean="0">
                <a:solidFill>
                  <a:srgbClr val="669900"/>
                </a:solidFill>
                <a:latin typeface="Calibri" pitchFamily="34" charset="0"/>
              </a:rPr>
              <a:t>socially robust</a:t>
            </a:r>
            <a:r>
              <a:rPr lang="en-GB" sz="3600" i="1" dirty="0" smtClean="0">
                <a:solidFill>
                  <a:srgbClr val="669900"/>
                </a:solidFill>
                <a:latin typeface="Calibri" pitchFamily="34" charset="0"/>
              </a:rPr>
              <a:t/>
            </a:r>
            <a:br>
              <a:rPr lang="en-GB" sz="3600" i="1" dirty="0" smtClean="0">
                <a:solidFill>
                  <a:srgbClr val="669900"/>
                </a:solidFill>
                <a:latin typeface="Calibri" pitchFamily="34" charset="0"/>
              </a:rPr>
            </a:br>
            <a:r>
              <a:rPr lang="en-GB" sz="3600" i="1" dirty="0" smtClean="0">
                <a:solidFill>
                  <a:srgbClr val="669900"/>
                </a:solidFill>
                <a:latin typeface="Calibri" pitchFamily="34" charset="0"/>
              </a:rPr>
              <a:t/>
            </a:r>
            <a:br>
              <a:rPr lang="en-GB" sz="3600" i="1" dirty="0" smtClean="0">
                <a:solidFill>
                  <a:srgbClr val="669900"/>
                </a:solidFill>
                <a:latin typeface="Calibri" pitchFamily="34" charset="0"/>
              </a:rPr>
            </a:br>
            <a:r>
              <a:rPr lang="en-GB" sz="3200" kern="1200" dirty="0" smtClean="0">
                <a:solidFill>
                  <a:srgbClr val="FFFFFF"/>
                </a:solidFill>
                <a:latin typeface="Calibri" pitchFamily="34" charset="0"/>
              </a:rPr>
              <a:t>Steve Yearley</a:t>
            </a:r>
            <a:br>
              <a:rPr lang="en-GB" sz="3200" kern="12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GB" sz="2400" kern="1200" dirty="0" smtClean="0">
                <a:solidFill>
                  <a:srgbClr val="FFFFFF"/>
                </a:solidFill>
                <a:latin typeface="Calibri" pitchFamily="34" charset="0"/>
              </a:rPr>
              <a:t>STIS, University of Edinburgh &amp;</a:t>
            </a:r>
            <a:br>
              <a:rPr lang="en-GB" sz="2400" kern="12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GB" sz="2400" kern="1200" dirty="0" smtClean="0">
                <a:solidFill>
                  <a:srgbClr val="FFFFFF"/>
                </a:solidFill>
                <a:latin typeface="Calibri" pitchFamily="34" charset="0"/>
              </a:rPr>
              <a:t>Institute of Advanced Studies in the Humanities</a:t>
            </a:r>
            <a:r>
              <a:rPr lang="en-GB" sz="3200" dirty="0" smtClean="0">
                <a:solidFill>
                  <a:srgbClr val="669900"/>
                </a:solidFill>
                <a:latin typeface="Calibri" pitchFamily="34" charset="0"/>
              </a:rPr>
              <a:t/>
            </a:r>
            <a:br>
              <a:rPr lang="en-GB" sz="3200" dirty="0" smtClean="0">
                <a:solidFill>
                  <a:srgbClr val="669900"/>
                </a:solidFill>
                <a:latin typeface="Calibri" pitchFamily="34" charset="0"/>
              </a:rPr>
            </a:br>
            <a:endParaRPr lang="en-GB" sz="3200" dirty="0" smtClean="0">
              <a:solidFill>
                <a:srgbClr val="669900"/>
              </a:solidFill>
              <a:latin typeface="Calibri" pitchFamily="34" charset="0"/>
            </a:endParaRPr>
          </a:p>
        </p:txBody>
      </p:sp>
      <p:pic>
        <p:nvPicPr>
          <p:cNvPr id="6" name="Picture 5" descr="IASH_50years_logo_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7" y="5359539"/>
            <a:ext cx="1324417" cy="113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:\IASH Admin\Communications\Logos &amp; Signatures\UoE\UoE log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7" y="5883682"/>
            <a:ext cx="3810000" cy="6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-36513"/>
            <a:ext cx="10333037" cy="7356150"/>
          </a:xfrm>
          <a:prstGeom prst="rect">
            <a:avLst/>
          </a:prstGeom>
        </p:spPr>
      </p:pic>
      <p:pic>
        <p:nvPicPr>
          <p:cNvPr id="4" name="Picture 3" descr="IASH_50years_logo_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46144"/>
            <a:ext cx="1324417" cy="1134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6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5826159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ChangeAspect="1" noChangeArrowheads="1"/>
          </p:cNvSpPr>
          <p:nvPr/>
        </p:nvSpPr>
        <p:spPr bwMode="auto">
          <a:xfrm>
            <a:off x="0" y="5893660"/>
            <a:ext cx="11588088" cy="586515"/>
          </a:xfrm>
          <a:prstGeom prst="rect">
            <a:avLst/>
          </a:prstGeom>
          <a:solidFill>
            <a:srgbClr val="48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600" dirty="0" smtClean="0">
                <a:solidFill>
                  <a:srgbClr val="FFFFFF"/>
                </a:solidFill>
                <a:latin typeface="Calibri" pitchFamily="34" charset="0"/>
              </a:rPr>
              <a:t>STIS Edinburgh </a:t>
            </a: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493837" y="1411287"/>
            <a:ext cx="8737573" cy="31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who 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doesn’t love a Circular Economy?</a:t>
            </a: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has the straightforwardness of recycling </a:t>
            </a: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… and is a more appealing term than decarbonisation or sustainable development.</a:t>
            </a:r>
          </a:p>
        </p:txBody>
      </p:sp>
      <p:pic>
        <p:nvPicPr>
          <p:cNvPr id="6" name="Picture 5" descr="IASH_50years_logo_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6144"/>
            <a:ext cx="1324417" cy="113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5" y="-36513"/>
            <a:ext cx="3081562" cy="435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62322" y="400327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493837" cy="210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37" y="1792286"/>
            <a:ext cx="570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95000"/>
                  </a:schemeClr>
                </a:solidFill>
              </a:rPr>
              <a:t>2018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5826159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ChangeAspect="1" noChangeArrowheads="1"/>
          </p:cNvSpPr>
          <p:nvPr/>
        </p:nvSpPr>
        <p:spPr bwMode="auto">
          <a:xfrm>
            <a:off x="0" y="5893660"/>
            <a:ext cx="11588088" cy="586515"/>
          </a:xfrm>
          <a:prstGeom prst="rect">
            <a:avLst/>
          </a:prstGeom>
          <a:solidFill>
            <a:srgbClr val="48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600" dirty="0" smtClean="0">
                <a:solidFill>
                  <a:srgbClr val="FFFFFF"/>
                </a:solidFill>
                <a:latin typeface="Calibri" pitchFamily="34" charset="0"/>
              </a:rPr>
              <a:t>STIS Edinburgh </a:t>
            </a: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493837" y="1411287"/>
            <a:ext cx="8737573" cy="31248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                         Circular Economy</a:t>
            </a: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                  SD                                  decarbonisation</a:t>
            </a:r>
          </a:p>
        </p:txBody>
      </p:sp>
      <p:pic>
        <p:nvPicPr>
          <p:cNvPr id="6" name="Picture 5" descr="IASH_50years_logo_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6144"/>
            <a:ext cx="1324417" cy="1134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sosceles Triangle 2"/>
          <p:cNvSpPr/>
          <p:nvPr/>
        </p:nvSpPr>
        <p:spPr bwMode="auto">
          <a:xfrm>
            <a:off x="3932237" y="2059304"/>
            <a:ext cx="2667000" cy="1828800"/>
          </a:xfrm>
          <a:prstGeom prst="triangle">
            <a:avLst/>
          </a:prstGeom>
          <a:solidFill>
            <a:srgbClr val="66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237" y="496887"/>
            <a:ext cx="2922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7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Naming the goal</a:t>
            </a:r>
            <a:endParaRPr lang="en-GB" sz="3200" dirty="0">
              <a:solidFill>
                <a:srgbClr val="FF7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5826159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ChangeAspect="1" noChangeArrowheads="1"/>
          </p:cNvSpPr>
          <p:nvPr/>
        </p:nvSpPr>
        <p:spPr bwMode="auto">
          <a:xfrm>
            <a:off x="0" y="5893660"/>
            <a:ext cx="11588088" cy="586515"/>
          </a:xfrm>
          <a:prstGeom prst="rect">
            <a:avLst/>
          </a:prstGeom>
          <a:solidFill>
            <a:srgbClr val="48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600" dirty="0" smtClean="0">
                <a:solidFill>
                  <a:srgbClr val="FFFFFF"/>
                </a:solidFill>
                <a:latin typeface="Calibri" pitchFamily="34" charset="0"/>
              </a:rPr>
              <a:t>STIS Edinburgh </a:t>
            </a: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493837" y="1411287"/>
            <a:ext cx="8737573" cy="31248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                         Circular Economy</a:t>
            </a: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                  SD                                  decarbonisation</a:t>
            </a:r>
          </a:p>
        </p:txBody>
      </p:sp>
      <p:pic>
        <p:nvPicPr>
          <p:cNvPr id="6" name="Picture 5" descr="IASH_50years_logo_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6144"/>
            <a:ext cx="1324417" cy="1134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sosceles Triangle 2"/>
          <p:cNvSpPr/>
          <p:nvPr/>
        </p:nvSpPr>
        <p:spPr bwMode="auto">
          <a:xfrm>
            <a:off x="3932237" y="2059304"/>
            <a:ext cx="2667000" cy="1828800"/>
          </a:xfrm>
          <a:prstGeom prst="triangle">
            <a:avLst/>
          </a:prstGeom>
          <a:solidFill>
            <a:srgbClr val="66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0637" y="2470149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kern="0" dirty="0" smtClean="0">
                <a:solidFill>
                  <a:srgbClr val="FF7C80"/>
                </a:solidFill>
                <a:latin typeface="Calibri" pitchFamily="34" charset="0"/>
              </a:rPr>
              <a:t>issues of growth</a:t>
            </a:r>
            <a:endParaRPr lang="en-GB" sz="2800" dirty="0">
              <a:solidFill>
                <a:srgbClr val="FF7C8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970337" y="2041524"/>
            <a:ext cx="381000" cy="4572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560637" y="3455211"/>
            <a:ext cx="533400" cy="54687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28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5826159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ChangeAspect="1" noChangeArrowheads="1"/>
          </p:cNvSpPr>
          <p:nvPr/>
        </p:nvSpPr>
        <p:spPr bwMode="auto">
          <a:xfrm>
            <a:off x="0" y="5893660"/>
            <a:ext cx="11588088" cy="586515"/>
          </a:xfrm>
          <a:prstGeom prst="rect">
            <a:avLst/>
          </a:prstGeom>
          <a:solidFill>
            <a:srgbClr val="48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600" dirty="0" smtClean="0">
                <a:solidFill>
                  <a:srgbClr val="FFFFFF"/>
                </a:solidFill>
                <a:latin typeface="Calibri" pitchFamily="34" charset="0"/>
              </a:rPr>
              <a:t>STIS Edinburgh </a:t>
            </a: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493837" y="1411287"/>
            <a:ext cx="8737573" cy="31248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                         Circular Economy</a:t>
            </a: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                  SD                                  decarbonisation</a:t>
            </a:r>
          </a:p>
        </p:txBody>
      </p:sp>
      <p:pic>
        <p:nvPicPr>
          <p:cNvPr id="6" name="Picture 5" descr="IASH_50years_logo_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6144"/>
            <a:ext cx="1324417" cy="1134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sosceles Triangle 2"/>
          <p:cNvSpPr/>
          <p:nvPr/>
        </p:nvSpPr>
        <p:spPr bwMode="auto">
          <a:xfrm>
            <a:off x="3932237" y="2059304"/>
            <a:ext cx="2667000" cy="1828800"/>
          </a:xfrm>
          <a:prstGeom prst="triangle">
            <a:avLst/>
          </a:prstGeom>
          <a:solidFill>
            <a:srgbClr val="66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0637" y="2470149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kern="0" dirty="0" smtClean="0">
                <a:solidFill>
                  <a:srgbClr val="FF7C80"/>
                </a:solidFill>
                <a:latin typeface="Calibri" pitchFamily="34" charset="0"/>
              </a:rPr>
              <a:t>issues of growth</a:t>
            </a:r>
            <a:endParaRPr lang="en-GB" sz="2800" dirty="0">
              <a:solidFill>
                <a:srgbClr val="FF7C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4837" y="2470148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kern="0" dirty="0" smtClean="0">
                <a:solidFill>
                  <a:srgbClr val="FF7C80"/>
                </a:solidFill>
                <a:latin typeface="Calibri" pitchFamily="34" charset="0"/>
              </a:rPr>
              <a:t>questions of energy &amp; thermodynamics</a:t>
            </a:r>
            <a:endParaRPr lang="en-GB" sz="2800" dirty="0">
              <a:solidFill>
                <a:srgbClr val="FF7C8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980237" y="2059304"/>
            <a:ext cx="381000" cy="41084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8512174" y="3635392"/>
            <a:ext cx="457200" cy="44289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650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5826159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ChangeAspect="1" noChangeArrowheads="1"/>
          </p:cNvSpPr>
          <p:nvPr/>
        </p:nvSpPr>
        <p:spPr bwMode="auto">
          <a:xfrm>
            <a:off x="0" y="5893660"/>
            <a:ext cx="11588088" cy="586515"/>
          </a:xfrm>
          <a:prstGeom prst="rect">
            <a:avLst/>
          </a:prstGeom>
          <a:solidFill>
            <a:srgbClr val="48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600" dirty="0" smtClean="0">
                <a:solidFill>
                  <a:srgbClr val="FFFFFF"/>
                </a:solidFill>
                <a:latin typeface="Calibri" pitchFamily="34" charset="0"/>
              </a:rPr>
              <a:t>STIS Edinburgh </a:t>
            </a: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493837" y="1411287"/>
            <a:ext cx="8737573" cy="31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assessing 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the </a:t>
            </a:r>
            <a:r>
              <a:rPr lang="en-GB" sz="3200" u="sng" kern="0" dirty="0" smtClean="0">
                <a:solidFill>
                  <a:srgbClr val="669900"/>
                </a:solidFill>
                <a:latin typeface="Calibri" pitchFamily="34" charset="0"/>
              </a:rPr>
              <a:t>circularity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 of the Circular Economy?</a:t>
            </a: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>
                <a:solidFill>
                  <a:srgbClr val="669900"/>
                </a:solidFill>
                <a:latin typeface="Calibri" pitchFamily="34" charset="0"/>
              </a:rPr>
              <a:t> 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    </a:t>
            </a:r>
            <a:r>
              <a:rPr lang="en-GB" sz="2800" kern="0" dirty="0" smtClean="0">
                <a:solidFill>
                  <a:srgbClr val="669900"/>
                </a:solidFill>
                <a:latin typeface="Calibri" pitchFamily="34" charset="0"/>
              </a:rPr>
              <a:t>comparison with </a:t>
            </a:r>
            <a:r>
              <a:rPr lang="en-GB" sz="2800" kern="0" dirty="0" smtClean="0">
                <a:solidFill>
                  <a:srgbClr val="669900"/>
                </a:solidFill>
                <a:latin typeface="Calibri" pitchFamily="34" charset="0"/>
              </a:rPr>
              <a:t>complexity of Life </a:t>
            </a:r>
            <a:r>
              <a:rPr lang="en-GB" sz="2800" kern="0" dirty="0" smtClean="0">
                <a:solidFill>
                  <a:srgbClr val="669900"/>
                </a:solidFill>
                <a:latin typeface="Calibri" pitchFamily="34" charset="0"/>
              </a:rPr>
              <a:t>Cycle Analysis (LCA)</a:t>
            </a:r>
          </a:p>
          <a:p>
            <a:pPr algn="l" eaLnBrk="1" hangingPunct="1"/>
            <a:endParaRPr lang="en-GB" sz="28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2800" kern="0" dirty="0" smtClean="0">
                <a:solidFill>
                  <a:srgbClr val="669900"/>
                </a:solidFill>
                <a:latin typeface="Calibri" pitchFamily="34" charset="0"/>
              </a:rPr>
              <a:t>     </a:t>
            </a:r>
            <a:r>
              <a:rPr lang="en-GB" sz="2800" kern="0" dirty="0" smtClean="0">
                <a:solidFill>
                  <a:srgbClr val="669900"/>
                </a:solidFill>
                <a:latin typeface="Calibri" pitchFamily="34" charset="0"/>
              </a:rPr>
              <a:t>transparency and credibility</a:t>
            </a:r>
          </a:p>
          <a:p>
            <a:pPr algn="l" eaLnBrk="1" hangingPunct="1"/>
            <a:endParaRPr lang="en-GB" sz="28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2800" kern="0" dirty="0" smtClean="0">
                <a:solidFill>
                  <a:srgbClr val="669900"/>
                </a:solidFill>
                <a:latin typeface="Calibri" pitchFamily="34" charset="0"/>
              </a:rPr>
              <a:t>     how does rising prosperity fit with circularity?</a:t>
            </a:r>
            <a:endParaRPr lang="en-GB" sz="28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</p:txBody>
      </p:sp>
      <p:pic>
        <p:nvPicPr>
          <p:cNvPr id="6" name="Picture 5" descr="IASH_50years_logo_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6144"/>
            <a:ext cx="1324417" cy="1134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6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5826159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ChangeAspect="1" noChangeArrowheads="1"/>
          </p:cNvSpPr>
          <p:nvPr/>
        </p:nvSpPr>
        <p:spPr bwMode="auto">
          <a:xfrm>
            <a:off x="0" y="5893660"/>
            <a:ext cx="11588088" cy="586515"/>
          </a:xfrm>
          <a:prstGeom prst="rect">
            <a:avLst/>
          </a:prstGeom>
          <a:solidFill>
            <a:srgbClr val="48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600" dirty="0" smtClean="0">
                <a:solidFill>
                  <a:srgbClr val="FFFFFF"/>
                </a:solidFill>
                <a:latin typeface="Calibri" pitchFamily="34" charset="0"/>
              </a:rPr>
              <a:t>STIS Edinburgh </a:t>
            </a: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503237" y="374649"/>
            <a:ext cx="8737573" cy="31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is 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circularity 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a good enough goal?</a:t>
            </a: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>
                <a:solidFill>
                  <a:srgbClr val="669900"/>
                </a:solidFill>
                <a:latin typeface="Calibri" pitchFamily="34" charset="0"/>
              </a:rPr>
              <a:t>	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transport and 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Urry’s</a:t>
            </a:r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>
                <a:solidFill>
                  <a:srgbClr val="669900"/>
                </a:solidFill>
                <a:latin typeface="Calibri" pitchFamily="34" charset="0"/>
              </a:rPr>
              <a:t> 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            idea of “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mobilities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”</a:t>
            </a:r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</p:txBody>
      </p:sp>
      <p:pic>
        <p:nvPicPr>
          <p:cNvPr id="6" name="Picture 5" descr="IASH_50years_logo_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6144"/>
            <a:ext cx="1324417" cy="113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File:London Q1 trolleybus 1768 Regent Street, 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02" y="1764024"/>
            <a:ext cx="6185173" cy="412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1802" y="5596169"/>
            <a:ext cx="61692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London </a:t>
            </a:r>
            <a:r>
              <a:rPr lang="en-GB" sz="1300" b="1" dirty="0">
                <a:solidFill>
                  <a:schemeClr val="bg1"/>
                </a:solidFill>
              </a:rPr>
              <a:t>Q1</a:t>
            </a:r>
            <a:r>
              <a:rPr lang="en-GB" sz="1300" b="1" dirty="0">
                <a:solidFill>
                  <a:schemeClr val="bg1"/>
                </a:solidFill>
              </a:rPr>
              <a:t> trolleybus 1768 Regent Street, </a:t>
            </a:r>
            <a:r>
              <a:rPr lang="en-GB" sz="1300" b="1" dirty="0" smtClean="0">
                <a:solidFill>
                  <a:schemeClr val="bg1"/>
                </a:solidFill>
              </a:rPr>
              <a:t>2014.JPG image by </a:t>
            </a:r>
            <a:r>
              <a:rPr lang="en-GB" sz="1300" b="1" dirty="0" smtClean="0">
                <a:solidFill>
                  <a:schemeClr val="bg1"/>
                </a:solidFill>
              </a:rPr>
              <a:t>Bahnfrend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2253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5826159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ChangeAspect="1" noChangeArrowheads="1"/>
          </p:cNvSpPr>
          <p:nvPr/>
        </p:nvSpPr>
        <p:spPr bwMode="auto">
          <a:xfrm>
            <a:off x="0" y="5893660"/>
            <a:ext cx="11588088" cy="586515"/>
          </a:xfrm>
          <a:prstGeom prst="rect">
            <a:avLst/>
          </a:prstGeom>
          <a:solidFill>
            <a:srgbClr val="48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600" dirty="0" smtClean="0">
                <a:solidFill>
                  <a:srgbClr val="FFFFFF"/>
                </a:solidFill>
                <a:latin typeface="Calibri" pitchFamily="34" charset="0"/>
              </a:rPr>
              <a:t>STIS Edinburgh </a:t>
            </a: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493837" y="1411287"/>
            <a:ext cx="8737573" cy="31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is 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circularity 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a good enough goal?</a:t>
            </a: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>
                <a:solidFill>
                  <a:srgbClr val="669900"/>
                </a:solidFill>
                <a:latin typeface="Calibri" pitchFamily="34" charset="0"/>
              </a:rPr>
              <a:t>	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circular bio-economies &amp; genetic modification</a:t>
            </a:r>
          </a:p>
        </p:txBody>
      </p:sp>
      <p:pic>
        <p:nvPicPr>
          <p:cNvPr id="6" name="Picture 5" descr="IASH_50years_logo_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6144"/>
            <a:ext cx="1324417" cy="113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1654491"/>
            <a:ext cx="6745287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8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5826159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ChangeAspect="1" noChangeArrowheads="1"/>
          </p:cNvSpPr>
          <p:nvPr/>
        </p:nvSpPr>
        <p:spPr bwMode="auto">
          <a:xfrm>
            <a:off x="0" y="5893660"/>
            <a:ext cx="11588088" cy="586515"/>
          </a:xfrm>
          <a:prstGeom prst="rect">
            <a:avLst/>
          </a:prstGeom>
          <a:solidFill>
            <a:srgbClr val="48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600" dirty="0" smtClean="0">
                <a:solidFill>
                  <a:srgbClr val="FFFFFF"/>
                </a:solidFill>
                <a:latin typeface="Calibri" pitchFamily="34" charset="0"/>
              </a:rPr>
              <a:t>STIS Edinburgh </a:t>
            </a: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406399" y="420687"/>
            <a:ext cx="10287000" cy="31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Understanding the 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policy 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appeal:</a:t>
            </a:r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>
                <a:solidFill>
                  <a:srgbClr val="669900"/>
                </a:solidFill>
                <a:latin typeface="Calibri" pitchFamily="34" charset="0"/>
              </a:rPr>
              <a:t>	</a:t>
            </a:r>
            <a:r>
              <a:rPr lang="en-GB" sz="2800" kern="0" dirty="0" smtClean="0">
                <a:solidFill>
                  <a:srgbClr val="FF7C80"/>
                </a:solidFill>
                <a:latin typeface="Calibri" pitchFamily="34" charset="0"/>
              </a:rPr>
              <a:t>Scotland</a:t>
            </a:r>
          </a:p>
          <a:p>
            <a:pPr algn="l" eaLnBrk="1" hangingPunct="1"/>
            <a:r>
              <a:rPr lang="en-GB" sz="2800" kern="0" dirty="0">
                <a:solidFill>
                  <a:srgbClr val="FF7C80"/>
                </a:solidFill>
                <a:latin typeface="Calibri" pitchFamily="34" charset="0"/>
              </a:rPr>
              <a:t>	</a:t>
            </a:r>
            <a:r>
              <a:rPr lang="en-GB" sz="2800" kern="0" dirty="0" smtClean="0">
                <a:solidFill>
                  <a:srgbClr val="FF7C80"/>
                </a:solidFill>
                <a:latin typeface="Calibri" pitchFamily="34" charset="0"/>
              </a:rPr>
              <a:t>European Union</a:t>
            </a:r>
          </a:p>
          <a:p>
            <a:pPr algn="l" eaLnBrk="1" hangingPunct="1"/>
            <a:endParaRPr lang="en-GB" sz="2800" kern="0" dirty="0" smtClean="0">
              <a:solidFill>
                <a:srgbClr val="FF7C80"/>
              </a:solidFill>
              <a:latin typeface="Calibri" pitchFamily="34" charset="0"/>
            </a:endParaRPr>
          </a:p>
          <a:p>
            <a:pPr algn="l" eaLnBrk="1" hangingPunct="1"/>
            <a:r>
              <a:rPr lang="en-GB" sz="3200" kern="0" dirty="0">
                <a:solidFill>
                  <a:srgbClr val="669900"/>
                </a:solidFill>
                <a:latin typeface="Calibri" pitchFamily="34" charset="0"/>
              </a:rPr>
              <a:t>					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    Understanding </a:t>
            </a:r>
            <a:r>
              <a:rPr lang="en-GB" sz="3200" kern="0" dirty="0">
                <a:solidFill>
                  <a:srgbClr val="669900"/>
                </a:solidFill>
                <a:latin typeface="Calibri" pitchFamily="34" charset="0"/>
              </a:rPr>
              <a:t>responses:</a:t>
            </a:r>
          </a:p>
          <a:p>
            <a:pPr algn="l" eaLnBrk="1" hangingPunct="1"/>
            <a:endParaRPr lang="en-GB" sz="3200" kern="0" dirty="0" smtClean="0">
              <a:solidFill>
                <a:srgbClr val="669900"/>
              </a:solidFill>
              <a:latin typeface="Calibri" pitchFamily="34" charset="0"/>
            </a:endParaRPr>
          </a:p>
          <a:p>
            <a:pPr algn="l" eaLnBrk="1" hangingPunct="1"/>
            <a:endParaRPr lang="en-GB" sz="3200" kern="0" dirty="0">
              <a:solidFill>
                <a:srgbClr val="669900"/>
              </a:solidFill>
              <a:latin typeface="Calibri" pitchFamily="34" charset="0"/>
            </a:endParaRPr>
          </a:p>
        </p:txBody>
      </p:sp>
      <p:pic>
        <p:nvPicPr>
          <p:cNvPr id="6" name="Picture 5" descr="IASH_50years_logo_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6144"/>
            <a:ext cx="1324417" cy="113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7" y="2806787"/>
            <a:ext cx="6599238" cy="306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569912" y="2747683"/>
            <a:ext cx="4352925" cy="31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400" kern="0" dirty="0" smtClean="0">
                <a:solidFill>
                  <a:srgbClr val="669900"/>
                </a:solidFill>
                <a:latin typeface="Calibri" pitchFamily="34" charset="0"/>
              </a:rPr>
              <a:t>“Gaming </a:t>
            </a:r>
            <a:r>
              <a:rPr lang="en-GB" sz="2400" kern="0" dirty="0" smtClean="0">
                <a:solidFill>
                  <a:srgbClr val="669900"/>
                </a:solidFill>
                <a:latin typeface="Calibri" pitchFamily="34" charset="0"/>
              </a:rPr>
              <a:t>in </a:t>
            </a:r>
            <a:r>
              <a:rPr lang="en-GB" sz="2400" kern="0" dirty="0" smtClean="0">
                <a:solidFill>
                  <a:srgbClr val="669900"/>
                </a:solidFill>
                <a:latin typeface="Calibri" pitchFamily="34" charset="0"/>
              </a:rPr>
              <a:t>Targetworld</a:t>
            </a:r>
            <a:r>
              <a:rPr lang="en-GB" sz="2400" kern="0" dirty="0" smtClean="0">
                <a:solidFill>
                  <a:srgbClr val="669900"/>
                </a:solidFill>
                <a:latin typeface="Calibri" pitchFamily="34" charset="0"/>
              </a:rPr>
              <a:t>”</a:t>
            </a:r>
            <a:r>
              <a:rPr lang="en-GB" sz="3200" kern="0" dirty="0" smtClean="0">
                <a:solidFill>
                  <a:srgbClr val="669900"/>
                </a:solidFill>
                <a:latin typeface="Calibri" pitchFamily="34" charset="0"/>
              </a:rPr>
              <a:t> </a:t>
            </a:r>
          </a:p>
          <a:p>
            <a:pPr algn="l" eaLnBrk="1" hangingPunct="1"/>
            <a:r>
              <a:rPr lang="en-GB" sz="2400" kern="0" dirty="0" smtClean="0">
                <a:solidFill>
                  <a:srgbClr val="669900"/>
                </a:solidFill>
                <a:latin typeface="Calibri" pitchFamily="34" charset="0"/>
              </a:rPr>
              <a:t>C. </a:t>
            </a:r>
            <a:r>
              <a:rPr lang="en-GB" sz="2400" kern="0" dirty="0" smtClean="0">
                <a:solidFill>
                  <a:srgbClr val="669900"/>
                </a:solidFill>
                <a:latin typeface="Calibri" pitchFamily="34" charset="0"/>
              </a:rPr>
              <a:t>Hood (2006) </a:t>
            </a:r>
          </a:p>
          <a:p>
            <a:pPr algn="l" eaLnBrk="1" hangingPunct="1"/>
            <a:r>
              <a:rPr lang="en-GB" sz="2400" i="1" kern="0" dirty="0" smtClean="0">
                <a:solidFill>
                  <a:srgbClr val="669900"/>
                </a:solidFill>
                <a:latin typeface="Calibri" pitchFamily="34" charset="0"/>
              </a:rPr>
              <a:t>Public Administration Review</a:t>
            </a:r>
            <a:r>
              <a:rPr lang="en-GB" sz="2400" kern="0" dirty="0" smtClean="0">
                <a:solidFill>
                  <a:srgbClr val="669900"/>
                </a:solidFill>
                <a:latin typeface="Calibri" pitchFamily="34" charset="0"/>
              </a:rPr>
              <a:t> 66</a:t>
            </a:r>
            <a:endParaRPr lang="en-GB" sz="2400" kern="0" dirty="0" smtClean="0">
              <a:solidFill>
                <a:srgbClr val="6699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7C20755EBCC49B6920EA42134AE20" ma:contentTypeVersion="0" ma:contentTypeDescription="Create a new document." ma:contentTypeScope="" ma:versionID="7ef4580c2f80f026ea98301d91d34e1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68ec46f59ced91eca72e0bf4d750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82B308-933E-4A3B-8099-EB5F1B50B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12E4B7-DE46-4519-9364-9A42402F5B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4EDD28-3417-4AEA-BCD1-C582DC3C45D1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163</Words>
  <Application>Microsoft Office PowerPoint</Application>
  <PresentationFormat>Custom</PresentationFormat>
  <Paragraphs>85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Office Theme</vt:lpstr>
      <vt:lpstr> Cranfield University, Dec 2019     Making policies and incentives for the circular economy socially robust  Steve Yearley STIS, University of Edinburgh &amp; Institute of Advanced Studies in the Humanities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Convergences between STS and Environmental Sociology</dc:title>
  <dc:creator>steve yearley</dc:creator>
  <cp:lastModifiedBy>Steve Yearley</cp:lastModifiedBy>
  <cp:revision>148</cp:revision>
  <dcterms:created xsi:type="dcterms:W3CDTF">2006-08-16T00:00:00Z</dcterms:created>
  <dcterms:modified xsi:type="dcterms:W3CDTF">2019-12-04T00:54:40Z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0x010100EBD7C20755EBCC49B6920EA42134AE20</vt:lpwstr>
  </property>
</Properties>
</file>