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4"/>
    <p:sldMasterId id="2147483745" r:id="rId5"/>
    <p:sldMasterId id="2147483752" r:id="rId6"/>
    <p:sldMasterId id="2147483759" r:id="rId7"/>
    <p:sldMasterId id="2147483771" r:id="rId8"/>
  </p:sldMasterIdLst>
  <p:notesMasterIdLst>
    <p:notesMasterId r:id="rId41"/>
  </p:notesMasterIdLst>
  <p:handoutMasterIdLst>
    <p:handoutMasterId r:id="rId42"/>
  </p:handoutMasterIdLst>
  <p:sldIdLst>
    <p:sldId id="256" r:id="rId9"/>
    <p:sldId id="297" r:id="rId10"/>
    <p:sldId id="270" r:id="rId11"/>
    <p:sldId id="316" r:id="rId12"/>
    <p:sldId id="295" r:id="rId13"/>
    <p:sldId id="277" r:id="rId14"/>
    <p:sldId id="276" r:id="rId15"/>
    <p:sldId id="296" r:id="rId16"/>
    <p:sldId id="271" r:id="rId17"/>
    <p:sldId id="318" r:id="rId18"/>
    <p:sldId id="278" r:id="rId19"/>
    <p:sldId id="290" r:id="rId20"/>
    <p:sldId id="319" r:id="rId21"/>
    <p:sldId id="320" r:id="rId22"/>
    <p:sldId id="314" r:id="rId23"/>
    <p:sldId id="279" r:id="rId24"/>
    <p:sldId id="266" r:id="rId25"/>
    <p:sldId id="280" r:id="rId26"/>
    <p:sldId id="285" r:id="rId27"/>
    <p:sldId id="281" r:id="rId28"/>
    <p:sldId id="292" r:id="rId29"/>
    <p:sldId id="317" r:id="rId30"/>
    <p:sldId id="321" r:id="rId31"/>
    <p:sldId id="293" r:id="rId32"/>
    <p:sldId id="294" r:id="rId33"/>
    <p:sldId id="303" r:id="rId34"/>
    <p:sldId id="322" r:id="rId35"/>
    <p:sldId id="323" r:id="rId36"/>
    <p:sldId id="324" r:id="rId37"/>
    <p:sldId id="325" r:id="rId38"/>
    <p:sldId id="326" r:id="rId39"/>
    <p:sldId id="327" r:id="rId40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7529" userDrawn="1">
          <p15:clr>
            <a:srgbClr val="A4A3A4"/>
          </p15:clr>
        </p15:guide>
        <p15:guide id="3" orient="horz" pos="391" userDrawn="1">
          <p15:clr>
            <a:srgbClr val="A4A3A4"/>
          </p15:clr>
        </p15:guide>
        <p15:guide id="4" orient="horz" pos="73" userDrawn="1">
          <p15:clr>
            <a:srgbClr val="A4A3A4"/>
          </p15:clr>
        </p15:guide>
        <p15:guide id="5" pos="57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3E88"/>
    <a:srgbClr val="DD7A0F"/>
    <a:srgbClr val="0C406D"/>
    <a:srgbClr val="2F444E"/>
    <a:srgbClr val="354248"/>
    <a:srgbClr val="091932"/>
    <a:srgbClr val="344248"/>
    <a:srgbClr val="384A50"/>
    <a:srgbClr val="0099C4"/>
    <a:srgbClr val="273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3" autoAdjust="0"/>
    <p:restoredTop sz="86432"/>
  </p:normalViewPr>
  <p:slideViewPr>
    <p:cSldViewPr>
      <p:cViewPr>
        <p:scale>
          <a:sx n="50" d="100"/>
          <a:sy n="50" d="100"/>
        </p:scale>
        <p:origin x="1218" y="240"/>
      </p:cViewPr>
      <p:guideLst>
        <p:guide orient="horz" pos="1117"/>
        <p:guide pos="7529"/>
        <p:guide orient="horz" pos="391"/>
        <p:guide orient="horz" pos="73"/>
        <p:guide pos="57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9" d="100"/>
          <a:sy n="129" d="100"/>
        </p:scale>
        <p:origin x="39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8EA1D-728A-4E5F-9A4B-D1A7FD31BCED}" type="datetimeFigureOut">
              <a:rPr lang="en-GB" smtClean="0">
                <a:latin typeface="Arial" charset="0"/>
                <a:ea typeface="Arial" charset="0"/>
                <a:cs typeface="Arial" charset="0"/>
              </a:rPr>
              <a:t>02/12/2019</a:t>
            </a:fld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8912-DC56-4920-85F1-EA9817C1761F}" type="slidenum">
              <a:rPr lang="en-GB" smtClean="0">
                <a:latin typeface="Arial" charset="0"/>
                <a:ea typeface="Arial" charset="0"/>
                <a:cs typeface="Arial" charset="0"/>
              </a:rPr>
              <a:t>‹#›</a:t>
            </a:fld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24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CE1C2-7DC9-FC47-9848-69281FD2BD1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FC8D-FEAC-3A4D-B17B-284E661AD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81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think the consumption of paper is declining heavily because of the computer age, but paper plays a very key part in our lives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25C08-4A76-40FF-A975-EAFCC9946E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87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or 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871864" y="1700460"/>
            <a:ext cx="6264696" cy="21605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32pt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871864" y="4149080"/>
            <a:ext cx="6264696" cy="792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73469" y="5229200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  <p:sp>
        <p:nvSpPr>
          <p:cNvPr id="5" name="Text Placeholder 17"/>
          <p:cNvSpPr txBox="1">
            <a:spLocks/>
          </p:cNvSpPr>
          <p:nvPr userDrawn="1"/>
        </p:nvSpPr>
        <p:spPr>
          <a:xfrm>
            <a:off x="4871864" y="6021288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 err="1"/>
              <a:t>www.cranfield.ac.uk</a:t>
            </a:r>
            <a:endParaRPr lang="en-GB" sz="2400" b="0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63352" y="188640"/>
            <a:ext cx="129614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3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5B7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solidFill>
                <a:srgbClr val="5B7813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07368" y="6414384"/>
            <a:ext cx="504056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9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81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07368" y="6414384"/>
            <a:ext cx="504056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3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44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07368" y="6414384"/>
            <a:ext cx="504056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78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820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07368" y="6414384"/>
            <a:ext cx="504056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51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DD7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07368" y="6414384"/>
            <a:ext cx="504056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488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63352" y="188640"/>
            <a:ext cx="129614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4487818"/>
            <a:ext cx="3309496" cy="183644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871864" y="2367553"/>
            <a:ext cx="6580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4400" b="1" dirty="0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871864" y="3585210"/>
            <a:ext cx="6336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rPr>
              <a:t>T: +44 (0)1234 750111</a:t>
            </a:r>
            <a:endParaRPr lang="en-US" sz="4000" b="1" dirty="0">
              <a:solidFill>
                <a:srgbClr val="0099C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4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F202-99D6-4477-8A9D-C43660DEC8B9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43906-C6DF-415E-A8BA-EAD1E82DB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862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or 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871864" y="1700460"/>
            <a:ext cx="6264696" cy="21605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32pt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871864" y="4005064"/>
            <a:ext cx="6264696" cy="792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73469" y="4941168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  <p:sp>
        <p:nvSpPr>
          <p:cNvPr id="5" name="Text Placeholder 17"/>
          <p:cNvSpPr txBox="1">
            <a:spLocks/>
          </p:cNvSpPr>
          <p:nvPr userDrawn="1"/>
        </p:nvSpPr>
        <p:spPr>
          <a:xfrm>
            <a:off x="4871864" y="5661248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 err="1"/>
              <a:t>www.cranfield.ac.uk</a:t>
            </a:r>
            <a:endParaRPr lang="en-GB" sz="2400" b="0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63352" y="188640"/>
            <a:ext cx="129614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93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1412776"/>
            <a:ext cx="1137726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Sub-header, 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2348881"/>
            <a:ext cx="11377264" cy="381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094355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1412776"/>
            <a:ext cx="669674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Sub-header, 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2348881"/>
            <a:ext cx="6696744" cy="381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6"/>
            <a:ext cx="4535488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2" name="Footer Placeholder 16"/>
          <p:cNvSpPr txBox="1">
            <a:spLocks/>
          </p:cNvSpPr>
          <p:nvPr userDrawn="1"/>
        </p:nvSpPr>
        <p:spPr>
          <a:xfrm>
            <a:off x="407368" y="6414383"/>
            <a:ext cx="4114800" cy="307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6702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1412776"/>
            <a:ext cx="1137726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Sub-header, Arial Bold 22pt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59496" y="404664"/>
            <a:ext cx="10225136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2348881"/>
            <a:ext cx="11377264" cy="396043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52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412776"/>
            <a:ext cx="6696744" cy="475210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6"/>
            <a:ext cx="4535488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9" name="Footer Placeholder 16"/>
          <p:cNvSpPr txBox="1">
            <a:spLocks/>
          </p:cNvSpPr>
          <p:nvPr userDrawn="1"/>
        </p:nvSpPr>
        <p:spPr>
          <a:xfrm>
            <a:off x="407368" y="6414383"/>
            <a:ext cx="4114800" cy="307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229860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07366" y="1412776"/>
            <a:ext cx="11377265" cy="4752105"/>
          </a:xfrm>
          <a:prstGeom prst="rect">
            <a:avLst/>
          </a:prstGeom>
        </p:spPr>
        <p:txBody>
          <a:bodyPr numCol="2" spcCol="144000"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1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2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  <a:p>
            <a:pPr lvl="4"/>
            <a:endParaRPr lang="en-GB" dirty="0"/>
          </a:p>
          <a:p>
            <a:pPr lvl="4"/>
            <a:endParaRPr lang="en-GB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7" name="Footer Placeholder 16"/>
          <p:cNvSpPr txBox="1">
            <a:spLocks/>
          </p:cNvSpPr>
          <p:nvPr userDrawn="1"/>
        </p:nvSpPr>
        <p:spPr>
          <a:xfrm>
            <a:off x="407368" y="6414383"/>
            <a:ext cx="4114800" cy="307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0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407368" y="1412776"/>
            <a:ext cx="11376645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3" name="Footer Placeholder 16"/>
          <p:cNvSpPr txBox="1">
            <a:spLocks/>
          </p:cNvSpPr>
          <p:nvPr userDrawn="1"/>
        </p:nvSpPr>
        <p:spPr>
          <a:xfrm>
            <a:off x="407368" y="6414383"/>
            <a:ext cx="4114800" cy="307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80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4"/>
            <a:ext cx="6552728" cy="576021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/>
            </a:lvl2pPr>
            <a:lvl3pPr>
              <a:lnSpc>
                <a:spcPct val="100000"/>
              </a:lnSpc>
              <a:defRPr sz="2000" b="0" i="0"/>
            </a:lvl3pPr>
            <a:lvl4pPr>
              <a:lnSpc>
                <a:spcPct val="100000"/>
              </a:lnSpc>
              <a:defRPr sz="2000" b="0" i="0"/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/>
            </a:lvl5pPr>
          </a:lstStyle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404664"/>
            <a:ext cx="4535488" cy="576021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7" name="Footer Placeholder 16"/>
          <p:cNvSpPr txBox="1">
            <a:spLocks/>
          </p:cNvSpPr>
          <p:nvPr userDrawn="1"/>
        </p:nvSpPr>
        <p:spPr>
          <a:xfrm>
            <a:off x="407368" y="6414383"/>
            <a:ext cx="4114800" cy="307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2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07366" y="404664"/>
            <a:ext cx="11377265" cy="5760217"/>
          </a:xfrm>
          <a:prstGeom prst="rect">
            <a:avLst/>
          </a:prstGeom>
        </p:spPr>
        <p:txBody>
          <a:bodyPr numCol="2" spcCol="1440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1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2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  <a:p>
            <a:pPr lvl="4"/>
            <a:endParaRPr lang="en-GB" dirty="0"/>
          </a:p>
          <a:p>
            <a:pPr lvl="4"/>
            <a:endParaRPr lang="en-GB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6" name="Footer Placeholder 16"/>
          <p:cNvSpPr txBox="1">
            <a:spLocks/>
          </p:cNvSpPr>
          <p:nvPr userDrawn="1"/>
        </p:nvSpPr>
        <p:spPr>
          <a:xfrm>
            <a:off x="407368" y="6414383"/>
            <a:ext cx="4114800" cy="307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4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407368" y="404664"/>
            <a:ext cx="11376645" cy="576021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6" name="Footer Placeholder 16"/>
          <p:cNvSpPr txBox="1">
            <a:spLocks/>
          </p:cNvSpPr>
          <p:nvPr userDrawn="1"/>
        </p:nvSpPr>
        <p:spPr>
          <a:xfrm>
            <a:off x="407368" y="6414383"/>
            <a:ext cx="4114800" cy="307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99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9" hasCustomPrompt="1"/>
          </p:nvPr>
        </p:nvSpPr>
        <p:spPr>
          <a:xfrm>
            <a:off x="6168632" y="404662"/>
            <a:ext cx="5615381" cy="576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20" hasCustomPrompt="1"/>
          </p:nvPr>
        </p:nvSpPr>
        <p:spPr>
          <a:xfrm>
            <a:off x="407368" y="404661"/>
            <a:ext cx="5615381" cy="576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7" name="Footer Placeholder 16"/>
          <p:cNvSpPr txBox="1">
            <a:spLocks/>
          </p:cNvSpPr>
          <p:nvPr userDrawn="1"/>
        </p:nvSpPr>
        <p:spPr>
          <a:xfrm>
            <a:off x="407368" y="6414383"/>
            <a:ext cx="4114800" cy="307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34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5" name="Footer Placeholder 16"/>
          <p:cNvSpPr txBox="1">
            <a:spLocks/>
          </p:cNvSpPr>
          <p:nvPr userDrawn="1"/>
        </p:nvSpPr>
        <p:spPr>
          <a:xfrm>
            <a:off x="407368" y="6414383"/>
            <a:ext cx="4114800" cy="307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58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9" name="Footer Placeholder 16"/>
          <p:cNvSpPr txBox="1">
            <a:spLocks/>
          </p:cNvSpPr>
          <p:nvPr userDrawn="1"/>
        </p:nvSpPr>
        <p:spPr>
          <a:xfrm>
            <a:off x="407368" y="6414383"/>
            <a:ext cx="4114800" cy="307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4487818"/>
            <a:ext cx="3309496" cy="183644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4871864" y="2367553"/>
            <a:ext cx="6580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4400" b="1" dirty="0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871864" y="3585210"/>
            <a:ext cx="6336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rPr>
              <a:t>T: +44 (0)1234 750111</a:t>
            </a:r>
            <a:endParaRPr lang="en-US" sz="4000" b="1" dirty="0">
              <a:solidFill>
                <a:srgbClr val="0099C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solidFill>
          <a:srgbClr val="273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5" y="-27384"/>
            <a:ext cx="12223573" cy="6875887"/>
          </a:xfrm>
          <a:prstGeom prst="rect">
            <a:avLst/>
          </a:prstGeom>
        </p:spPr>
      </p:pic>
      <p:sp>
        <p:nvSpPr>
          <p:cNvPr id="7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743571" y="2492897"/>
            <a:ext cx="5757864" cy="17899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743573" y="4437112"/>
            <a:ext cx="5757865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743572" y="5239462"/>
            <a:ext cx="5757864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721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59496" y="404664"/>
            <a:ext cx="10225136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1412776"/>
            <a:ext cx="669674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Sub-header, Arial Bold 22pt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2348881"/>
            <a:ext cx="6696744" cy="396044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6"/>
            <a:ext cx="4535488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3891226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">
    <p:bg>
      <p:bgPr>
        <a:solidFill>
          <a:srgbClr val="5B78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5" y="-27384"/>
            <a:ext cx="12223573" cy="6875887"/>
          </a:xfrm>
          <a:prstGeom prst="rect">
            <a:avLst/>
          </a:prstGeom>
        </p:spPr>
      </p:pic>
      <p:sp>
        <p:nvSpPr>
          <p:cNvPr id="4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743571" y="2492897"/>
            <a:ext cx="5757864" cy="17899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743573" y="4437112"/>
            <a:ext cx="5757865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743572" y="5239462"/>
            <a:ext cx="5757864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18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">
    <p:bg>
      <p:bgPr>
        <a:solidFill>
          <a:srgbClr val="81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5" y="-27384"/>
            <a:ext cx="12223573" cy="6875887"/>
          </a:xfrm>
          <a:prstGeom prst="rect">
            <a:avLst/>
          </a:prstGeom>
        </p:spPr>
      </p:pic>
      <p:sp>
        <p:nvSpPr>
          <p:cNvPr id="4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743571" y="2492897"/>
            <a:ext cx="5757864" cy="17899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743573" y="4437112"/>
            <a:ext cx="5757865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743572" y="5239462"/>
            <a:ext cx="5757864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7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">
    <p:bg>
      <p:bgPr>
        <a:solidFill>
          <a:srgbClr val="442B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5" y="-27384"/>
            <a:ext cx="12223573" cy="6875887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743571" y="2492897"/>
            <a:ext cx="5757864" cy="17899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743573" y="4437112"/>
            <a:ext cx="5757865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743572" y="5239462"/>
            <a:ext cx="5757864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50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bg>
      <p:bgPr>
        <a:solidFill>
          <a:srgbClr val="820E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5" y="-27384"/>
            <a:ext cx="12223573" cy="6875887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743571" y="2492897"/>
            <a:ext cx="5757864" cy="17899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743573" y="4437112"/>
            <a:ext cx="5757865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743572" y="5239462"/>
            <a:ext cx="5757864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887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">
    <p:bg>
      <p:bgPr>
        <a:solidFill>
          <a:srgbClr val="DD7A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5" y="-27384"/>
            <a:ext cx="12223573" cy="6875887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743571" y="2492897"/>
            <a:ext cx="5757864" cy="17899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743573" y="4437112"/>
            <a:ext cx="5757865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743572" y="5239462"/>
            <a:ext cx="5757864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169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FB98-61EA-4AB4-B79F-1348229A3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6C85E-944C-4258-A6FC-78E092A33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180C3-1A6D-4AE2-A142-E8C4251B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A1A2-E7A8-42B4-AE85-379323A07F82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FE2A3-65C4-41F5-B95C-20AC762B5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135A4-7396-4234-936A-B651C88A8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7D2F-A4AF-4E3C-8451-0639A6C82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69DB-0188-4DA6-A9A1-A7BC2EF5A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745D0-0FCD-4D03-97AC-8A11944C3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53D76-7C67-4C71-9368-F78B4E300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A1A2-E7A8-42B4-AE85-379323A07F82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E65CE-61B7-4F4A-9848-B09BB0F16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54305-B662-4DC1-B43F-27A0C800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7D2F-A4AF-4E3C-8451-0639A6C82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12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A968F-2B33-40F4-AA7B-8BC5ED040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9B215-37B9-48A7-9036-CC48D8D5C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B6DB2-D4D3-4BF5-99DD-B61DB35A3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A1A2-E7A8-42B4-AE85-379323A07F82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3D8AE-573E-4554-BAD6-3370513E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469BD-72AD-4CDD-8D04-1052C67AE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7D2F-A4AF-4E3C-8451-0639A6C82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58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01CDF-7960-4A7D-AF4E-9142C7BD3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AC4E4-6351-49B6-B6DC-3AB78969A5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FC2EAF-BD22-4C9F-B325-0BDAAE0D0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CD357-EACA-4086-A313-C0B87035D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A1A2-E7A8-42B4-AE85-379323A07F82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884A5-9F1B-4BCD-AEBD-988F39190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982AB4-7432-47D2-8E2F-5A6223197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7D2F-A4AF-4E3C-8451-0639A6C82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8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CED4E-1D5B-4487-980B-9C37107A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83205-F82F-4FE8-BA40-015107EBF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247EBF-4A63-49BB-A28A-46AAB212C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A01DD3-75F6-4DBE-B643-95C3804A6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A47EA0-4EDC-4521-9BDD-F66FB6D1C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97BB27-7740-45B1-BC3F-47F9EADB7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A1A2-E7A8-42B4-AE85-379323A07F82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1BAB97-5C94-4AF2-86E7-BE8BD6C50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B2CF38-84C3-4467-A2F1-CBE31044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7D2F-A4AF-4E3C-8451-0639A6C82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12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559496" y="404664"/>
            <a:ext cx="10225136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412776"/>
            <a:ext cx="6696744" cy="48965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7248525" y="1412776"/>
            <a:ext cx="4535488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39769398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798BC-779B-4052-ABF5-364C8185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727385-7BFA-40E6-A339-4E68EEC01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A1A2-E7A8-42B4-AE85-379323A07F82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C60B4-D608-4B3B-AC43-E518DDB03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5F324D-660A-4E4E-9B14-A778C294C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7D2F-A4AF-4E3C-8451-0639A6C82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30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47DAFB-89CB-441C-84B7-C41EF0004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A1A2-E7A8-42B4-AE85-379323A07F82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F70F7F-9C65-4023-86EB-6F8E199A9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BED69-9E15-4B68-9418-3F661B3D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7D2F-A4AF-4E3C-8451-0639A6C82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32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B79CF-75F0-4733-84D2-432288E3A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0B4C5-C7B0-4EEE-989D-C91B1BB27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16008-CB95-46FF-B818-76617173A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B18C1-139D-4A0A-8852-CF2BB2374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A1A2-E7A8-42B4-AE85-379323A07F82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5D07C-2E5E-4662-87A5-DD4E5257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B16CF-82B0-4557-A688-CC4F7D391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7D2F-A4AF-4E3C-8451-0639A6C82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47557-6998-49EE-9EBA-EF6F8F583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102994-E181-4F0E-A46E-6A8930922C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1919A6-0BC2-40B1-88E5-5FA5D99B3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C6D85-6AFD-4C34-8541-FE0E528C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A1A2-E7A8-42B4-AE85-379323A07F82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B3F56-F795-4FB0-A9FB-6E63BBF07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60415-E52E-474B-8B3B-043D6DAD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7D2F-A4AF-4E3C-8451-0639A6C82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13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50532-A4B8-4023-BEF8-246427BFB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B3BD5C-6C94-4EC0-B3CB-0D4070253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3A2F3-3C70-4088-8423-2B7D7BCA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A1A2-E7A8-42B4-AE85-379323A07F82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E130B-50D2-4A60-9DFF-B9CF8A5A6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75D6D-5EEC-4D73-935F-0B46B57D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7D2F-A4AF-4E3C-8451-0639A6C82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60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CB9616-43DB-4C61-8BD3-819A6B53E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E5DCF8-2970-4B81-A27A-2D550E78CF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84B8F-D78B-472D-A3C9-A154D278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A1A2-E7A8-42B4-AE85-379323A07F82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B392F-6A93-4775-A672-9838B3021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6BDAE-35BC-4379-8198-06F80313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E7D2F-A4AF-4E3C-8451-0639A6C82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11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461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56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42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2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559496" y="404664"/>
            <a:ext cx="10225136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6" y="1412776"/>
            <a:ext cx="11377265" cy="4896544"/>
          </a:xfrm>
          <a:prstGeom prst="rect">
            <a:avLst/>
          </a:prstGeom>
        </p:spPr>
        <p:txBody>
          <a:bodyPr numCol="2" spcCol="144000"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1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2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  <a:p>
            <a:pPr lvl="4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331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09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634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451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749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410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56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20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559496" y="404664"/>
            <a:ext cx="10225136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9" hasCustomPrompt="1"/>
          </p:nvPr>
        </p:nvSpPr>
        <p:spPr>
          <a:xfrm>
            <a:off x="407368" y="1412776"/>
            <a:ext cx="11376645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1297904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559496" y="404664"/>
            <a:ext cx="10225136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21" hasCustomPrompt="1"/>
          </p:nvPr>
        </p:nvSpPr>
        <p:spPr>
          <a:xfrm>
            <a:off x="6168632" y="1412776"/>
            <a:ext cx="5615381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22" hasCustomPrompt="1"/>
          </p:nvPr>
        </p:nvSpPr>
        <p:spPr>
          <a:xfrm>
            <a:off x="407987" y="1412776"/>
            <a:ext cx="5615381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168590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90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273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07368" y="6414384"/>
            <a:ext cx="504056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4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8800" y="403200"/>
            <a:ext cx="10224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800" y="1411200"/>
            <a:ext cx="11376000" cy="4769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24000"/>
            <a:ext cx="972000" cy="972000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07368" y="6414382"/>
            <a:ext cx="504056" cy="326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0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44" r:id="rId15"/>
    <p:sldLayoutId id="214748378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rgbClr val="0C40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800" y="403200"/>
            <a:ext cx="11376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800" y="1411200"/>
            <a:ext cx="11376000" cy="4769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15" name="Footer Placeholder 16"/>
          <p:cNvSpPr txBox="1">
            <a:spLocks/>
          </p:cNvSpPr>
          <p:nvPr userDrawn="1"/>
        </p:nvSpPr>
        <p:spPr>
          <a:xfrm>
            <a:off x="407368" y="6414383"/>
            <a:ext cx="4114800" cy="307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7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08" r:id="rId2"/>
    <p:sldLayoutId id="2147483729" r:id="rId3"/>
    <p:sldLayoutId id="2147483709" r:id="rId4"/>
    <p:sldLayoutId id="2147483710" r:id="rId5"/>
    <p:sldLayoutId id="2147483712" r:id="rId6"/>
    <p:sldLayoutId id="2147483717" r:id="rId7"/>
    <p:sldLayoutId id="2147483718" r:id="rId8"/>
    <p:sldLayoutId id="2147483714" r:id="rId9"/>
    <p:sldLayoutId id="2147483727" r:id="rId10"/>
    <p:sldLayoutId id="2147483711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rgbClr val="0C40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93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1F6206-7121-437E-8CA5-1071141B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B7149-3512-4D65-A10A-3A6D7C2CF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B33C5-1938-4BC1-942E-9F00C318A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AA1A2-E7A8-42B4-AE85-379323A07F82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5FAED-6081-4178-AEA4-6B633B2DD0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47026-979F-441E-A9C3-BAAF2F105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E7D2F-A4AF-4E3C-8451-0639A6C82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42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1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microsoft.com/office/2007/relationships/hdphoto" Target="../media/hdphoto3.wdp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47.JP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46.JPG"/><Relationship Id="rId10" Type="http://schemas.openxmlformats.org/officeDocument/2006/relationships/image" Target="../media/image77.jpe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Designing a circular business model from paper mill industrial by-products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71864" y="3933056"/>
            <a:ext cx="6264696" cy="79208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Cynthia Adu</a:t>
            </a:r>
          </a:p>
          <a:p>
            <a:r>
              <a:rPr lang="en-GB" dirty="0"/>
              <a:t>Sustainability Consultant, Carbon Smart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65C80-F7F3-4E47-999A-31164F7D29A0}"/>
              </a:ext>
            </a:extLst>
          </p:cNvPr>
          <p:cNvSpPr txBox="1"/>
          <p:nvPr/>
        </p:nvSpPr>
        <p:spPr>
          <a:xfrm>
            <a:off x="4866564" y="246943"/>
            <a:ext cx="6486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Manufacturing 2075-2018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7C2E18E-9F4C-4AAE-976E-647554BC5617}"/>
              </a:ext>
            </a:extLst>
          </p:cNvPr>
          <p:cNvSpPr txBox="1">
            <a:spLocks/>
          </p:cNvSpPr>
          <p:nvPr/>
        </p:nvSpPr>
        <p:spPr>
          <a:xfrm>
            <a:off x="5025869" y="5381600"/>
            <a:ext cx="626469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4</a:t>
            </a:r>
            <a:r>
              <a:rPr lang="en-GB" baseline="30000" dirty="0"/>
              <a:t>th</a:t>
            </a:r>
            <a:r>
              <a:rPr lang="en-GB" dirty="0"/>
              <a:t> December 2019</a:t>
            </a:r>
          </a:p>
        </p:txBody>
      </p:sp>
    </p:spTree>
    <p:extLst>
      <p:ext uri="{BB962C8B-B14F-4D97-AF65-F5344CB8AC3E}">
        <p14:creationId xmlns:p14="http://schemas.microsoft.com/office/powerpoint/2010/main" val="3892451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CA0BFE3A-EC5D-4C46-AA74-B93F7A8D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530799"/>
            <a:ext cx="6220691" cy="520745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en-GB" sz="2200" dirty="0">
                <a:solidFill>
                  <a:srgbClr val="0099C4"/>
                </a:solidFill>
                <a:latin typeface="Arial" charset="0"/>
                <a:cs typeface="Arial" charset="0"/>
              </a:rPr>
              <a:t>Literature gaps and aim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78550B-2D13-4B4E-BB49-A0E49A505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814" y="1268760"/>
            <a:ext cx="5555134" cy="43278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1B8259-3A32-4600-918D-9132E8CAA5DF}"/>
              </a:ext>
            </a:extLst>
          </p:cNvPr>
          <p:cNvSpPr/>
          <p:nvPr/>
        </p:nvSpPr>
        <p:spPr>
          <a:xfrm>
            <a:off x="541610" y="1556792"/>
            <a:ext cx="6096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/>
              <a:t>*A: Articles discussing the CE concept directly/indirectly through various topics.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B: Articles proposing CE business models, design strategies and providing businesses with the tools to apply CE principles. 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C: Articles actively applying design thinking or other innovation methodology to guide business innovations and transition towards circular economy.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1C49C-0DC0-4BCF-84F6-767FD7521F39}"/>
              </a:ext>
            </a:extLst>
          </p:cNvPr>
          <p:cNvSpPr/>
          <p:nvPr/>
        </p:nvSpPr>
        <p:spPr>
          <a:xfrm>
            <a:off x="998575" y="5848873"/>
            <a:ext cx="84489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*TITLE-ABS-KEY (‘circular economy’ AND ‘design’) was used which resulted in 182 articles as of 2016 </a:t>
            </a:r>
          </a:p>
        </p:txBody>
      </p:sp>
    </p:spTree>
    <p:extLst>
      <p:ext uri="{BB962C8B-B14F-4D97-AF65-F5344CB8AC3E}">
        <p14:creationId xmlns:p14="http://schemas.microsoft.com/office/powerpoint/2010/main" val="2693055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C85ED-2233-49AB-B724-9402A3268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9496" y="332656"/>
            <a:ext cx="10225136" cy="792088"/>
          </a:xfrm>
        </p:spPr>
        <p:txBody>
          <a:bodyPr/>
          <a:lstStyle/>
          <a:p>
            <a:r>
              <a:rPr lang="en-GB" dirty="0"/>
              <a:t>Design thinking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B3CD35-D1DC-4EFC-A24E-862DD5A52905}"/>
              </a:ext>
            </a:extLst>
          </p:cNvPr>
          <p:cNvCxnSpPr>
            <a:cxnSpLocks/>
          </p:cNvCxnSpPr>
          <p:nvPr/>
        </p:nvCxnSpPr>
        <p:spPr>
          <a:xfrm>
            <a:off x="3503714" y="1329021"/>
            <a:ext cx="14140" cy="5111662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miter lim="800000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2AE20AC-25B3-4F9C-831B-EFFAD558DEB2}"/>
              </a:ext>
            </a:extLst>
          </p:cNvPr>
          <p:cNvSpPr/>
          <p:nvPr/>
        </p:nvSpPr>
        <p:spPr>
          <a:xfrm>
            <a:off x="1043327" y="4787424"/>
            <a:ext cx="2444835" cy="170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E7E6E6">
                    <a:lumMod val="25000"/>
                  </a:srgbClr>
                </a:solidFill>
                <a:cs typeface="Times New Roman" panose="02020603050405020304" pitchFamily="18" charset="0"/>
              </a:rPr>
              <a:t>Brainstorming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E7E6E6">
                    <a:lumMod val="25000"/>
                  </a:srgbClr>
                </a:solidFill>
                <a:cs typeface="Times New Roman" panose="02020603050405020304" pitchFamily="18" charset="0"/>
              </a:rPr>
              <a:t>Stakeholder maps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E7E6E6">
                    <a:lumMod val="25000"/>
                  </a:srgbClr>
                </a:solidFill>
                <a:cs typeface="Times New Roman" panose="02020603050405020304" pitchFamily="18" charset="0"/>
              </a:rPr>
              <a:t>Rapid prototyping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E7E6E6">
                    <a:lumMod val="25000"/>
                  </a:srgbClr>
                </a:solidFill>
                <a:cs typeface="Times New Roman" panose="02020603050405020304" pitchFamily="18" charset="0"/>
              </a:rPr>
              <a:t>Field study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CA518C-1A77-47FB-AD89-91BB63C164CD}"/>
              </a:ext>
            </a:extLst>
          </p:cNvPr>
          <p:cNvSpPr/>
          <p:nvPr/>
        </p:nvSpPr>
        <p:spPr>
          <a:xfrm>
            <a:off x="3359696" y="4845125"/>
            <a:ext cx="2842792" cy="170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E7E6E6">
                    <a:lumMod val="25000"/>
                  </a:srgbClr>
                </a:solidFill>
                <a:cs typeface="Times New Roman" panose="02020603050405020304" pitchFamily="18" charset="0"/>
              </a:rPr>
              <a:t>Characterisation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E7E6E6">
                    <a:lumMod val="25000"/>
                  </a:srgbClr>
                </a:solidFill>
                <a:cs typeface="Times New Roman" panose="02020603050405020304" pitchFamily="18" charset="0"/>
              </a:rPr>
              <a:t>Chemical composition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E7E6E6">
                    <a:lumMod val="25000"/>
                  </a:srgbClr>
                </a:solidFill>
                <a:cs typeface="Times New Roman" panose="02020603050405020304" pitchFamily="18" charset="0"/>
              </a:rPr>
              <a:t>Pain points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E7E6E6">
                    <a:lumMod val="25000"/>
                  </a:srgbClr>
                </a:solidFill>
                <a:cs typeface="Times New Roman" panose="02020603050405020304" pitchFamily="18" charset="0"/>
              </a:rPr>
              <a:t>Identifying things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E7E6E6">
                  <a:lumMod val="25000"/>
                </a:srgb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D6753D-84FB-400C-85AF-67CF0A31720E}"/>
              </a:ext>
            </a:extLst>
          </p:cNvPr>
          <p:cNvCxnSpPr>
            <a:cxnSpLocks/>
          </p:cNvCxnSpPr>
          <p:nvPr/>
        </p:nvCxnSpPr>
        <p:spPr>
          <a:xfrm flipH="1">
            <a:off x="6201125" y="2825799"/>
            <a:ext cx="25240" cy="3592346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miter lim="800000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99F9CF-84AC-4740-931D-B82EB46E6EE2}"/>
              </a:ext>
            </a:extLst>
          </p:cNvPr>
          <p:cNvCxnSpPr>
            <a:cxnSpLocks/>
          </p:cNvCxnSpPr>
          <p:nvPr/>
        </p:nvCxnSpPr>
        <p:spPr>
          <a:xfrm>
            <a:off x="9118610" y="1154373"/>
            <a:ext cx="4282" cy="514192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27B3C69-6139-44FB-B6ED-DC95530CBF7A}"/>
              </a:ext>
            </a:extLst>
          </p:cNvPr>
          <p:cNvSpPr/>
          <p:nvPr/>
        </p:nvSpPr>
        <p:spPr>
          <a:xfrm>
            <a:off x="6243689" y="4894302"/>
            <a:ext cx="2929719" cy="1971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7E6E6">
                    <a:lumMod val="25000"/>
                  </a:srgbClr>
                </a:solidFill>
                <a:cs typeface="Times New Roman" panose="02020603050405020304" pitchFamily="18" charset="0"/>
              </a:rPr>
              <a:t>Prototyping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7E6E6">
                    <a:lumMod val="25000"/>
                  </a:srgbClr>
                </a:solidFill>
                <a:cs typeface="Times New Roman" panose="02020603050405020304" pitchFamily="18" charset="0"/>
              </a:rPr>
              <a:t>Material synthesis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7E6E6">
                    <a:lumMod val="25000"/>
                  </a:srgbClr>
                </a:solidFill>
                <a:cs typeface="Times New Roman" panose="02020603050405020304" pitchFamily="18" charset="0"/>
              </a:rPr>
              <a:t>Material testing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7E6E6">
                    <a:lumMod val="25000"/>
                  </a:srgbClr>
                </a:solidFill>
                <a:cs typeface="Times New Roman" panose="02020603050405020304" pitchFamily="18" charset="0"/>
              </a:rPr>
              <a:t>Product development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rgbClr val="E7E6E6">
                  <a:lumMod val="2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DB36B-1803-4BA2-AAA9-CD4622C9F4DC}"/>
              </a:ext>
            </a:extLst>
          </p:cNvPr>
          <p:cNvSpPr/>
          <p:nvPr/>
        </p:nvSpPr>
        <p:spPr>
          <a:xfrm>
            <a:off x="9307049" y="4873343"/>
            <a:ext cx="2866485" cy="1572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7E6E6">
                    <a:lumMod val="25000"/>
                  </a:srgbClr>
                </a:solidFill>
                <a:cs typeface="Times New Roman" panose="02020603050405020304" pitchFamily="18" charset="0"/>
              </a:rPr>
              <a:t>Market research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7E6E6">
                    <a:lumMod val="25000"/>
                  </a:srgbClr>
                </a:solidFill>
                <a:cs typeface="Times New Roman" panose="02020603050405020304" pitchFamily="18" charset="0"/>
              </a:rPr>
              <a:t>Life-cycle analysis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7E6E6">
                    <a:lumMod val="25000"/>
                  </a:srgbClr>
                </a:solidFill>
                <a:cs typeface="Times New Roman" panose="02020603050405020304" pitchFamily="18" charset="0"/>
              </a:rPr>
              <a:t>Business model canvas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7E6E6">
                    <a:lumMod val="25000"/>
                  </a:srgbClr>
                </a:solidFill>
                <a:cs typeface="Times New Roman" panose="02020603050405020304" pitchFamily="18" charset="0"/>
              </a:rPr>
              <a:t>Business case design 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4F653110-C64B-48BB-9FB9-1152A4982C88}"/>
              </a:ext>
            </a:extLst>
          </p:cNvPr>
          <p:cNvSpPr txBox="1">
            <a:spLocks noChangeArrowheads="1"/>
          </p:cNvSpPr>
          <p:nvPr/>
        </p:nvSpPr>
        <p:spPr bwMode="auto">
          <a:xfrm rot="2100842">
            <a:off x="3756998" y="1957124"/>
            <a:ext cx="2558204" cy="61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00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Convergent thinking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E4F687E7-EA6B-4179-BE65-A9ED95E513CB}"/>
              </a:ext>
            </a:extLst>
          </p:cNvPr>
          <p:cNvSpPr txBox="1">
            <a:spLocks noChangeArrowheads="1"/>
          </p:cNvSpPr>
          <p:nvPr/>
        </p:nvSpPr>
        <p:spPr bwMode="auto">
          <a:xfrm rot="19824677">
            <a:off x="6597610" y="1812089"/>
            <a:ext cx="2558204" cy="61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00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Divergent thinking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8F193CFB-D0FC-48C2-BC33-509A681CECC3}"/>
              </a:ext>
            </a:extLst>
          </p:cNvPr>
          <p:cNvSpPr txBox="1">
            <a:spLocks noChangeArrowheads="1"/>
          </p:cNvSpPr>
          <p:nvPr/>
        </p:nvSpPr>
        <p:spPr bwMode="auto">
          <a:xfrm rot="2009050">
            <a:off x="9553568" y="2149498"/>
            <a:ext cx="2558204" cy="61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00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Convergent thinking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8F465C51-C93E-4A6C-8BBC-155546CC30E1}"/>
              </a:ext>
            </a:extLst>
          </p:cNvPr>
          <p:cNvSpPr/>
          <p:nvPr/>
        </p:nvSpPr>
        <p:spPr>
          <a:xfrm rot="16200000">
            <a:off x="431035" y="1785237"/>
            <a:ext cx="3525253" cy="2624089"/>
          </a:xfrm>
          <a:prstGeom prst="triangle">
            <a:avLst>
              <a:gd name="adj" fmla="val 52048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466F252C-CA2E-473C-8026-AC3BE47D40E4}"/>
              </a:ext>
            </a:extLst>
          </p:cNvPr>
          <p:cNvSpPr/>
          <p:nvPr/>
        </p:nvSpPr>
        <p:spPr>
          <a:xfrm rot="5400000">
            <a:off x="3097434" y="1741592"/>
            <a:ext cx="3525253" cy="2708708"/>
          </a:xfrm>
          <a:prstGeom prst="triangle">
            <a:avLst>
              <a:gd name="adj" fmla="val 52048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C790D450-5EDD-4F7A-AFE5-5D61637AA48D}"/>
              </a:ext>
            </a:extLst>
          </p:cNvPr>
          <p:cNvSpPr/>
          <p:nvPr/>
        </p:nvSpPr>
        <p:spPr>
          <a:xfrm rot="16200000">
            <a:off x="5922187" y="1800446"/>
            <a:ext cx="3525253" cy="2895831"/>
          </a:xfrm>
          <a:prstGeom prst="triangle">
            <a:avLst>
              <a:gd name="adj" fmla="val 52048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475FD803-5CE9-41EE-8B9F-75EC41C13A34}"/>
              </a:ext>
            </a:extLst>
          </p:cNvPr>
          <p:cNvSpPr/>
          <p:nvPr/>
        </p:nvSpPr>
        <p:spPr>
          <a:xfrm rot="5400000">
            <a:off x="8818017" y="1793087"/>
            <a:ext cx="3525253" cy="2895831"/>
          </a:xfrm>
          <a:prstGeom prst="triangle">
            <a:avLst>
              <a:gd name="adj" fmla="val 52048"/>
            </a:avLst>
          </a:prstGeom>
          <a:solidFill>
            <a:srgbClr val="633E8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470EA4-9F59-4E47-8882-CCAF3DE1F60E}"/>
              </a:ext>
            </a:extLst>
          </p:cNvPr>
          <p:cNvSpPr txBox="1"/>
          <p:nvPr/>
        </p:nvSpPr>
        <p:spPr>
          <a:xfrm rot="16200000">
            <a:off x="2646332" y="2887934"/>
            <a:ext cx="1377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DISCOVER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2BFADA-B687-4376-A656-40E024B0B8D9}"/>
              </a:ext>
            </a:extLst>
          </p:cNvPr>
          <p:cNvSpPr txBox="1"/>
          <p:nvPr/>
        </p:nvSpPr>
        <p:spPr>
          <a:xfrm rot="16200000">
            <a:off x="3001519" y="2723327"/>
            <a:ext cx="1377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DEFINE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B1A92-170C-4E2B-8559-83854C884D75}"/>
              </a:ext>
            </a:extLst>
          </p:cNvPr>
          <p:cNvSpPr txBox="1"/>
          <p:nvPr/>
        </p:nvSpPr>
        <p:spPr>
          <a:xfrm rot="16200000">
            <a:off x="8231717" y="2887934"/>
            <a:ext cx="1377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DEVELOP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DA44B2-4634-4042-B765-14769F88857F}"/>
              </a:ext>
            </a:extLst>
          </p:cNvPr>
          <p:cNvSpPr txBox="1"/>
          <p:nvPr/>
        </p:nvSpPr>
        <p:spPr>
          <a:xfrm rot="16200000">
            <a:off x="8652403" y="2836300"/>
            <a:ext cx="1377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DELIVER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178ECA0-51A4-4DAD-8A0C-F5E31EDD0C52}"/>
              </a:ext>
            </a:extLst>
          </p:cNvPr>
          <p:cNvSpPr/>
          <p:nvPr/>
        </p:nvSpPr>
        <p:spPr>
          <a:xfrm>
            <a:off x="6073590" y="2999518"/>
            <a:ext cx="332132" cy="304496"/>
          </a:xfrm>
          <a:prstGeom prst="ellipse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601035-F238-4BAA-B16D-E76F7B28B438}"/>
              </a:ext>
            </a:extLst>
          </p:cNvPr>
          <p:cNvSpPr txBox="1"/>
          <p:nvPr/>
        </p:nvSpPr>
        <p:spPr>
          <a:xfrm>
            <a:off x="5108506" y="1078681"/>
            <a:ext cx="2310826" cy="38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00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Problem definition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8DDFFEA-7729-48DD-8735-C4B47231D712}"/>
              </a:ext>
            </a:extLst>
          </p:cNvPr>
          <p:cNvCxnSpPr/>
          <p:nvPr/>
        </p:nvCxnSpPr>
        <p:spPr>
          <a:xfrm flipV="1">
            <a:off x="6214415" y="1638125"/>
            <a:ext cx="0" cy="1393173"/>
          </a:xfrm>
          <a:prstGeom prst="straightConnector1">
            <a:avLst/>
          </a:prstGeom>
          <a:noFill/>
          <a:ln w="28575" cap="flat" cmpd="sng" algn="ctr">
            <a:solidFill>
              <a:srgbClr val="44546A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78622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DC33A698-437B-426C-9C16-36241985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533400"/>
            <a:ext cx="7636142" cy="6858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en-GB" sz="2200" dirty="0">
                <a:solidFill>
                  <a:srgbClr val="0099C4"/>
                </a:solidFill>
                <a:latin typeface="Arial" charset="0"/>
                <a:cs typeface="Arial" charset="0"/>
              </a:rPr>
              <a:t>Discover: Brainstorming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22B12D-27CC-497F-9207-5D9E494FBB9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29" y="1219200"/>
            <a:ext cx="10045142" cy="53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1466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DC33A698-437B-426C-9C16-36241985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404664"/>
            <a:ext cx="7638197" cy="6858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en-GB" sz="2200" dirty="0">
                <a:solidFill>
                  <a:srgbClr val="0099C4"/>
                </a:solidFill>
                <a:latin typeface="Arial" charset="0"/>
                <a:cs typeface="Arial" charset="0"/>
              </a:rPr>
              <a:t>Rapid prototyping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E5256C-49C8-4558-B6CE-CA9217309ED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383339"/>
            <a:ext cx="8615466" cy="5502045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DDFDC7-3DFA-4F1F-815C-506E5F07E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80285" y="2934458"/>
            <a:ext cx="5451792" cy="239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54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DC33A698-437B-426C-9C16-36241985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086" y="295527"/>
            <a:ext cx="7638197" cy="6858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en-GB" sz="2200" dirty="0">
                <a:solidFill>
                  <a:srgbClr val="0099C4"/>
                </a:solidFill>
                <a:latin typeface="Arial" charset="0"/>
                <a:cs typeface="Arial" charset="0"/>
              </a:rPr>
              <a:t>Define: Characterisation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A66449-B1D1-49E1-AD44-DA382C8AB48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r="1160" b="2420"/>
          <a:stretch/>
        </p:blipFill>
        <p:spPr bwMode="auto">
          <a:xfrm>
            <a:off x="1106641" y="1361504"/>
            <a:ext cx="5639536" cy="54548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92D294-B438-4BD4-9D76-0754B5470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1" b="8034"/>
          <a:stretch/>
        </p:blipFill>
        <p:spPr>
          <a:xfrm>
            <a:off x="7239788" y="609600"/>
            <a:ext cx="4896794" cy="3013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D3A073-F4E7-44E1-A775-69AE009A7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007" y="3810000"/>
            <a:ext cx="4862720" cy="3006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1E381D-5F8B-4168-B3C7-4BBC5DC8DB8E}"/>
              </a:ext>
            </a:extLst>
          </p:cNvPr>
          <p:cNvSpPr txBox="1"/>
          <p:nvPr/>
        </p:nvSpPr>
        <p:spPr>
          <a:xfrm>
            <a:off x="8250676" y="52084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Ash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53E9F-425C-4C67-A707-FF40AB7E98D1}"/>
              </a:ext>
            </a:extLst>
          </p:cNvPr>
          <p:cNvSpPr txBox="1"/>
          <p:nvPr/>
        </p:nvSpPr>
        <p:spPr>
          <a:xfrm rot="16200000">
            <a:off x="4939771" y="4495589"/>
            <a:ext cx="423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Thermogravimetric Analysis (TGA)</a:t>
            </a:r>
          </a:p>
        </p:txBody>
      </p:sp>
    </p:spTree>
    <p:extLst>
      <p:ext uri="{BB962C8B-B14F-4D97-AF65-F5344CB8AC3E}">
        <p14:creationId xmlns:p14="http://schemas.microsoft.com/office/powerpoint/2010/main" val="3973344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C85ED-2233-49AB-B724-9402A3268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9496" y="332656"/>
            <a:ext cx="10225136" cy="792088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 dirty="0">
                <a:ea typeface="+mj-ea"/>
              </a:rPr>
              <a:t>Define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B7967B-D299-42EE-8708-FAF027F9F698}"/>
              </a:ext>
            </a:extLst>
          </p:cNvPr>
          <p:cNvGrpSpPr/>
          <p:nvPr/>
        </p:nvGrpSpPr>
        <p:grpSpPr>
          <a:xfrm>
            <a:off x="1775520" y="908720"/>
            <a:ext cx="10153128" cy="5368602"/>
            <a:chOff x="528831" y="1904469"/>
            <a:chExt cx="8772188" cy="4573607"/>
          </a:xfrm>
        </p:grpSpPr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04CD83FD-A09B-4F09-9E14-AA87799F55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" t="11652" r="4663" b="25125"/>
            <a:stretch>
              <a:fillRect/>
            </a:stretch>
          </p:blipFill>
          <p:spPr bwMode="auto">
            <a:xfrm>
              <a:off x="908833" y="2316298"/>
              <a:ext cx="1232685" cy="116202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3">
              <a:extLst>
                <a:ext uri="{FF2B5EF4-FFF2-40B4-BE49-F238E27FC236}">
                  <a16:creationId xmlns:a16="http://schemas.microsoft.com/office/drawing/2014/main" id="{F4BD2665-25A5-425A-A635-CF39E1219F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9" t="11861" r="5754" b="24065"/>
            <a:stretch/>
          </p:blipFill>
          <p:spPr bwMode="auto">
            <a:xfrm>
              <a:off x="901524" y="3845671"/>
              <a:ext cx="1225291" cy="115505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D9B674-75B7-4078-BE95-96001553C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6" r="21201"/>
            <a:stretch/>
          </p:blipFill>
          <p:spPr>
            <a:xfrm rot="5400000">
              <a:off x="973874" y="5303033"/>
              <a:ext cx="1110002" cy="1240084"/>
            </a:xfrm>
            <a:prstGeom prst="ellipse">
              <a:avLst/>
            </a:prstGeom>
            <a:no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E51D1C-79C7-40D7-B1EF-E5FCCC4FB360}"/>
                </a:ext>
              </a:extLst>
            </p:cNvPr>
            <p:cNvSpPr txBox="1"/>
            <p:nvPr/>
          </p:nvSpPr>
          <p:spPr>
            <a:xfrm rot="16200000">
              <a:off x="-114298" y="2547598"/>
              <a:ext cx="1605358" cy="319099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b="1">
                  <a:solidFill>
                    <a:srgbClr val="0099C4"/>
                  </a:solidFill>
                  <a:latin typeface="Arial" charset="0"/>
                  <a:ea typeface="+mj-ea"/>
                  <a:cs typeface="Arial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GB" sz="1600" b="0" dirty="0">
                  <a:latin typeface="Arial" panose="020B0604020202020204" pitchFamily="34" charset="0"/>
                  <a:cs typeface="Arial" panose="020B0604020202020204" pitchFamily="34" charset="0"/>
                </a:rPr>
                <a:t>Tissue paper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6DA630-08EF-4E5E-BA8E-620925DF9EE4}"/>
                </a:ext>
              </a:extLst>
            </p:cNvPr>
            <p:cNvSpPr txBox="1"/>
            <p:nvPr/>
          </p:nvSpPr>
          <p:spPr>
            <a:xfrm rot="16200000">
              <a:off x="-40789" y="4198211"/>
              <a:ext cx="1529912" cy="319099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1">
                  <a:solidFill>
                    <a:srgbClr val="0099C4"/>
                  </a:solidFill>
                  <a:latin typeface="Arial" charset="0"/>
                  <a:ea typeface="+mj-ea"/>
                  <a:cs typeface="Arial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Kitchen towel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7153F1-EA50-4010-8FB6-79079E89F659}"/>
                </a:ext>
              </a:extLst>
            </p:cNvPr>
            <p:cNvSpPr txBox="1"/>
            <p:nvPr/>
          </p:nvSpPr>
          <p:spPr>
            <a:xfrm rot="16200000">
              <a:off x="158847" y="5694445"/>
              <a:ext cx="1130643" cy="319099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1">
                  <a:solidFill>
                    <a:srgbClr val="0099C4"/>
                  </a:solidFill>
                  <a:latin typeface="Arial" charset="0"/>
                  <a:ea typeface="+mj-ea"/>
                  <a:cs typeface="Arial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Tea bags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5B363-B980-49EA-9D18-B07EB54D3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50" b="2"/>
            <a:stretch/>
          </p:blipFill>
          <p:spPr>
            <a:xfrm>
              <a:off x="2390649" y="2430981"/>
              <a:ext cx="3926085" cy="3040259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0083758-A189-4402-9187-4E1C92107152}"/>
                </a:ext>
              </a:extLst>
            </p:cNvPr>
            <p:cNvCxnSpPr>
              <a:cxnSpLocks/>
            </p:cNvCxnSpPr>
            <p:nvPr/>
          </p:nvCxnSpPr>
          <p:spPr>
            <a:xfrm>
              <a:off x="5679253" y="3161285"/>
              <a:ext cx="127496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5AE30C-B7F7-4463-B602-9682B39E4D9B}"/>
                </a:ext>
              </a:extLst>
            </p:cNvPr>
            <p:cNvSpPr txBox="1"/>
            <p:nvPr/>
          </p:nvSpPr>
          <p:spPr>
            <a:xfrm>
              <a:off x="6954213" y="2924490"/>
              <a:ext cx="2238649" cy="39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GB" sz="2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Cellulose fibres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45EB783-A4B9-403E-AF96-8615C7211426}"/>
                </a:ext>
              </a:extLst>
            </p:cNvPr>
            <p:cNvCxnSpPr>
              <a:cxnSpLocks/>
            </p:cNvCxnSpPr>
            <p:nvPr/>
          </p:nvCxnSpPr>
          <p:spPr>
            <a:xfrm>
              <a:off x="3794738" y="4607461"/>
              <a:ext cx="0" cy="826189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C7D472-F6CE-452B-A935-4E60B2EB68B6}"/>
                </a:ext>
              </a:extLst>
            </p:cNvPr>
            <p:cNvSpPr txBox="1"/>
            <p:nvPr/>
          </p:nvSpPr>
          <p:spPr>
            <a:xfrm>
              <a:off x="3750233" y="5351650"/>
              <a:ext cx="3246347" cy="39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/>
              </a:lvl1pPr>
            </a:lstStyle>
            <a:p>
              <a:pPr defTabSz="457200">
                <a:defRPr/>
              </a:pPr>
              <a:r>
                <a:rPr lang="en-GB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Mineral fillers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2992A0-2184-450D-A7B8-8D237DB47108}"/>
                </a:ext>
              </a:extLst>
            </p:cNvPr>
            <p:cNvSpPr txBox="1"/>
            <p:nvPr/>
          </p:nvSpPr>
          <p:spPr>
            <a:xfrm>
              <a:off x="6470967" y="3437910"/>
              <a:ext cx="2830052" cy="990025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>
              <a:defPPr>
                <a:defRPr lang="en-US"/>
              </a:defPPr>
              <a:lvl1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b="1">
                  <a:solidFill>
                    <a:srgbClr val="0099C4"/>
                  </a:solidFill>
                  <a:latin typeface="Arial" charset="0"/>
                  <a:ea typeface="+mj-ea"/>
                  <a:cs typeface="Arial" charset="0"/>
                </a:defRPr>
              </a:lvl1pPr>
            </a:lstStyle>
            <a:p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Natural polymer.  </a:t>
              </a:r>
            </a:p>
            <a:p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High </a:t>
              </a:r>
              <a:r>
                <a:rPr lang="en-US" b="0" dirty="0">
                  <a:latin typeface="Arial" panose="020B0604020202020204" pitchFamily="34" charset="0"/>
                  <a:cs typeface="Arial" panose="020B0604020202020204" pitchFamily="34" charset="0"/>
                </a:rPr>
                <a:t>elastic modulus compared  to carbon fiber (150GPa).</a:t>
              </a:r>
              <a:endParaRPr lang="en-GB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77BC93-D12A-422E-83B4-1516119E0FE0}"/>
                </a:ext>
              </a:extLst>
            </p:cNvPr>
            <p:cNvSpPr/>
            <p:nvPr/>
          </p:nvSpPr>
          <p:spPr>
            <a:xfrm>
              <a:off x="3794738" y="5736428"/>
              <a:ext cx="4257314" cy="675384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99C4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Contains  calcium, silicon and aluminum.</a:t>
              </a:r>
            </a:p>
            <a:p>
              <a: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99C4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Gives it a cementitious nature when wet.</a:t>
              </a:r>
              <a:endParaRPr lang="en-GB" sz="1600" dirty="0">
                <a:solidFill>
                  <a:srgbClr val="0099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668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C85ED-2233-49AB-B724-9402A3268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9496" y="332656"/>
            <a:ext cx="10225136" cy="792088"/>
          </a:xfrm>
        </p:spPr>
        <p:txBody>
          <a:bodyPr/>
          <a:lstStyle/>
          <a:p>
            <a:r>
              <a:rPr lang="en-GB" dirty="0"/>
              <a:t>Design thinking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DA8E8-1989-4011-94AE-3027C9F3507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408764" y="1805457"/>
            <a:ext cx="8081782" cy="4347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D39085-C121-4D5B-A211-199F6220D2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71" t="9072" r="5303" b="14425"/>
          <a:stretch/>
        </p:blipFill>
        <p:spPr>
          <a:xfrm>
            <a:off x="8792859" y="2097548"/>
            <a:ext cx="1683380" cy="1457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52BB-DB5E-412E-8E04-400FA6BA670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 t="15167" r="30598" b="11204"/>
          <a:stretch/>
        </p:blipFill>
        <p:spPr bwMode="auto">
          <a:xfrm>
            <a:off x="8777560" y="3606525"/>
            <a:ext cx="1720440" cy="1457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B9DA9-1423-4F97-AD2F-183D015C9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859" y="5184838"/>
            <a:ext cx="1689842" cy="16476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0D49F4-CCDE-4F3A-AAD5-3A979679D838}"/>
              </a:ext>
            </a:extLst>
          </p:cNvPr>
          <p:cNvSpPr txBox="1"/>
          <p:nvPr/>
        </p:nvSpPr>
        <p:spPr>
          <a:xfrm rot="16200000">
            <a:off x="10079356" y="2544804"/>
            <a:ext cx="148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Foam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18AE16-472E-4C77-AEBB-870E3619F737}"/>
              </a:ext>
            </a:extLst>
          </p:cNvPr>
          <p:cNvSpPr txBox="1"/>
          <p:nvPr/>
        </p:nvSpPr>
        <p:spPr>
          <a:xfrm rot="16200000">
            <a:off x="9953959" y="4182690"/>
            <a:ext cx="145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Filaments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18EFED-175E-4843-A9C9-CF40DD6E3CBD}"/>
              </a:ext>
            </a:extLst>
          </p:cNvPr>
          <p:cNvSpPr txBox="1"/>
          <p:nvPr/>
        </p:nvSpPr>
        <p:spPr>
          <a:xfrm rot="16200000">
            <a:off x="10235567" y="5664212"/>
            <a:ext cx="1077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Flooring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/cladding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70CF3C-52A4-46F5-8390-DCC425B1A2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1" t="3932" r="14601" b="4481"/>
          <a:stretch/>
        </p:blipFill>
        <p:spPr>
          <a:xfrm rot="5400000">
            <a:off x="8892739" y="347921"/>
            <a:ext cx="1483620" cy="16833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6590AC-1A6F-45F5-A53D-F7026881206C}"/>
              </a:ext>
            </a:extLst>
          </p:cNvPr>
          <p:cNvSpPr txBox="1"/>
          <p:nvPr/>
        </p:nvSpPr>
        <p:spPr>
          <a:xfrm rot="16200000">
            <a:off x="10132680" y="673230"/>
            <a:ext cx="1653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Nanocellulose (Paper sludge nanofibres)</a:t>
            </a:r>
          </a:p>
        </p:txBody>
      </p:sp>
    </p:spTree>
    <p:extLst>
      <p:ext uri="{BB962C8B-B14F-4D97-AF65-F5344CB8AC3E}">
        <p14:creationId xmlns:p14="http://schemas.microsoft.com/office/powerpoint/2010/main" val="1203439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D422894-57B2-40AB-BC87-CA94A38AEF99}"/>
              </a:ext>
            </a:extLst>
          </p:cNvPr>
          <p:cNvGrpSpPr/>
          <p:nvPr/>
        </p:nvGrpSpPr>
        <p:grpSpPr>
          <a:xfrm>
            <a:off x="207769" y="325626"/>
            <a:ext cx="11689130" cy="6350966"/>
            <a:chOff x="207769" y="325626"/>
            <a:chExt cx="11689130" cy="6350966"/>
          </a:xfrm>
        </p:grpSpPr>
        <p:pic>
          <p:nvPicPr>
            <p:cNvPr id="1026" name="Picture 2" descr="Image result for tree">
              <a:extLst>
                <a:ext uri="{FF2B5EF4-FFF2-40B4-BE49-F238E27FC236}">
                  <a16:creationId xmlns:a16="http://schemas.microsoft.com/office/drawing/2014/main" id="{F6C4E0CA-96D3-489B-8B23-B6257A2DC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769" y="325626"/>
              <a:ext cx="2909108" cy="3144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Image result for waste paper">
              <a:extLst>
                <a:ext uri="{FF2B5EF4-FFF2-40B4-BE49-F238E27FC236}">
                  <a16:creationId xmlns:a16="http://schemas.microsoft.com/office/drawing/2014/main" id="{E9BFB717-76BD-4159-BDBC-A2D97C0F2D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577" y="4058722"/>
              <a:ext cx="1687946" cy="1813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DCBB5A9-F4C7-432F-B193-3647A56B61AA}"/>
                </a:ext>
              </a:extLst>
            </p:cNvPr>
            <p:cNvGrpSpPr/>
            <p:nvPr/>
          </p:nvGrpSpPr>
          <p:grpSpPr>
            <a:xfrm>
              <a:off x="5396016" y="3700946"/>
              <a:ext cx="3305259" cy="2417267"/>
              <a:chOff x="5251637" y="2738419"/>
              <a:chExt cx="3305259" cy="2417267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6FC9F0E0-4F23-4FE0-8CA4-40AEA3DDA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812" b="94203" l="2671" r="97033">
                            <a14:foregroundMark x1="13650" y1="6522" x2="13650" y2="6522"/>
                            <a14:foregroundMark x1="4748" y1="2899" x2="4748" y2="2899"/>
                            <a14:foregroundMark x1="3858" y1="2899" x2="3858" y2="2899"/>
                            <a14:foregroundMark x1="3264" y1="2536" x2="3264" y2="2536"/>
                            <a14:foregroundMark x1="3264" y1="2536" x2="3264" y2="2536"/>
                            <a14:foregroundMark x1="91098" y1="77899" x2="91098" y2="77899"/>
                            <a14:foregroundMark x1="91691" y1="76449" x2="91691" y2="76449"/>
                            <a14:foregroundMark x1="93769" y1="87319" x2="93769" y2="87319"/>
                            <a14:foregroundMark x1="93769" y1="86957" x2="93769" y2="86957"/>
                            <a14:foregroundMark x1="97626" y1="88043" x2="97626" y2="88043"/>
                            <a14:foregroundMark x1="97626" y1="87319" x2="97626" y2="87319"/>
                            <a14:foregroundMark x1="91395" y1="94203" x2="91395" y2="94203"/>
                            <a14:foregroundMark x1="91395" y1="94203" x2="91395" y2="94203"/>
                            <a14:foregroundMark x1="81602" y1="78261" x2="81602" y2="78261"/>
                            <a14:foregroundMark x1="81602" y1="78261" x2="81602" y2="78261"/>
                            <a14:foregroundMark x1="3561" y1="1812" x2="3561" y2="1812"/>
                            <a14:foregroundMark x1="9199" y1="8696" x2="9199" y2="8696"/>
                          </a14:backgroundRemoval>
                        </a14:imgEffect>
                        <a14:imgEffect>
                          <a14:artisticPhotocopy trans="88000" detail="1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9177631">
                <a:off x="5251637" y="2935270"/>
                <a:ext cx="2711160" cy="2220416"/>
              </a:xfrm>
              <a:prstGeom prst="rect">
                <a:avLst/>
              </a:prstGeom>
            </p:spPr>
          </p:pic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092D5474-0253-43B6-B367-0EF36E30398B}"/>
                  </a:ext>
                </a:extLst>
              </p:cNvPr>
              <p:cNvSpPr/>
              <p:nvPr/>
            </p:nvSpPr>
            <p:spPr>
              <a:xfrm>
                <a:off x="7901879" y="4004828"/>
                <a:ext cx="45719" cy="45719"/>
              </a:xfrm>
              <a:prstGeom prst="ellipse">
                <a:avLst/>
              </a:prstGeom>
              <a:solidFill>
                <a:srgbClr val="AC6D2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90ABAC1-684E-4AC4-A311-ACB014F44712}"/>
                  </a:ext>
                </a:extLst>
              </p:cNvPr>
              <p:cNvSpPr/>
              <p:nvPr/>
            </p:nvSpPr>
            <p:spPr>
              <a:xfrm>
                <a:off x="7856160" y="3928752"/>
                <a:ext cx="45719" cy="45719"/>
              </a:xfrm>
              <a:prstGeom prst="ellipse">
                <a:avLst/>
              </a:prstGeom>
              <a:solidFill>
                <a:srgbClr val="AC6D2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51D07096-591F-40C4-8955-62DDEE1B30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02134" y="3050481"/>
                <a:ext cx="593657" cy="44821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A38B36F-0F3A-4DA4-8115-A2F3DEAEF368}"/>
                  </a:ext>
                </a:extLst>
              </p:cNvPr>
              <p:cNvSpPr txBox="1"/>
              <p:nvPr/>
            </p:nvSpPr>
            <p:spPr>
              <a:xfrm>
                <a:off x="6591375" y="2738419"/>
                <a:ext cx="12633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Fibril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7FA4724-9926-4382-8BD5-B5C9E81A5F90}"/>
                  </a:ext>
                </a:extLst>
              </p:cNvPr>
              <p:cNvSpPr txBox="1"/>
              <p:nvPr/>
            </p:nvSpPr>
            <p:spPr>
              <a:xfrm>
                <a:off x="7293580" y="2905254"/>
                <a:ext cx="12633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Microfibril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1AC85075-9B5B-4D21-82DC-2D8E3D5A13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91369" y="3156345"/>
                <a:ext cx="337221" cy="5168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7FB120D-4501-4550-8111-F34EB1392D08}"/>
                  </a:ext>
                </a:extLst>
              </p:cNvPr>
              <p:cNvSpPr/>
              <p:nvPr/>
            </p:nvSpPr>
            <p:spPr>
              <a:xfrm>
                <a:off x="7971170" y="4038520"/>
                <a:ext cx="45719" cy="45719"/>
              </a:xfrm>
              <a:prstGeom prst="ellipse">
                <a:avLst/>
              </a:prstGeom>
              <a:solidFill>
                <a:srgbClr val="AC6D2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231729D-676F-4984-BBFA-3DF0733F7FD4}"/>
                  </a:ext>
                </a:extLst>
              </p:cNvPr>
              <p:cNvSpPr/>
              <p:nvPr/>
            </p:nvSpPr>
            <p:spPr>
              <a:xfrm>
                <a:off x="7920369" y="3928752"/>
                <a:ext cx="45719" cy="45719"/>
              </a:xfrm>
              <a:prstGeom prst="ellipse">
                <a:avLst/>
              </a:prstGeom>
              <a:solidFill>
                <a:srgbClr val="AC6D2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5D1F9F9-33D8-45B2-AE23-CEB5721A6AE8}"/>
                  </a:ext>
                </a:extLst>
              </p:cNvPr>
              <p:cNvSpPr/>
              <p:nvPr/>
            </p:nvSpPr>
            <p:spPr>
              <a:xfrm>
                <a:off x="7961718" y="3974471"/>
                <a:ext cx="45719" cy="45719"/>
              </a:xfrm>
              <a:prstGeom prst="ellipse">
                <a:avLst/>
              </a:prstGeom>
              <a:solidFill>
                <a:srgbClr val="AC6D2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BDE49ACA-647B-4FA3-92F6-4928DE31A789}"/>
                  </a:ext>
                </a:extLst>
              </p:cNvPr>
              <p:cNvSpPr/>
              <p:nvPr/>
            </p:nvSpPr>
            <p:spPr>
              <a:xfrm>
                <a:off x="8026830" y="4012675"/>
                <a:ext cx="45719" cy="45719"/>
              </a:xfrm>
              <a:prstGeom prst="ellipse">
                <a:avLst/>
              </a:prstGeom>
              <a:solidFill>
                <a:srgbClr val="AC6D2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7848AB5-0E19-49CB-8A1E-960B845BFA61}"/>
                  </a:ext>
                </a:extLst>
              </p:cNvPr>
              <p:cNvSpPr/>
              <p:nvPr/>
            </p:nvSpPr>
            <p:spPr>
              <a:xfrm>
                <a:off x="7978249" y="3887802"/>
                <a:ext cx="45719" cy="45719"/>
              </a:xfrm>
              <a:prstGeom prst="ellipse">
                <a:avLst/>
              </a:prstGeom>
              <a:solidFill>
                <a:srgbClr val="AC6D2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FB1318B-B4C1-4E36-9892-72C39646059C}"/>
                  </a:ext>
                </a:extLst>
              </p:cNvPr>
              <p:cNvSpPr/>
              <p:nvPr/>
            </p:nvSpPr>
            <p:spPr>
              <a:xfrm>
                <a:off x="7879019" y="3864942"/>
                <a:ext cx="45719" cy="45719"/>
              </a:xfrm>
              <a:prstGeom prst="ellipse">
                <a:avLst/>
              </a:prstGeom>
              <a:solidFill>
                <a:srgbClr val="AC6D2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D3783DF-4B21-43A1-A761-98BA83D3C309}"/>
                  </a:ext>
                </a:extLst>
              </p:cNvPr>
              <p:cNvSpPr/>
              <p:nvPr/>
            </p:nvSpPr>
            <p:spPr>
              <a:xfrm>
                <a:off x="8082490" y="3981968"/>
                <a:ext cx="45719" cy="45719"/>
              </a:xfrm>
              <a:prstGeom prst="ellipse">
                <a:avLst/>
              </a:prstGeom>
              <a:solidFill>
                <a:srgbClr val="AC6D2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6C41061F-89AB-4C6F-9CB6-95F919E0CAC8}"/>
                  </a:ext>
                </a:extLst>
              </p:cNvPr>
              <p:cNvSpPr/>
              <p:nvPr/>
            </p:nvSpPr>
            <p:spPr>
              <a:xfrm>
                <a:off x="8021557" y="3944716"/>
                <a:ext cx="45719" cy="45719"/>
              </a:xfrm>
              <a:prstGeom prst="ellipse">
                <a:avLst/>
              </a:prstGeom>
              <a:solidFill>
                <a:srgbClr val="AC6D2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D2AAA7C-5B74-484A-9849-5727A5F7DD82}"/>
                  </a:ext>
                </a:extLst>
              </p:cNvPr>
              <p:cNvSpPr/>
              <p:nvPr/>
            </p:nvSpPr>
            <p:spPr>
              <a:xfrm>
                <a:off x="7937657" y="3826904"/>
                <a:ext cx="45719" cy="45719"/>
              </a:xfrm>
              <a:prstGeom prst="ellipse">
                <a:avLst/>
              </a:prstGeom>
              <a:solidFill>
                <a:srgbClr val="AC6D2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9875613-FB99-4DEC-8B83-37B0B9B2B47A}"/>
                  </a:ext>
                </a:extLst>
              </p:cNvPr>
              <p:cNvSpPr/>
              <p:nvPr/>
            </p:nvSpPr>
            <p:spPr>
              <a:xfrm>
                <a:off x="8080177" y="3921856"/>
                <a:ext cx="45719" cy="45719"/>
              </a:xfrm>
              <a:prstGeom prst="ellipse">
                <a:avLst/>
              </a:prstGeom>
              <a:solidFill>
                <a:srgbClr val="AC6D2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0520BEA-BAA8-4C1C-AA77-22100A093E83}"/>
                  </a:ext>
                </a:extLst>
              </p:cNvPr>
              <p:cNvSpPr/>
              <p:nvPr/>
            </p:nvSpPr>
            <p:spPr>
              <a:xfrm>
                <a:off x="8044416" y="3865512"/>
                <a:ext cx="45719" cy="45719"/>
              </a:xfrm>
              <a:prstGeom prst="ellipse">
                <a:avLst/>
              </a:prstGeom>
              <a:solidFill>
                <a:srgbClr val="AC6D2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E688EE11-73FB-4B15-9F18-23167F36AC57}"/>
                  </a:ext>
                </a:extLst>
              </p:cNvPr>
              <p:cNvSpPr/>
              <p:nvPr/>
            </p:nvSpPr>
            <p:spPr>
              <a:xfrm>
                <a:off x="8001108" y="3798871"/>
                <a:ext cx="45719" cy="45719"/>
              </a:xfrm>
              <a:prstGeom prst="ellipse">
                <a:avLst/>
              </a:prstGeom>
              <a:solidFill>
                <a:srgbClr val="AC6D2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C26B2A7-27EB-44B7-A6C3-A104E02B68EE}"/>
                  </a:ext>
                </a:extLst>
              </p:cNvPr>
              <p:cNvSpPr/>
              <p:nvPr/>
            </p:nvSpPr>
            <p:spPr>
              <a:xfrm>
                <a:off x="8111980" y="3869300"/>
                <a:ext cx="45719" cy="45719"/>
              </a:xfrm>
              <a:prstGeom prst="ellipse">
                <a:avLst/>
              </a:prstGeom>
              <a:solidFill>
                <a:srgbClr val="AC6D2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C03B52CB-41EF-4792-BDB6-B570F605FC7C}"/>
                  </a:ext>
                </a:extLst>
              </p:cNvPr>
              <p:cNvSpPr/>
              <p:nvPr/>
            </p:nvSpPr>
            <p:spPr>
              <a:xfrm>
                <a:off x="8070235" y="3805803"/>
                <a:ext cx="45719" cy="45719"/>
              </a:xfrm>
              <a:prstGeom prst="ellipse">
                <a:avLst/>
              </a:prstGeom>
              <a:solidFill>
                <a:srgbClr val="AC6D2A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5787588-B066-487D-BF50-9B038D445576}"/>
                  </a:ext>
                </a:extLst>
              </p:cNvPr>
              <p:cNvSpPr/>
              <p:nvPr/>
            </p:nvSpPr>
            <p:spPr>
              <a:xfrm rot="2216664">
                <a:off x="7636221" y="3866140"/>
                <a:ext cx="260588" cy="1007378"/>
              </a:xfrm>
              <a:custGeom>
                <a:avLst/>
                <a:gdLst>
                  <a:gd name="connsiteX0" fmla="*/ 219171 w 562071"/>
                  <a:gd name="connsiteY0" fmla="*/ 0 h 1533525"/>
                  <a:gd name="connsiteX1" fmla="*/ 514446 w 562071"/>
                  <a:gd name="connsiteY1" fmla="*/ 552450 h 1533525"/>
                  <a:gd name="connsiteX2" fmla="*/ 96 w 562071"/>
                  <a:gd name="connsiteY2" fmla="*/ 1143000 h 1533525"/>
                  <a:gd name="connsiteX3" fmla="*/ 562071 w 562071"/>
                  <a:gd name="connsiteY3" fmla="*/ 1533525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2071" h="1533525">
                    <a:moveTo>
                      <a:pt x="219171" y="0"/>
                    </a:moveTo>
                    <a:cubicBezTo>
                      <a:pt x="385065" y="180975"/>
                      <a:pt x="550959" y="361950"/>
                      <a:pt x="514446" y="552450"/>
                    </a:cubicBezTo>
                    <a:cubicBezTo>
                      <a:pt x="477934" y="742950"/>
                      <a:pt x="-7841" y="979488"/>
                      <a:pt x="96" y="1143000"/>
                    </a:cubicBezTo>
                    <a:cubicBezTo>
                      <a:pt x="8033" y="1306512"/>
                      <a:pt x="396971" y="1403350"/>
                      <a:pt x="562071" y="1533525"/>
                    </a:cubicBezTo>
                  </a:path>
                </a:pathLst>
              </a:custGeom>
              <a:noFill/>
              <a:ln w="12700">
                <a:solidFill>
                  <a:schemeClr val="accent6">
                    <a:lumMod val="75000"/>
                  </a:schemeClr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F345D39-B6FD-4C66-A649-D16D323D94E3}"/>
                  </a:ext>
                </a:extLst>
              </p:cNvPr>
              <p:cNvSpPr/>
              <p:nvPr/>
            </p:nvSpPr>
            <p:spPr>
              <a:xfrm>
                <a:off x="8079756" y="3821730"/>
                <a:ext cx="449763" cy="543859"/>
              </a:xfrm>
              <a:custGeom>
                <a:avLst/>
                <a:gdLst>
                  <a:gd name="connsiteX0" fmla="*/ 0 w 449763"/>
                  <a:gd name="connsiteY0" fmla="*/ 0 h 543859"/>
                  <a:gd name="connsiteX1" fmla="*/ 448235 w 449763"/>
                  <a:gd name="connsiteY1" fmla="*/ 280894 h 543859"/>
                  <a:gd name="connsiteX2" fmla="*/ 155388 w 449763"/>
                  <a:gd name="connsiteY2" fmla="*/ 394447 h 543859"/>
                  <a:gd name="connsiteX3" fmla="*/ 406400 w 449763"/>
                  <a:gd name="connsiteY3" fmla="*/ 543859 h 5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9763" h="543859">
                    <a:moveTo>
                      <a:pt x="0" y="0"/>
                    </a:moveTo>
                    <a:cubicBezTo>
                      <a:pt x="211168" y="107576"/>
                      <a:pt x="422337" y="215153"/>
                      <a:pt x="448235" y="280894"/>
                    </a:cubicBezTo>
                    <a:cubicBezTo>
                      <a:pt x="474133" y="346635"/>
                      <a:pt x="162361" y="350619"/>
                      <a:pt x="155388" y="394447"/>
                    </a:cubicBezTo>
                    <a:cubicBezTo>
                      <a:pt x="148415" y="438275"/>
                      <a:pt x="355600" y="477122"/>
                      <a:pt x="406400" y="543859"/>
                    </a:cubicBezTo>
                  </a:path>
                </a:pathLst>
              </a:custGeom>
              <a:noFill/>
              <a:ln w="12700">
                <a:solidFill>
                  <a:schemeClr val="accent6">
                    <a:lumMod val="75000"/>
                  </a:schemeClr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E392C6C5-6B70-43A3-A80C-55A76748547A}"/>
                  </a:ext>
                </a:extLst>
              </p:cNvPr>
              <p:cNvSpPr/>
              <p:nvPr/>
            </p:nvSpPr>
            <p:spPr>
              <a:xfrm>
                <a:off x="7572347" y="3881918"/>
                <a:ext cx="347547" cy="330979"/>
              </a:xfrm>
              <a:custGeom>
                <a:avLst/>
                <a:gdLst>
                  <a:gd name="connsiteX0" fmla="*/ 347547 w 347547"/>
                  <a:gd name="connsiteY0" fmla="*/ 0 h 330979"/>
                  <a:gd name="connsiteX1" fmla="*/ 53032 w 347547"/>
                  <a:gd name="connsiteY1" fmla="*/ 151465 h 330979"/>
                  <a:gd name="connsiteX2" fmla="*/ 154009 w 347547"/>
                  <a:gd name="connsiteY2" fmla="*/ 238417 h 330979"/>
                  <a:gd name="connsiteX3" fmla="*/ 13763 w 347547"/>
                  <a:gd name="connsiteY3" fmla="*/ 316955 h 330979"/>
                  <a:gd name="connsiteX4" fmla="*/ 10958 w 347547"/>
                  <a:gd name="connsiteY4" fmla="*/ 330979 h 33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547" h="330979">
                    <a:moveTo>
                      <a:pt x="347547" y="0"/>
                    </a:moveTo>
                    <a:cubicBezTo>
                      <a:pt x="216417" y="55864"/>
                      <a:pt x="85288" y="111729"/>
                      <a:pt x="53032" y="151465"/>
                    </a:cubicBezTo>
                    <a:cubicBezTo>
                      <a:pt x="20776" y="191201"/>
                      <a:pt x="160554" y="210835"/>
                      <a:pt x="154009" y="238417"/>
                    </a:cubicBezTo>
                    <a:cubicBezTo>
                      <a:pt x="147464" y="265999"/>
                      <a:pt x="37605" y="301528"/>
                      <a:pt x="13763" y="316955"/>
                    </a:cubicBezTo>
                    <a:cubicBezTo>
                      <a:pt x="-10079" y="332382"/>
                      <a:pt x="2543" y="330512"/>
                      <a:pt x="10958" y="330979"/>
                    </a:cubicBezTo>
                  </a:path>
                </a:pathLst>
              </a:custGeom>
              <a:noFill/>
              <a:ln w="12700">
                <a:solidFill>
                  <a:schemeClr val="accent6">
                    <a:lumMod val="75000"/>
                  </a:schemeClr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F6FCCE4-5A0C-46B4-B8BD-5D619028365C}"/>
                  </a:ext>
                </a:extLst>
              </p:cNvPr>
              <p:cNvSpPr/>
              <p:nvPr/>
            </p:nvSpPr>
            <p:spPr>
              <a:xfrm>
                <a:off x="7319431" y="4011907"/>
                <a:ext cx="611470" cy="392687"/>
              </a:xfrm>
              <a:custGeom>
                <a:avLst/>
                <a:gdLst>
                  <a:gd name="connsiteX0" fmla="*/ 611470 w 611470"/>
                  <a:gd name="connsiteY0" fmla="*/ 0 h 392687"/>
                  <a:gd name="connsiteX1" fmla="*/ 479639 w 611470"/>
                  <a:gd name="connsiteY1" fmla="*/ 221588 h 392687"/>
                  <a:gd name="connsiteX2" fmla="*/ 103782 w 611470"/>
                  <a:gd name="connsiteY2" fmla="*/ 274881 h 392687"/>
                  <a:gd name="connsiteX3" fmla="*/ 0 w 611470"/>
                  <a:gd name="connsiteY3" fmla="*/ 392687 h 39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470" h="392687">
                    <a:moveTo>
                      <a:pt x="611470" y="0"/>
                    </a:moveTo>
                    <a:cubicBezTo>
                      <a:pt x="587862" y="87887"/>
                      <a:pt x="564254" y="175775"/>
                      <a:pt x="479639" y="221588"/>
                    </a:cubicBezTo>
                    <a:cubicBezTo>
                      <a:pt x="395024" y="267401"/>
                      <a:pt x="183722" y="246365"/>
                      <a:pt x="103782" y="274881"/>
                    </a:cubicBezTo>
                    <a:cubicBezTo>
                      <a:pt x="23842" y="303397"/>
                      <a:pt x="26179" y="377728"/>
                      <a:pt x="0" y="392687"/>
                    </a:cubicBezTo>
                  </a:path>
                </a:pathLst>
              </a:custGeom>
              <a:noFill/>
              <a:ln w="12700">
                <a:solidFill>
                  <a:schemeClr val="accent6">
                    <a:lumMod val="75000"/>
                  </a:schemeClr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0F3AEFD-13BD-4D8B-B680-7525FBAD014A}"/>
                </a:ext>
              </a:extLst>
            </p:cNvPr>
            <p:cNvSpPr txBox="1"/>
            <p:nvPr/>
          </p:nvSpPr>
          <p:spPr>
            <a:xfrm>
              <a:off x="5860436" y="5351986"/>
              <a:ext cx="1263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Nanofibres</a:t>
              </a:r>
            </a:p>
            <a:p>
              <a:pPr algn="ctr"/>
              <a:r>
                <a:rPr lang="en-GB" dirty="0"/>
                <a:t>(100 nm)</a:t>
              </a:r>
            </a:p>
          </p:txBody>
        </p:sp>
        <p:pic>
          <p:nvPicPr>
            <p:cNvPr id="76" name="Picture 16" descr="Image result for cellulose molecule">
              <a:extLst>
                <a:ext uri="{FF2B5EF4-FFF2-40B4-BE49-F238E27FC236}">
                  <a16:creationId xmlns:a16="http://schemas.microsoft.com/office/drawing/2014/main" id="{9318425E-F492-45A8-8A7D-49722936C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6301" y="4741138"/>
              <a:ext cx="2509840" cy="82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D0D43CD-FBF3-454A-A662-62481BB17937}"/>
                </a:ext>
              </a:extLst>
            </p:cNvPr>
            <p:cNvSpPr txBox="1"/>
            <p:nvPr/>
          </p:nvSpPr>
          <p:spPr>
            <a:xfrm>
              <a:off x="9475202" y="6186920"/>
              <a:ext cx="2421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 sz="1800" dirty="0"/>
                <a:t>Cellulose molecules</a:t>
              </a:r>
            </a:p>
          </p:txBody>
        </p:sp>
        <p:sp>
          <p:nvSpPr>
            <p:cNvPr id="78" name="Arrow: Down 77">
              <a:extLst>
                <a:ext uri="{FF2B5EF4-FFF2-40B4-BE49-F238E27FC236}">
                  <a16:creationId xmlns:a16="http://schemas.microsoft.com/office/drawing/2014/main" id="{D5675AE0-B4B1-4329-BC08-E6D8E2BEF391}"/>
                </a:ext>
              </a:extLst>
            </p:cNvPr>
            <p:cNvSpPr/>
            <p:nvPr/>
          </p:nvSpPr>
          <p:spPr>
            <a:xfrm rot="16200000">
              <a:off x="5038646" y="4694445"/>
              <a:ext cx="233248" cy="506477"/>
            </a:xfrm>
            <a:prstGeom prst="downArrow">
              <a:avLst>
                <a:gd name="adj1" fmla="val 42308"/>
                <a:gd name="adj2" fmla="val 5384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62B62C0-8AEF-4038-8026-4231C14AF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6877" y="4664024"/>
              <a:ext cx="1833085" cy="687962"/>
            </a:xfrm>
            <a:prstGeom prst="rect">
              <a:avLst/>
            </a:prstGeom>
          </p:spPr>
        </p:pic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0A0E7E8-EF53-459A-B328-58425D89D7BC}"/>
                </a:ext>
              </a:extLst>
            </p:cNvPr>
            <p:cNvSpPr/>
            <p:nvPr/>
          </p:nvSpPr>
          <p:spPr>
            <a:xfrm rot="3563649">
              <a:off x="3338732" y="5209870"/>
              <a:ext cx="62444" cy="86257"/>
            </a:xfrm>
            <a:custGeom>
              <a:avLst/>
              <a:gdLst>
                <a:gd name="connsiteX0" fmla="*/ 0 w 150164"/>
                <a:gd name="connsiteY0" fmla="*/ 191589 h 211345"/>
                <a:gd name="connsiteX1" fmla="*/ 0 w 150164"/>
                <a:gd name="connsiteY1" fmla="*/ 191589 h 211345"/>
                <a:gd name="connsiteX2" fmla="*/ 8709 w 150164"/>
                <a:gd name="connsiteY2" fmla="*/ 43543 h 211345"/>
                <a:gd name="connsiteX3" fmla="*/ 17417 w 150164"/>
                <a:gd name="connsiteY3" fmla="*/ 17417 h 211345"/>
                <a:gd name="connsiteX4" fmla="*/ 43543 w 150164"/>
                <a:gd name="connsiteY4" fmla="*/ 0 h 211345"/>
                <a:gd name="connsiteX5" fmla="*/ 69669 w 150164"/>
                <a:gd name="connsiteY5" fmla="*/ 8709 h 211345"/>
                <a:gd name="connsiteX6" fmla="*/ 104503 w 150164"/>
                <a:gd name="connsiteY6" fmla="*/ 43543 h 211345"/>
                <a:gd name="connsiteX7" fmla="*/ 121920 w 150164"/>
                <a:gd name="connsiteY7" fmla="*/ 156755 h 211345"/>
                <a:gd name="connsiteX8" fmla="*/ 69669 w 150164"/>
                <a:gd name="connsiteY8" fmla="*/ 148046 h 211345"/>
                <a:gd name="connsiteX9" fmla="*/ 34834 w 150164"/>
                <a:gd name="connsiteY9" fmla="*/ 209006 h 211345"/>
                <a:gd name="connsiteX10" fmla="*/ 8709 w 150164"/>
                <a:gd name="connsiteY10" fmla="*/ 191589 h 211345"/>
                <a:gd name="connsiteX11" fmla="*/ 0 w 150164"/>
                <a:gd name="connsiteY11" fmla="*/ 191589 h 21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164" h="211345">
                  <a:moveTo>
                    <a:pt x="0" y="191589"/>
                  </a:moveTo>
                  <a:lnTo>
                    <a:pt x="0" y="191589"/>
                  </a:lnTo>
                  <a:cubicBezTo>
                    <a:pt x="2903" y="142240"/>
                    <a:pt x="3790" y="92732"/>
                    <a:pt x="8709" y="43543"/>
                  </a:cubicBezTo>
                  <a:cubicBezTo>
                    <a:pt x="9622" y="34409"/>
                    <a:pt x="11683" y="24585"/>
                    <a:pt x="17417" y="17417"/>
                  </a:cubicBezTo>
                  <a:cubicBezTo>
                    <a:pt x="23955" y="9244"/>
                    <a:pt x="34834" y="5806"/>
                    <a:pt x="43543" y="0"/>
                  </a:cubicBezTo>
                  <a:cubicBezTo>
                    <a:pt x="52252" y="2903"/>
                    <a:pt x="64577" y="1071"/>
                    <a:pt x="69669" y="8709"/>
                  </a:cubicBezTo>
                  <a:cubicBezTo>
                    <a:pt x="100240" y="54566"/>
                    <a:pt x="51893" y="61080"/>
                    <a:pt x="104503" y="43543"/>
                  </a:cubicBezTo>
                  <a:cubicBezTo>
                    <a:pt x="142908" y="69146"/>
                    <a:pt x="175688" y="79943"/>
                    <a:pt x="121920" y="156755"/>
                  </a:cubicBezTo>
                  <a:cubicBezTo>
                    <a:pt x="111794" y="171220"/>
                    <a:pt x="87086" y="150949"/>
                    <a:pt x="69669" y="148046"/>
                  </a:cubicBezTo>
                  <a:cubicBezTo>
                    <a:pt x="11731" y="90108"/>
                    <a:pt x="71259" y="136155"/>
                    <a:pt x="34834" y="209006"/>
                  </a:cubicBezTo>
                  <a:cubicBezTo>
                    <a:pt x="30153" y="218367"/>
                    <a:pt x="17684" y="196974"/>
                    <a:pt x="8709" y="191589"/>
                  </a:cubicBezTo>
                  <a:cubicBezTo>
                    <a:pt x="3143" y="188249"/>
                    <a:pt x="1451" y="191589"/>
                    <a:pt x="0" y="19158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6710F0D-E6F0-4FE8-85C2-510EAE80C784}"/>
                </a:ext>
              </a:extLst>
            </p:cNvPr>
            <p:cNvSpPr/>
            <p:nvPr/>
          </p:nvSpPr>
          <p:spPr>
            <a:xfrm rot="3563649">
              <a:off x="4850573" y="5161039"/>
              <a:ext cx="62444" cy="86257"/>
            </a:xfrm>
            <a:custGeom>
              <a:avLst/>
              <a:gdLst>
                <a:gd name="connsiteX0" fmla="*/ 0 w 150164"/>
                <a:gd name="connsiteY0" fmla="*/ 191589 h 211345"/>
                <a:gd name="connsiteX1" fmla="*/ 0 w 150164"/>
                <a:gd name="connsiteY1" fmla="*/ 191589 h 211345"/>
                <a:gd name="connsiteX2" fmla="*/ 8709 w 150164"/>
                <a:gd name="connsiteY2" fmla="*/ 43543 h 211345"/>
                <a:gd name="connsiteX3" fmla="*/ 17417 w 150164"/>
                <a:gd name="connsiteY3" fmla="*/ 17417 h 211345"/>
                <a:gd name="connsiteX4" fmla="*/ 43543 w 150164"/>
                <a:gd name="connsiteY4" fmla="*/ 0 h 211345"/>
                <a:gd name="connsiteX5" fmla="*/ 69669 w 150164"/>
                <a:gd name="connsiteY5" fmla="*/ 8709 h 211345"/>
                <a:gd name="connsiteX6" fmla="*/ 104503 w 150164"/>
                <a:gd name="connsiteY6" fmla="*/ 43543 h 211345"/>
                <a:gd name="connsiteX7" fmla="*/ 121920 w 150164"/>
                <a:gd name="connsiteY7" fmla="*/ 156755 h 211345"/>
                <a:gd name="connsiteX8" fmla="*/ 69669 w 150164"/>
                <a:gd name="connsiteY8" fmla="*/ 148046 h 211345"/>
                <a:gd name="connsiteX9" fmla="*/ 34834 w 150164"/>
                <a:gd name="connsiteY9" fmla="*/ 209006 h 211345"/>
                <a:gd name="connsiteX10" fmla="*/ 8709 w 150164"/>
                <a:gd name="connsiteY10" fmla="*/ 191589 h 211345"/>
                <a:gd name="connsiteX11" fmla="*/ 0 w 150164"/>
                <a:gd name="connsiteY11" fmla="*/ 191589 h 21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164" h="211345">
                  <a:moveTo>
                    <a:pt x="0" y="191589"/>
                  </a:moveTo>
                  <a:lnTo>
                    <a:pt x="0" y="191589"/>
                  </a:lnTo>
                  <a:cubicBezTo>
                    <a:pt x="2903" y="142240"/>
                    <a:pt x="3790" y="92732"/>
                    <a:pt x="8709" y="43543"/>
                  </a:cubicBezTo>
                  <a:cubicBezTo>
                    <a:pt x="9622" y="34409"/>
                    <a:pt x="11683" y="24585"/>
                    <a:pt x="17417" y="17417"/>
                  </a:cubicBezTo>
                  <a:cubicBezTo>
                    <a:pt x="23955" y="9244"/>
                    <a:pt x="34834" y="5806"/>
                    <a:pt x="43543" y="0"/>
                  </a:cubicBezTo>
                  <a:cubicBezTo>
                    <a:pt x="52252" y="2903"/>
                    <a:pt x="64577" y="1071"/>
                    <a:pt x="69669" y="8709"/>
                  </a:cubicBezTo>
                  <a:cubicBezTo>
                    <a:pt x="100240" y="54566"/>
                    <a:pt x="51893" y="61080"/>
                    <a:pt x="104503" y="43543"/>
                  </a:cubicBezTo>
                  <a:cubicBezTo>
                    <a:pt x="142908" y="69146"/>
                    <a:pt x="175688" y="79943"/>
                    <a:pt x="121920" y="156755"/>
                  </a:cubicBezTo>
                  <a:cubicBezTo>
                    <a:pt x="111794" y="171220"/>
                    <a:pt x="87086" y="150949"/>
                    <a:pt x="69669" y="148046"/>
                  </a:cubicBezTo>
                  <a:cubicBezTo>
                    <a:pt x="11731" y="90108"/>
                    <a:pt x="71259" y="136155"/>
                    <a:pt x="34834" y="209006"/>
                  </a:cubicBezTo>
                  <a:cubicBezTo>
                    <a:pt x="30153" y="218367"/>
                    <a:pt x="17684" y="196974"/>
                    <a:pt x="8709" y="191589"/>
                  </a:cubicBezTo>
                  <a:cubicBezTo>
                    <a:pt x="3143" y="188249"/>
                    <a:pt x="1451" y="191589"/>
                    <a:pt x="0" y="19158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EF2BB32-BDE9-433B-9F5B-84275BCC2989}"/>
                </a:ext>
              </a:extLst>
            </p:cNvPr>
            <p:cNvSpPr txBox="1"/>
            <p:nvPr/>
          </p:nvSpPr>
          <p:spPr>
            <a:xfrm>
              <a:off x="3247184" y="5540702"/>
              <a:ext cx="13304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 dirty="0"/>
                <a:t>Hemicellulose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84FF47E-D689-495F-8855-C42C2D4A8A92}"/>
                </a:ext>
              </a:extLst>
            </p:cNvPr>
            <p:cNvCxnSpPr>
              <a:cxnSpLocks/>
            </p:cNvCxnSpPr>
            <p:nvPr/>
          </p:nvCxnSpPr>
          <p:spPr>
            <a:xfrm>
              <a:off x="3546359" y="5136653"/>
              <a:ext cx="107889" cy="392168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72C24C9D-E24D-4E00-B303-366E0B92D1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1100" y="4417266"/>
              <a:ext cx="299287" cy="30480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D2606BB-2DD7-47C5-BC1C-4FC9AFC7EC2A}"/>
                </a:ext>
              </a:extLst>
            </p:cNvPr>
            <p:cNvSpPr/>
            <p:nvPr/>
          </p:nvSpPr>
          <p:spPr>
            <a:xfrm rot="3563649">
              <a:off x="3954152" y="4711531"/>
              <a:ext cx="62444" cy="86257"/>
            </a:xfrm>
            <a:custGeom>
              <a:avLst/>
              <a:gdLst>
                <a:gd name="connsiteX0" fmla="*/ 0 w 150164"/>
                <a:gd name="connsiteY0" fmla="*/ 191589 h 211345"/>
                <a:gd name="connsiteX1" fmla="*/ 0 w 150164"/>
                <a:gd name="connsiteY1" fmla="*/ 191589 h 211345"/>
                <a:gd name="connsiteX2" fmla="*/ 8709 w 150164"/>
                <a:gd name="connsiteY2" fmla="*/ 43543 h 211345"/>
                <a:gd name="connsiteX3" fmla="*/ 17417 w 150164"/>
                <a:gd name="connsiteY3" fmla="*/ 17417 h 211345"/>
                <a:gd name="connsiteX4" fmla="*/ 43543 w 150164"/>
                <a:gd name="connsiteY4" fmla="*/ 0 h 211345"/>
                <a:gd name="connsiteX5" fmla="*/ 69669 w 150164"/>
                <a:gd name="connsiteY5" fmla="*/ 8709 h 211345"/>
                <a:gd name="connsiteX6" fmla="*/ 104503 w 150164"/>
                <a:gd name="connsiteY6" fmla="*/ 43543 h 211345"/>
                <a:gd name="connsiteX7" fmla="*/ 121920 w 150164"/>
                <a:gd name="connsiteY7" fmla="*/ 156755 h 211345"/>
                <a:gd name="connsiteX8" fmla="*/ 69669 w 150164"/>
                <a:gd name="connsiteY8" fmla="*/ 148046 h 211345"/>
                <a:gd name="connsiteX9" fmla="*/ 34834 w 150164"/>
                <a:gd name="connsiteY9" fmla="*/ 209006 h 211345"/>
                <a:gd name="connsiteX10" fmla="*/ 8709 w 150164"/>
                <a:gd name="connsiteY10" fmla="*/ 191589 h 211345"/>
                <a:gd name="connsiteX11" fmla="*/ 0 w 150164"/>
                <a:gd name="connsiteY11" fmla="*/ 191589 h 21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164" h="211345">
                  <a:moveTo>
                    <a:pt x="0" y="191589"/>
                  </a:moveTo>
                  <a:lnTo>
                    <a:pt x="0" y="191589"/>
                  </a:lnTo>
                  <a:cubicBezTo>
                    <a:pt x="2903" y="142240"/>
                    <a:pt x="3790" y="92732"/>
                    <a:pt x="8709" y="43543"/>
                  </a:cubicBezTo>
                  <a:cubicBezTo>
                    <a:pt x="9622" y="34409"/>
                    <a:pt x="11683" y="24585"/>
                    <a:pt x="17417" y="17417"/>
                  </a:cubicBezTo>
                  <a:cubicBezTo>
                    <a:pt x="23955" y="9244"/>
                    <a:pt x="34834" y="5806"/>
                    <a:pt x="43543" y="0"/>
                  </a:cubicBezTo>
                  <a:cubicBezTo>
                    <a:pt x="52252" y="2903"/>
                    <a:pt x="64577" y="1071"/>
                    <a:pt x="69669" y="8709"/>
                  </a:cubicBezTo>
                  <a:cubicBezTo>
                    <a:pt x="100240" y="54566"/>
                    <a:pt x="51893" y="61080"/>
                    <a:pt x="104503" y="43543"/>
                  </a:cubicBezTo>
                  <a:cubicBezTo>
                    <a:pt x="142908" y="69146"/>
                    <a:pt x="175688" y="79943"/>
                    <a:pt x="121920" y="156755"/>
                  </a:cubicBezTo>
                  <a:cubicBezTo>
                    <a:pt x="111794" y="171220"/>
                    <a:pt x="87086" y="150949"/>
                    <a:pt x="69669" y="148046"/>
                  </a:cubicBezTo>
                  <a:cubicBezTo>
                    <a:pt x="11731" y="90108"/>
                    <a:pt x="71259" y="136155"/>
                    <a:pt x="34834" y="209006"/>
                  </a:cubicBezTo>
                  <a:cubicBezTo>
                    <a:pt x="30153" y="218367"/>
                    <a:pt x="17684" y="196974"/>
                    <a:pt x="8709" y="191589"/>
                  </a:cubicBezTo>
                  <a:cubicBezTo>
                    <a:pt x="3143" y="188249"/>
                    <a:pt x="1451" y="191589"/>
                    <a:pt x="0" y="19158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4FF81AC-D09E-4743-9013-43D3F8691848}"/>
                </a:ext>
              </a:extLst>
            </p:cNvPr>
            <p:cNvSpPr txBox="1"/>
            <p:nvPr/>
          </p:nvSpPr>
          <p:spPr>
            <a:xfrm>
              <a:off x="3983167" y="4143020"/>
              <a:ext cx="757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 dirty="0"/>
                <a:t>Filler</a:t>
              </a:r>
            </a:p>
          </p:txBody>
        </p:sp>
        <p:sp>
          <p:nvSpPr>
            <p:cNvPr id="88" name="Arrow: Down 87">
              <a:extLst>
                <a:ext uri="{FF2B5EF4-FFF2-40B4-BE49-F238E27FC236}">
                  <a16:creationId xmlns:a16="http://schemas.microsoft.com/office/drawing/2014/main" id="{39C4F239-893D-4462-A936-03C00FBFB7E2}"/>
                </a:ext>
              </a:extLst>
            </p:cNvPr>
            <p:cNvSpPr/>
            <p:nvPr/>
          </p:nvSpPr>
          <p:spPr>
            <a:xfrm rot="16200000">
              <a:off x="8804200" y="4770667"/>
              <a:ext cx="313587" cy="506477"/>
            </a:xfrm>
            <a:prstGeom prst="downArrow">
              <a:avLst>
                <a:gd name="adj1" fmla="val 42308"/>
                <a:gd name="adj2" fmla="val 5384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24C69B8-057F-4C25-9CB5-7ED22FDF2D8E}"/>
                </a:ext>
              </a:extLst>
            </p:cNvPr>
            <p:cNvSpPr txBox="1"/>
            <p:nvPr/>
          </p:nvSpPr>
          <p:spPr>
            <a:xfrm>
              <a:off x="2882799" y="6030261"/>
              <a:ext cx="2314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GB" sz="1800" b="1" dirty="0">
                  <a:solidFill>
                    <a:schemeClr val="tx1"/>
                  </a:solidFill>
                </a:rPr>
                <a:t>Mechanical or chemical treatment</a:t>
              </a:r>
            </a:p>
          </p:txBody>
        </p:sp>
        <p:sp>
          <p:nvSpPr>
            <p:cNvPr id="90" name="Arrow: Down 89">
              <a:extLst>
                <a:ext uri="{FF2B5EF4-FFF2-40B4-BE49-F238E27FC236}">
                  <a16:creationId xmlns:a16="http://schemas.microsoft.com/office/drawing/2014/main" id="{F48FE025-A141-4293-9141-E28C0BC4DF76}"/>
                </a:ext>
              </a:extLst>
            </p:cNvPr>
            <p:cNvSpPr/>
            <p:nvPr/>
          </p:nvSpPr>
          <p:spPr>
            <a:xfrm rot="16200000">
              <a:off x="2618420" y="4770667"/>
              <a:ext cx="313587" cy="506477"/>
            </a:xfrm>
            <a:prstGeom prst="downArrow">
              <a:avLst>
                <a:gd name="adj1" fmla="val 42308"/>
                <a:gd name="adj2" fmla="val 5384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Arrow: Down 90">
              <a:extLst>
                <a:ext uri="{FF2B5EF4-FFF2-40B4-BE49-F238E27FC236}">
                  <a16:creationId xmlns:a16="http://schemas.microsoft.com/office/drawing/2014/main" id="{23ED65A5-02BE-4A74-86BE-532770985D4F}"/>
                </a:ext>
              </a:extLst>
            </p:cNvPr>
            <p:cNvSpPr/>
            <p:nvPr/>
          </p:nvSpPr>
          <p:spPr>
            <a:xfrm>
              <a:off x="1515756" y="3525635"/>
              <a:ext cx="313587" cy="506477"/>
            </a:xfrm>
            <a:prstGeom prst="downArrow">
              <a:avLst>
                <a:gd name="adj1" fmla="val 42308"/>
                <a:gd name="adj2" fmla="val 5384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BFE6FE8-B492-4CDE-B708-E08483E7C7DC}"/>
                </a:ext>
              </a:extLst>
            </p:cNvPr>
            <p:cNvSpPr txBox="1"/>
            <p:nvPr/>
          </p:nvSpPr>
          <p:spPr>
            <a:xfrm>
              <a:off x="1153217" y="6090841"/>
              <a:ext cx="1635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GB" sz="1800" b="1" dirty="0">
                  <a:solidFill>
                    <a:schemeClr val="tx1"/>
                  </a:solidFill>
                </a:rPr>
                <a:t>Paper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98A17FF-2093-4805-8B7A-A79354C9EB45}"/>
                </a:ext>
              </a:extLst>
            </p:cNvPr>
            <p:cNvSpPr txBox="1"/>
            <p:nvPr/>
          </p:nvSpPr>
          <p:spPr>
            <a:xfrm>
              <a:off x="6379659" y="6093530"/>
              <a:ext cx="1878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 sz="1800" dirty="0"/>
                <a:t>Nanocellulose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0D6F4F38-8BCB-44CF-9968-A39E775412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7269" y="5311380"/>
              <a:ext cx="452457" cy="3832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9088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C85ED-2233-49AB-B724-9402A3268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9496" y="332656"/>
            <a:ext cx="10225136" cy="792088"/>
          </a:xfrm>
        </p:spPr>
        <p:txBody>
          <a:bodyPr/>
          <a:lstStyle/>
          <a:p>
            <a:r>
              <a:rPr lang="en-GB" dirty="0" err="1"/>
              <a:t>Nanoccellulose</a:t>
            </a:r>
            <a:r>
              <a:rPr lang="en-GB" dirty="0"/>
              <a:t> production from PMS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F4285CB-27F6-4E65-AAE4-E7FBE5869F42}"/>
              </a:ext>
            </a:extLst>
          </p:cNvPr>
          <p:cNvGrpSpPr/>
          <p:nvPr/>
        </p:nvGrpSpPr>
        <p:grpSpPr>
          <a:xfrm>
            <a:off x="355776" y="2256073"/>
            <a:ext cx="6857824" cy="2949139"/>
            <a:chOff x="1573289" y="2416482"/>
            <a:chExt cx="7223111" cy="3298131"/>
          </a:xfrm>
        </p:grpSpPr>
        <p:pic>
          <p:nvPicPr>
            <p:cNvPr id="27" name="Picture 2" descr="Image result for masuko super mass collider">
              <a:extLst>
                <a:ext uri="{FF2B5EF4-FFF2-40B4-BE49-F238E27FC236}">
                  <a16:creationId xmlns:a16="http://schemas.microsoft.com/office/drawing/2014/main" id="{C9495258-FCBF-4C7A-A601-2A4481FAE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761" y="2416482"/>
              <a:ext cx="1480913" cy="2448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037B525-0CD3-4881-9D7E-96FE5B390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21" r="14601" b="4482"/>
            <a:stretch/>
          </p:blipFill>
          <p:spPr>
            <a:xfrm rot="5400000">
              <a:off x="6650951" y="2410352"/>
              <a:ext cx="2029274" cy="226162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7E077CE-B42F-4D58-95C1-6636F793E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8" t="20234" r="4126" b="18274"/>
            <a:stretch/>
          </p:blipFill>
          <p:spPr>
            <a:xfrm>
              <a:off x="1583158" y="2511838"/>
              <a:ext cx="2478930" cy="22279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E2476E3-3DEE-4ADC-8F9F-23C142205876}"/>
                </a:ext>
              </a:extLst>
            </p:cNvPr>
            <p:cNvSpPr txBox="1"/>
            <p:nvPr/>
          </p:nvSpPr>
          <p:spPr>
            <a:xfrm>
              <a:off x="1573289" y="4844954"/>
              <a:ext cx="2478931" cy="455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>
              <a:defPPr>
                <a:defRPr lang="en-US"/>
              </a:defPPr>
              <a:lvl1pPr>
                <a:lnSpc>
                  <a:spcPct val="107000"/>
                </a:lnSpc>
                <a:spcAft>
                  <a:spcPts val="800"/>
                </a:spcAft>
                <a:defRPr sz="2000">
                  <a:solidFill>
                    <a:schemeClr val="bg2">
                      <a:lumMod val="2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r>
                <a:rPr lang="en-GB" dirty="0"/>
                <a:t>Paper mill sludge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225A4D9-C840-4999-A3C1-2B2B6F1420AB}"/>
                </a:ext>
              </a:extLst>
            </p:cNvPr>
            <p:cNvSpPr txBox="1"/>
            <p:nvPr/>
          </p:nvSpPr>
          <p:spPr>
            <a:xfrm>
              <a:off x="4748070" y="4844954"/>
              <a:ext cx="201043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>
              <a:defPPr>
                <a:defRPr lang="en-US"/>
              </a:defPPr>
              <a:lvl1pPr>
                <a:lnSpc>
                  <a:spcPct val="107000"/>
                </a:lnSpc>
                <a:spcAft>
                  <a:spcPts val="800"/>
                </a:spcAft>
                <a:defRPr sz="2000">
                  <a:solidFill>
                    <a:schemeClr val="bg2">
                      <a:lumMod val="2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r>
                <a:rPr lang="en-GB" dirty="0"/>
                <a:t>Mechanical fibrillation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A63882-F4D8-41C7-BFF7-342E743DAF62}"/>
                </a:ext>
              </a:extLst>
            </p:cNvPr>
            <p:cNvSpPr txBox="1"/>
            <p:nvPr/>
          </p:nvSpPr>
          <p:spPr>
            <a:xfrm>
              <a:off x="6534777" y="4891120"/>
              <a:ext cx="2261623" cy="823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>
              <a:defPPr>
                <a:defRPr lang="en-US"/>
              </a:defPPr>
              <a:lvl1pPr>
                <a:lnSpc>
                  <a:spcPct val="107000"/>
                </a:lnSpc>
                <a:spcAft>
                  <a:spcPts val="800"/>
                </a:spcAft>
                <a:defRPr sz="2000">
                  <a:solidFill>
                    <a:schemeClr val="bg2">
                      <a:lumMod val="2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r>
                <a:rPr lang="en-GB" dirty="0"/>
                <a:t>Nanocellulose suspension of PMS</a:t>
              </a: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B42E0A7B-9F65-4FAB-97AB-1F07D6B840F8}"/>
                </a:ext>
              </a:extLst>
            </p:cNvPr>
            <p:cNvSpPr/>
            <p:nvPr/>
          </p:nvSpPr>
          <p:spPr>
            <a:xfrm>
              <a:off x="4124148" y="3608656"/>
              <a:ext cx="393493" cy="180224"/>
            </a:xfrm>
            <a:prstGeom prst="right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17FC55A9-A62E-4290-9076-C4611E115118}"/>
                </a:ext>
              </a:extLst>
            </p:cNvPr>
            <p:cNvSpPr/>
            <p:nvPr/>
          </p:nvSpPr>
          <p:spPr>
            <a:xfrm>
              <a:off x="6038050" y="3483328"/>
              <a:ext cx="299579" cy="125328"/>
            </a:xfrm>
            <a:prstGeom prst="right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5018DC4E-85C4-4143-8CD4-CB3AEAD65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9331" y="1502248"/>
            <a:ext cx="4597501" cy="373791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6C275CA-AB14-48E8-90AD-6A20BB14D0E8}"/>
              </a:ext>
            </a:extLst>
          </p:cNvPr>
          <p:cNvSpPr/>
          <p:nvPr/>
        </p:nvSpPr>
        <p:spPr>
          <a:xfrm>
            <a:off x="340721" y="1228168"/>
            <a:ext cx="6848453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Nanocellulose</a:t>
            </a:r>
            <a:r>
              <a:rPr lang="en-GB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is a </a:t>
            </a:r>
            <a:r>
              <a:rPr lang="en-GB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psedou</a:t>
            </a:r>
            <a:r>
              <a:rPr lang="en-GB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-plastic material substance obtained from plant matter by mechanical grinding/chemical treatment.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1F95EB-2FEB-4B63-B75E-A3C5443495D4}"/>
              </a:ext>
            </a:extLst>
          </p:cNvPr>
          <p:cNvSpPr/>
          <p:nvPr/>
        </p:nvSpPr>
        <p:spPr>
          <a:xfrm>
            <a:off x="340721" y="5302291"/>
            <a:ext cx="7730293" cy="1340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Nanocellulose is made up of hydrogen bonds, it has high mechanical properties, biodegradable and can be used in wide range of application to replace traditional plastic materials. </a:t>
            </a:r>
          </a:p>
        </p:txBody>
      </p:sp>
    </p:spTree>
    <p:extLst>
      <p:ext uri="{BB962C8B-B14F-4D97-AF65-F5344CB8AC3E}">
        <p14:creationId xmlns:p14="http://schemas.microsoft.com/office/powerpoint/2010/main" val="2962332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C85ED-2233-49AB-B724-9402A3268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9496" y="332656"/>
            <a:ext cx="10225136" cy="792088"/>
          </a:xfrm>
        </p:spPr>
        <p:txBody>
          <a:bodyPr/>
          <a:lstStyle/>
          <a:p>
            <a:r>
              <a:rPr lang="en-GB" dirty="0"/>
              <a:t>Develop: Foams</a:t>
            </a:r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8F61DDD4-A324-4A0B-8F08-D1A797745910}"/>
              </a:ext>
            </a:extLst>
          </p:cNvPr>
          <p:cNvSpPr/>
          <p:nvPr/>
        </p:nvSpPr>
        <p:spPr>
          <a:xfrm>
            <a:off x="6766999" y="2901779"/>
            <a:ext cx="1229116" cy="1407619"/>
          </a:xfrm>
          <a:prstGeom prst="can">
            <a:avLst/>
          </a:prstGeom>
          <a:solidFill>
            <a:srgbClr val="70C4B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3FD05-570D-4686-A19F-EEDE11485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573" y="4845264"/>
            <a:ext cx="1298419" cy="1366964"/>
          </a:xfrm>
          <a:prstGeom prst="can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943D6D-1648-4303-8F02-43856032F699}"/>
              </a:ext>
            </a:extLst>
          </p:cNvPr>
          <p:cNvSpPr/>
          <p:nvPr/>
        </p:nvSpPr>
        <p:spPr>
          <a:xfrm>
            <a:off x="7577341" y="5337508"/>
            <a:ext cx="406307" cy="640315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FCD9BC-9E93-4735-B5A3-CE4101DB001C}"/>
              </a:ext>
            </a:extLst>
          </p:cNvPr>
          <p:cNvCxnSpPr>
            <a:cxnSpLocks/>
          </p:cNvCxnSpPr>
          <p:nvPr/>
        </p:nvCxnSpPr>
        <p:spPr>
          <a:xfrm flipV="1">
            <a:off x="7688233" y="5026914"/>
            <a:ext cx="1077998" cy="32740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F9C0A1-7CA3-4D0B-8BA7-14E04721FB2C}"/>
              </a:ext>
            </a:extLst>
          </p:cNvPr>
          <p:cNvCxnSpPr>
            <a:stCxn id="5" idx="4"/>
          </p:cNvCxnSpPr>
          <p:nvPr/>
        </p:nvCxnSpPr>
        <p:spPr>
          <a:xfrm>
            <a:off x="7780494" y="5977823"/>
            <a:ext cx="1038736" cy="343718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0E013965-E199-4338-B4CD-CB924958C6CC}"/>
              </a:ext>
            </a:extLst>
          </p:cNvPr>
          <p:cNvGrpSpPr/>
          <p:nvPr/>
        </p:nvGrpSpPr>
        <p:grpSpPr>
          <a:xfrm>
            <a:off x="6686142" y="1108529"/>
            <a:ext cx="2188704" cy="1709636"/>
            <a:chOff x="304800" y="1659181"/>
            <a:chExt cx="2946784" cy="2386933"/>
          </a:xfrm>
        </p:grpSpPr>
        <p:sp>
          <p:nvSpPr>
            <p:cNvPr id="9" name="Cylinder 8">
              <a:extLst>
                <a:ext uri="{FF2B5EF4-FFF2-40B4-BE49-F238E27FC236}">
                  <a16:creationId xmlns:a16="http://schemas.microsoft.com/office/drawing/2014/main" id="{8683897F-36A2-45ED-B73E-AE871295025F}"/>
                </a:ext>
              </a:extLst>
            </p:cNvPr>
            <p:cNvSpPr/>
            <p:nvPr/>
          </p:nvSpPr>
          <p:spPr>
            <a:xfrm>
              <a:off x="482602" y="1669702"/>
              <a:ext cx="1701067" cy="1825906"/>
            </a:xfrm>
            <a:prstGeom prst="can">
              <a:avLst/>
            </a:prstGeom>
            <a:solidFill>
              <a:srgbClr val="70C4B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9EBBDA-BE2D-4195-B7CB-CAB145652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735159" y="3198982"/>
              <a:ext cx="290156" cy="25109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E208ADF-3452-41BE-9176-E9120A1EA8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480405" y="3124200"/>
              <a:ext cx="290156" cy="25109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3A06B7-0220-4697-B30F-25E077D03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025315" y="3230433"/>
              <a:ext cx="290156" cy="25109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90295F2-3722-4959-9BB5-254E73A7E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319035" y="3230433"/>
              <a:ext cx="290156" cy="25109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3319522-3271-4660-A57C-6D85E0D51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591366" y="3220678"/>
              <a:ext cx="290156" cy="25109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8E04C65-0ECF-4023-8A08-D77362CC6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877576" y="3118591"/>
              <a:ext cx="290156" cy="25109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20AF3F-43A3-4318-9AEA-665E49A1D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717740" y="2924052"/>
              <a:ext cx="290156" cy="25109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D898FF-9BB2-4411-BDED-AB8180D8B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462986" y="2849270"/>
              <a:ext cx="290156" cy="25109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A2F749A-993A-43CE-AA03-73B0B840B4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007896" y="2955503"/>
              <a:ext cx="290156" cy="25109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9D2A0BB-5649-4345-A97B-8F055B6CC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301616" y="2955503"/>
              <a:ext cx="290156" cy="25109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4893D3A-8D2D-4A8B-8317-34C16D17F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593952" y="2944258"/>
              <a:ext cx="290156" cy="25109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13B4FAD-8685-43DA-93BF-81FCF9D23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904538" y="2843945"/>
              <a:ext cx="290156" cy="25109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01A09A9-FF38-4C21-B852-8D76BC7E1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743997" y="2612522"/>
              <a:ext cx="290156" cy="25109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9FAC9FD-5011-4C43-835E-D8F2B3212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451383" y="2537889"/>
              <a:ext cx="290156" cy="251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3A4287C-821F-4987-A4F1-D70ACA7B8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034153" y="2643973"/>
              <a:ext cx="290156" cy="25109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4E5CC7A-4D87-46DD-81AD-45F8BFB0B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327873" y="2643973"/>
              <a:ext cx="290156" cy="25109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8709F42-D0FC-4E6D-89D0-7BD6610E0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606960" y="2634092"/>
              <a:ext cx="290156" cy="25109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E8457AA-B242-49BD-BB53-BB7A07545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930993" y="2569299"/>
              <a:ext cx="290156" cy="25109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8486E3F-0739-456D-B341-76CB643E5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717740" y="2336324"/>
              <a:ext cx="290156" cy="25109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A8AF38-49DD-4DA7-AB48-8073C8FBE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462986" y="2261542"/>
              <a:ext cx="290156" cy="25109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408FD2C-0591-4281-AB73-D99A2E0F4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007896" y="2367775"/>
              <a:ext cx="290156" cy="25109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6A2D303-5AF7-4990-AFB0-B08D12BB8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301616" y="2367775"/>
              <a:ext cx="290156" cy="25109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DBA47F-7212-4D34-BC7C-21BD089C0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573947" y="2358020"/>
              <a:ext cx="290156" cy="25109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0E0C964-7102-4257-B73C-83E90AC6F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881844" y="2322489"/>
              <a:ext cx="290156" cy="25109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71F1497-26A2-4662-AE5D-BC73D4CEC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725482" y="2066834"/>
              <a:ext cx="290156" cy="25109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237BE68-E473-49C5-BEBA-E996E179B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470728" y="1992052"/>
              <a:ext cx="290156" cy="25109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474C870-FD94-4401-9ABE-0D7E2CEDA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015638" y="2098285"/>
              <a:ext cx="290156" cy="25109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A63C57C-20EE-46F3-B819-7F82D956A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309358" y="2098285"/>
              <a:ext cx="290156" cy="25109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E9B76CA-A101-4A98-AED2-24B8F23CE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581689" y="2088530"/>
              <a:ext cx="290156" cy="25109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5B52833-4E22-48A9-AE6B-8070A895F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891119" y="2033291"/>
              <a:ext cx="290156" cy="251096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DAACFC3-9BD2-4D04-848E-99628E1A6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507126" y="1808808"/>
              <a:ext cx="178670" cy="15461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5A2ED47-1FF8-46C9-81A1-14EAFF63E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681226" y="1740696"/>
              <a:ext cx="178670" cy="15461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0D4E254-4B1E-4028-8127-4F06F833A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915647" y="1681817"/>
              <a:ext cx="178670" cy="15461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BFE11B9-BE85-49C2-8078-8DEC96973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792102" y="1897075"/>
              <a:ext cx="149255" cy="12916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1DE5954-6954-49AC-8AAD-0F7A6AD35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999721" y="1924192"/>
              <a:ext cx="178670" cy="15461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CE6963A-8EF4-4B4A-BE4A-F1A3C452D8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145639" y="1688545"/>
              <a:ext cx="178670" cy="15461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E12A92-0EE0-4095-B05D-D4CD42DE6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206879" y="1924192"/>
              <a:ext cx="178670" cy="15461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2300E36-3C42-4767-8F38-E7147012C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028209" y="1776302"/>
              <a:ext cx="178670" cy="15461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0891084-1C27-4035-8C2C-56CE5D155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464339" y="1903659"/>
              <a:ext cx="178670" cy="15461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04F736E-189F-4CFF-951C-58E775D07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329919" y="1813799"/>
              <a:ext cx="178670" cy="15461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28A5788-24E0-4265-A396-71B28E4B9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927429" y="1776603"/>
              <a:ext cx="178670" cy="154618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35AD9F0-4480-4911-8539-2E737259F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692422" y="1878673"/>
              <a:ext cx="178670" cy="15461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C02175D-4923-4F78-BFE9-006209CD0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559491" y="1740696"/>
              <a:ext cx="178670" cy="15461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D685B07-DD85-42ED-8436-94E63C8A1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757846" y="1696436"/>
              <a:ext cx="178670" cy="15461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E9935C0-E0D6-4F59-87CF-411EE89D2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9"/>
            <a:stretch/>
          </p:blipFill>
          <p:spPr>
            <a:xfrm>
              <a:off x="1361050" y="1659181"/>
              <a:ext cx="178670" cy="154618"/>
            </a:xfrm>
            <a:prstGeom prst="rect">
              <a:avLst/>
            </a:prstGeom>
          </p:spPr>
        </p:pic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27B2430-A2BD-4227-838F-71499EED7E89}"/>
                </a:ext>
              </a:extLst>
            </p:cNvPr>
            <p:cNvCxnSpPr/>
            <p:nvPr/>
          </p:nvCxnSpPr>
          <p:spPr>
            <a:xfrm flipV="1">
              <a:off x="304800" y="2072548"/>
              <a:ext cx="0" cy="11481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4B335B5-5F44-4A32-8F92-D21E3A9FB6D4}"/>
                </a:ext>
              </a:extLst>
            </p:cNvPr>
            <p:cNvSpPr txBox="1"/>
            <p:nvPr/>
          </p:nvSpPr>
          <p:spPr>
            <a:xfrm>
              <a:off x="446368" y="3530466"/>
              <a:ext cx="2805216" cy="515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Ice crystal growth 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98FA504-88AF-4E8D-88F4-98CCED603B9C}"/>
              </a:ext>
            </a:extLst>
          </p:cNvPr>
          <p:cNvSpPr txBox="1"/>
          <p:nvPr/>
        </p:nvSpPr>
        <p:spPr>
          <a:xfrm>
            <a:off x="6786896" y="4347681"/>
            <a:ext cx="1625728" cy="317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Sublimation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9E0B6BA-B5FC-4900-8237-48572F7AC3EB}"/>
              </a:ext>
            </a:extLst>
          </p:cNvPr>
          <p:cNvSpPr txBox="1"/>
          <p:nvPr/>
        </p:nvSpPr>
        <p:spPr>
          <a:xfrm>
            <a:off x="6592519" y="6160285"/>
            <a:ext cx="1994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Porous structure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6B7E6DC-7ABC-470F-98C2-4C6D977917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114" t="14906" r="5270" b="48851"/>
          <a:stretch/>
        </p:blipFill>
        <p:spPr>
          <a:xfrm>
            <a:off x="8758451" y="4774674"/>
            <a:ext cx="1991401" cy="189480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203A04D-B3C3-48D6-AE99-B653362D3F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1" t="517" r="34485"/>
          <a:stretch/>
        </p:blipFill>
        <p:spPr bwMode="auto">
          <a:xfrm>
            <a:off x="8766231" y="1192417"/>
            <a:ext cx="1985594" cy="35822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4B3D635-94CE-491C-8D4F-9D8D6A9F8F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069" y="1576309"/>
            <a:ext cx="5998997" cy="46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40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kitchen roll">
            <a:extLst>
              <a:ext uri="{FF2B5EF4-FFF2-40B4-BE49-F238E27FC236}">
                <a16:creationId xmlns:a16="http://schemas.microsoft.com/office/drawing/2014/main" id="{393CA764-FA76-4722-99D1-C21450B47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" r="-1" b="7684"/>
          <a:stretch/>
        </p:blipFill>
        <p:spPr bwMode="auto">
          <a:xfrm>
            <a:off x="4094479" y="10"/>
            <a:ext cx="4014047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paper coffee cup">
            <a:extLst>
              <a:ext uri="{FF2B5EF4-FFF2-40B4-BE49-F238E27FC236}">
                <a16:creationId xmlns:a16="http://schemas.microsoft.com/office/drawing/2014/main" id="{C6A58D29-8A2F-4B2D-A4AA-46030D80B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5" r="4" b="10130"/>
          <a:stretch/>
        </p:blipFill>
        <p:spPr bwMode="auto">
          <a:xfrm>
            <a:off x="8188960" y="10"/>
            <a:ext cx="4003039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lated image">
            <a:extLst>
              <a:ext uri="{FF2B5EF4-FFF2-40B4-BE49-F238E27FC236}">
                <a16:creationId xmlns:a16="http://schemas.microsoft.com/office/drawing/2014/main" id="{EAC93302-DF23-4AD9-A0F7-CA816ADC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5" r="12506" b="-4"/>
          <a:stretch/>
        </p:blipFill>
        <p:spPr bwMode="auto">
          <a:xfrm>
            <a:off x="20" y="3469102"/>
            <a:ext cx="4003019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amazon packaging">
            <a:extLst>
              <a:ext uri="{FF2B5EF4-FFF2-40B4-BE49-F238E27FC236}">
                <a16:creationId xmlns:a16="http://schemas.microsoft.com/office/drawing/2014/main" id="{6ED96F66-FB85-4C10-A6BE-8887BDD9C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r="14735" b="-1"/>
          <a:stretch/>
        </p:blipFill>
        <p:spPr bwMode="auto">
          <a:xfrm>
            <a:off x="4094479" y="3469102"/>
            <a:ext cx="4014047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toilet">
            <a:extLst>
              <a:ext uri="{FF2B5EF4-FFF2-40B4-BE49-F238E27FC236}">
                <a16:creationId xmlns:a16="http://schemas.microsoft.com/office/drawing/2014/main" id="{A6E20611-34BD-4CD0-984B-DBBCE0F89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108"/>
          <a:stretch/>
        </p:blipFill>
        <p:spPr bwMode="auto">
          <a:xfrm>
            <a:off x="8199966" y="3469102"/>
            <a:ext cx="3992034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830131-BB68-452B-B871-427C4F48CA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89" r="13976"/>
          <a:stretch/>
        </p:blipFill>
        <p:spPr>
          <a:xfrm>
            <a:off x="1" y="0"/>
            <a:ext cx="4003020" cy="339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2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C85ED-2233-49AB-B724-9402A3268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9496" y="332656"/>
            <a:ext cx="5688632" cy="792088"/>
          </a:xfrm>
        </p:spPr>
        <p:txBody>
          <a:bodyPr/>
          <a:lstStyle/>
          <a:p>
            <a:r>
              <a:rPr lang="en-GB" sz="2000" dirty="0"/>
              <a:t>Polyurethane/Polystyrene foams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EF47A-3038-4691-8C2A-6A177C1B8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/>
          <a:stretch/>
        </p:blipFill>
        <p:spPr>
          <a:xfrm>
            <a:off x="6096000" y="1412776"/>
            <a:ext cx="4599542" cy="3689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9FD6BB-1D06-4C66-A89A-11D38E6B5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r="12431"/>
          <a:stretch/>
        </p:blipFill>
        <p:spPr>
          <a:xfrm>
            <a:off x="1614309" y="1412775"/>
            <a:ext cx="4295466" cy="3689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3B047E-E867-46C6-9E87-F61FD06491B7}"/>
              </a:ext>
            </a:extLst>
          </p:cNvPr>
          <p:cNvSpPr txBox="1"/>
          <p:nvPr/>
        </p:nvSpPr>
        <p:spPr>
          <a:xfrm>
            <a:off x="1517053" y="5390691"/>
            <a:ext cx="9157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3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algn="l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Remains in the environment, produced using ozone depleting blowing agent (HCFs which are being phased out).</a:t>
            </a:r>
          </a:p>
        </p:txBody>
      </p:sp>
    </p:spTree>
    <p:extLst>
      <p:ext uri="{BB962C8B-B14F-4D97-AF65-F5344CB8AC3E}">
        <p14:creationId xmlns:p14="http://schemas.microsoft.com/office/powerpoint/2010/main" val="3687865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C85ED-2233-49AB-B724-9402A3268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9496" y="332656"/>
            <a:ext cx="10225136" cy="792088"/>
          </a:xfrm>
        </p:spPr>
        <p:txBody>
          <a:bodyPr/>
          <a:lstStyle/>
          <a:p>
            <a:r>
              <a:rPr lang="en-GB" sz="2000" dirty="0"/>
              <a:t>Results from foam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B9F81-0BFC-4EDC-AF97-4A7072B65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98" y="1164517"/>
            <a:ext cx="7376830" cy="5412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FED478-4688-4283-8E2B-8EA8C8CB42D0}"/>
              </a:ext>
            </a:extLst>
          </p:cNvPr>
          <p:cNvSpPr txBox="1"/>
          <p:nvPr/>
        </p:nvSpPr>
        <p:spPr>
          <a:xfrm>
            <a:off x="7670028" y="4018010"/>
            <a:ext cx="35484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Applications for foams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Packaging foam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Insulation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Cushioning/energy absorption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Scaffolding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Filtration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Semiconductors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2B000-C6B3-469F-A3C0-E6A2410AB354}"/>
              </a:ext>
            </a:extLst>
          </p:cNvPr>
          <p:cNvSpPr/>
          <p:nvPr/>
        </p:nvSpPr>
        <p:spPr>
          <a:xfrm>
            <a:off x="4189863" y="1164517"/>
            <a:ext cx="5472752" cy="2721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2AB6A50-9EE7-4F52-BE08-78BEBD28B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31259"/>
              </p:ext>
            </p:extLst>
          </p:nvPr>
        </p:nvGraphicFramePr>
        <p:xfrm>
          <a:off x="4189863" y="1195477"/>
          <a:ext cx="6082951" cy="2690356"/>
        </p:xfrm>
        <a:graphic>
          <a:graphicData uri="http://schemas.openxmlformats.org/drawingml/2006/table">
            <a:tbl>
              <a:tblPr firstRow="1" firstCol="1" bandRow="1"/>
              <a:tblGrid>
                <a:gridCol w="1620170">
                  <a:extLst>
                    <a:ext uri="{9D8B030D-6E8A-4147-A177-3AD203B41FA5}">
                      <a16:colId xmlns:a16="http://schemas.microsoft.com/office/drawing/2014/main" val="3816866542"/>
                    </a:ext>
                  </a:extLst>
                </a:gridCol>
                <a:gridCol w="1521816">
                  <a:extLst>
                    <a:ext uri="{9D8B030D-6E8A-4147-A177-3AD203B41FA5}">
                      <a16:colId xmlns:a16="http://schemas.microsoft.com/office/drawing/2014/main" val="2484274477"/>
                    </a:ext>
                  </a:extLst>
                </a:gridCol>
                <a:gridCol w="954866">
                  <a:extLst>
                    <a:ext uri="{9D8B030D-6E8A-4147-A177-3AD203B41FA5}">
                      <a16:colId xmlns:a16="http://schemas.microsoft.com/office/drawing/2014/main" val="1902072255"/>
                    </a:ext>
                  </a:extLst>
                </a:gridCol>
                <a:gridCol w="1656095">
                  <a:extLst>
                    <a:ext uri="{9D8B030D-6E8A-4147-A177-3AD203B41FA5}">
                      <a16:colId xmlns:a16="http://schemas.microsoft.com/office/drawing/2014/main" val="1516843265"/>
                    </a:ext>
                  </a:extLst>
                </a:gridCol>
                <a:gridCol w="330004">
                  <a:extLst>
                    <a:ext uri="{9D8B030D-6E8A-4147-A177-3AD203B41FA5}">
                      <a16:colId xmlns:a16="http://schemas.microsoft.com/office/drawing/2014/main" val="1405218070"/>
                    </a:ext>
                  </a:extLst>
                </a:gridCol>
              </a:tblGrid>
              <a:tr h="9133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Foam type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Material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Density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(kg/m</a:t>
                      </a:r>
                      <a:r>
                        <a:rPr lang="en-GB" sz="1800" b="1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Compressive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strength (kPa)</a:t>
                      </a:r>
                      <a:endParaRPr lang="en-GB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855686"/>
                  </a:ext>
                </a:extLst>
              </a:tr>
              <a:tr h="9133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Jablite EPS 100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Polystyrene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6790302"/>
                  </a:ext>
                </a:extLst>
              </a:tr>
              <a:tr h="4317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EthafoamTM 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Polyethylene 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735586"/>
                  </a:ext>
                </a:extLst>
              </a:tr>
              <a:tr h="4317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This work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PVA-CNF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en-GB" sz="1800">
                          <a:effectLst/>
                          <a:latin typeface="+mn-lt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± </a:t>
                      </a: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 </a:t>
                      </a:r>
                      <a:r>
                        <a:rPr lang="en-GB" sz="1800">
                          <a:effectLst/>
                          <a:latin typeface="+mn-lt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± 7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351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293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C85ED-2233-49AB-B724-9402A3268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9496" y="332656"/>
            <a:ext cx="10225136" cy="792088"/>
          </a:xfrm>
        </p:spPr>
        <p:txBody>
          <a:bodyPr/>
          <a:lstStyle/>
          <a:p>
            <a:r>
              <a:rPr lang="en-GB" dirty="0"/>
              <a:t>Filament from paper mill sludge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8B27EC-B0F1-4D4A-8FDF-437334686754}"/>
              </a:ext>
            </a:extLst>
          </p:cNvPr>
          <p:cNvGrpSpPr/>
          <p:nvPr/>
        </p:nvGrpSpPr>
        <p:grpSpPr>
          <a:xfrm>
            <a:off x="308841" y="1844824"/>
            <a:ext cx="11574317" cy="4184954"/>
            <a:chOff x="0" y="578892"/>
            <a:chExt cx="11574317" cy="41849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B434163-76CC-4575-9F88-65F70D267270}"/>
                </a:ext>
              </a:extLst>
            </p:cNvPr>
            <p:cNvGrpSpPr/>
            <p:nvPr/>
          </p:nvGrpSpPr>
          <p:grpSpPr>
            <a:xfrm>
              <a:off x="0" y="609600"/>
              <a:ext cx="11574317" cy="4154246"/>
              <a:chOff x="0" y="609600"/>
              <a:chExt cx="11574317" cy="415424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900257D-1DC6-4BD3-85B7-4F1B2D1BED71}"/>
                  </a:ext>
                </a:extLst>
              </p:cNvPr>
              <p:cNvGrpSpPr/>
              <p:nvPr/>
            </p:nvGrpSpPr>
            <p:grpSpPr>
              <a:xfrm>
                <a:off x="0" y="609600"/>
                <a:ext cx="11574317" cy="4154246"/>
                <a:chOff x="506095" y="457200"/>
                <a:chExt cx="11574317" cy="4154246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7FD4C58C-A866-4EDD-995D-A02823E4720A}"/>
                    </a:ext>
                  </a:extLst>
                </p:cNvPr>
                <p:cNvPicPr/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83" r="50618" b="1942"/>
                <a:stretch/>
              </p:blipFill>
              <p:spPr bwMode="auto">
                <a:xfrm>
                  <a:off x="506095" y="457200"/>
                  <a:ext cx="2694305" cy="41440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081DD150-11AD-4F20-BAB6-C9C0F9EF4999}"/>
                    </a:ext>
                  </a:extLst>
                </p:cNvPr>
                <p:cNvPicPr/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8"/>
                <a:stretch/>
              </p:blipFill>
              <p:spPr bwMode="auto">
                <a:xfrm>
                  <a:off x="5893568" y="467436"/>
                  <a:ext cx="6186844" cy="41337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4D7DAB10-83BC-4E9C-AF5D-16CC573D0A9A}"/>
                    </a:ext>
                  </a:extLst>
                </p:cNvPr>
                <p:cNvPicPr/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901" b="1942"/>
                <a:stretch/>
              </p:blipFill>
              <p:spPr bwMode="auto">
                <a:xfrm>
                  <a:off x="3200400" y="467436"/>
                  <a:ext cx="2694305" cy="41440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1268EBE-DD8F-481D-8A64-FF1651F2693E}"/>
                    </a:ext>
                  </a:extLst>
                </p:cNvPr>
                <p:cNvSpPr/>
                <p:nvPr/>
              </p:nvSpPr>
              <p:spPr>
                <a:xfrm>
                  <a:off x="5893566" y="3716740"/>
                  <a:ext cx="403730" cy="871960"/>
                </a:xfrm>
                <a:prstGeom prst="rect">
                  <a:avLst/>
                </a:prstGeom>
                <a:solidFill>
                  <a:srgbClr val="5C5C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FA77F14-A0B5-4A9F-9700-5E227859B31B}"/>
                  </a:ext>
                </a:extLst>
              </p:cNvPr>
              <p:cNvCxnSpPr/>
              <p:nvPr/>
            </p:nvCxnSpPr>
            <p:spPr>
              <a:xfrm>
                <a:off x="5473909" y="4572000"/>
                <a:ext cx="576000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6DD8060-D9DE-4FEB-B7EB-8DF456E41CDE}"/>
                  </a:ext>
                </a:extLst>
              </p:cNvPr>
              <p:cNvSpPr txBox="1"/>
              <p:nvPr/>
            </p:nvSpPr>
            <p:spPr>
              <a:xfrm>
                <a:off x="5387471" y="4223139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FFC000"/>
                    </a:solidFill>
                  </a:rPr>
                  <a:t>25 </a:t>
                </a:r>
                <a:r>
                  <a:rPr lang="el-GR" b="1" dirty="0">
                    <a:solidFill>
                      <a:srgbClr val="FFC000"/>
                    </a:solidFill>
                  </a:rPr>
                  <a:t>μ</a:t>
                </a:r>
                <a:r>
                  <a:rPr lang="en-GB" b="1" dirty="0">
                    <a:solidFill>
                      <a:srgbClr val="FFC000"/>
                    </a:solidFill>
                  </a:rPr>
                  <a:t>m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77EA61-F2AC-41D2-BB81-B8F48A994489}"/>
                </a:ext>
              </a:extLst>
            </p:cNvPr>
            <p:cNvSpPr txBox="1"/>
            <p:nvPr/>
          </p:nvSpPr>
          <p:spPr>
            <a:xfrm>
              <a:off x="2279755" y="581167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FFC000"/>
                  </a:solidFill>
                  <a:latin typeface="+mj-lt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7E3C792-284E-4D70-BCB4-13C29AE65C7A}"/>
                </a:ext>
              </a:extLst>
            </p:cNvPr>
            <p:cNvSpPr txBox="1"/>
            <p:nvPr/>
          </p:nvSpPr>
          <p:spPr>
            <a:xfrm>
              <a:off x="4974060" y="578892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solidFill>
                    <a:srgbClr val="FFC000"/>
                  </a:solidFill>
                  <a:latin typeface="+mj-lt"/>
                  <a:cs typeface="Times New Roman" panose="02020603050405020304" pitchFamily="18" charset="0"/>
                </a:defRPr>
              </a:lvl1pPr>
            </a:lstStyle>
            <a:p>
              <a:r>
                <a:rPr lang="en-GB" dirty="0"/>
                <a:t>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6B181B-F919-400D-A081-763915818E43}"/>
                </a:ext>
              </a:extLst>
            </p:cNvPr>
            <p:cNvSpPr txBox="1"/>
            <p:nvPr/>
          </p:nvSpPr>
          <p:spPr>
            <a:xfrm>
              <a:off x="2380406" y="2667388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FFC000"/>
                  </a:solidFill>
                  <a:latin typeface="+mj-lt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1ABC17-3C86-403E-AEF3-DC442F916376}"/>
                </a:ext>
              </a:extLst>
            </p:cNvPr>
            <p:cNvSpPr txBox="1"/>
            <p:nvPr/>
          </p:nvSpPr>
          <p:spPr>
            <a:xfrm>
              <a:off x="5009903" y="2691841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solidFill>
                    <a:srgbClr val="FFC000"/>
                  </a:solidFill>
                  <a:latin typeface="+mj-lt"/>
                  <a:cs typeface="Times New Roman" panose="02020603050405020304" pitchFamily="18" charset="0"/>
                </a:defRPr>
              </a:lvl1pPr>
            </a:lstStyle>
            <a:p>
              <a:r>
                <a:rPr lang="en-GB" dirty="0"/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29AA3E-00A1-4931-BC90-92A2D4073526}"/>
                </a:ext>
              </a:extLst>
            </p:cNvPr>
            <p:cNvSpPr txBox="1"/>
            <p:nvPr/>
          </p:nvSpPr>
          <p:spPr>
            <a:xfrm>
              <a:off x="9505098" y="619836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solidFill>
                    <a:srgbClr val="FFC000"/>
                  </a:solidFill>
                  <a:latin typeface="+mj-lt"/>
                  <a:cs typeface="Times New Roman" panose="02020603050405020304" pitchFamily="18" charset="0"/>
                </a:defRPr>
              </a:lvl1pPr>
            </a:lstStyle>
            <a:p>
              <a:r>
                <a:rPr lang="en-GB" dirty="0"/>
                <a:t>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CC819A-AD3A-4AE6-A453-81FF5F40ECBD}"/>
                </a:ext>
              </a:extLst>
            </p:cNvPr>
            <p:cNvSpPr txBox="1"/>
            <p:nvPr/>
          </p:nvSpPr>
          <p:spPr>
            <a:xfrm>
              <a:off x="11117117" y="619836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solidFill>
                    <a:srgbClr val="FFC000"/>
                  </a:solidFill>
                  <a:latin typeface="+mj-lt"/>
                  <a:cs typeface="Times New Roman" panose="02020603050405020304" pitchFamily="18" charset="0"/>
                </a:defRPr>
              </a:lvl1pPr>
            </a:lstStyle>
            <a:p>
              <a:r>
                <a:rPr lang="en-GB" dirty="0"/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7194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C85ED-2233-49AB-B724-9402A3268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9496" y="332656"/>
            <a:ext cx="10225136" cy="792088"/>
          </a:xfrm>
        </p:spPr>
        <p:txBody>
          <a:bodyPr/>
          <a:lstStyle/>
          <a:p>
            <a:r>
              <a:rPr lang="en-GB" dirty="0"/>
              <a:t>Develop: Filament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CCB13C-5091-498B-93DF-93856AA8154B}"/>
              </a:ext>
            </a:extLst>
          </p:cNvPr>
          <p:cNvGrpSpPr/>
          <p:nvPr/>
        </p:nvGrpSpPr>
        <p:grpSpPr>
          <a:xfrm>
            <a:off x="887760" y="1206438"/>
            <a:ext cx="10416480" cy="5318906"/>
            <a:chOff x="-190" y="-1636"/>
            <a:chExt cx="12192190" cy="685963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F2253E-8F24-4F56-9D63-BE82747781E2}"/>
                </a:ext>
              </a:extLst>
            </p:cNvPr>
            <p:cNvGrpSpPr/>
            <p:nvPr/>
          </p:nvGrpSpPr>
          <p:grpSpPr>
            <a:xfrm>
              <a:off x="-190" y="-1636"/>
              <a:ext cx="12192190" cy="6859636"/>
              <a:chOff x="-190" y="-1636"/>
              <a:chExt cx="12192190" cy="685963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6C382BB-6399-45A8-B54A-C3FDEAA04410}"/>
                  </a:ext>
                </a:extLst>
              </p:cNvPr>
              <p:cNvSpPr/>
              <p:nvPr/>
            </p:nvSpPr>
            <p:spPr>
              <a:xfrm>
                <a:off x="-190" y="0"/>
                <a:ext cx="12192190" cy="685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64429F3-F9F8-4EF4-B61D-A015309631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21" r="14601" b="4482"/>
              <a:stretch/>
            </p:blipFill>
            <p:spPr>
              <a:xfrm rot="5400000">
                <a:off x="4782022" y="-197647"/>
                <a:ext cx="2333080" cy="2760856"/>
              </a:xfrm>
              <a:prstGeom prst="rect">
                <a:avLst/>
              </a:prstGeom>
              <a:effectLst>
                <a:softEdge rad="101600"/>
              </a:effectLst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0169EE3-DED6-4E92-9ADB-3BFF6DD66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657" t="26080" r="16310" b="25273"/>
              <a:stretch/>
            </p:blipFill>
            <p:spPr>
              <a:xfrm>
                <a:off x="314611" y="16241"/>
                <a:ext cx="2640247" cy="2480783"/>
              </a:xfrm>
              <a:prstGeom prst="rect">
                <a:avLst/>
              </a:prstGeom>
              <a:effectLst>
                <a:softEdge rad="101600"/>
              </a:effectLst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DBAC2BE-795C-4969-A66F-99BB19CE2E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683" b="2977"/>
              <a:stretch/>
            </p:blipFill>
            <p:spPr>
              <a:xfrm rot="5400000">
                <a:off x="8295711" y="2931567"/>
                <a:ext cx="2967418" cy="3638044"/>
              </a:xfrm>
              <a:prstGeom prst="rect">
                <a:avLst/>
              </a:prstGeom>
              <a:effectLst>
                <a:softEdge rad="101600"/>
              </a:effectLst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28BC9D5-28DB-4F96-82A1-6F07894378D4}"/>
                  </a:ext>
                </a:extLst>
              </p:cNvPr>
              <p:cNvSpPr txBox="1"/>
              <p:nvPr/>
            </p:nvSpPr>
            <p:spPr>
              <a:xfrm>
                <a:off x="9133338" y="2188238"/>
                <a:ext cx="26404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GB" dirty="0"/>
                  <a:t>Paper mill sludge fibres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D1C548C-AFE7-41C0-83B7-B29426E5B1C6}"/>
                  </a:ext>
                </a:extLst>
              </p:cNvPr>
              <p:cNvSpPr txBox="1"/>
              <p:nvPr/>
            </p:nvSpPr>
            <p:spPr>
              <a:xfrm>
                <a:off x="4425676" y="2189343"/>
                <a:ext cx="32368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GB" dirty="0"/>
                  <a:t>Cellulose nanofiber suspension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56928EA-91AA-4B29-97CD-D934CA1F2F2B}"/>
                  </a:ext>
                </a:extLst>
              </p:cNvPr>
              <p:cNvSpPr txBox="1"/>
              <p:nvPr/>
            </p:nvSpPr>
            <p:spPr>
              <a:xfrm>
                <a:off x="488828" y="2323274"/>
                <a:ext cx="2640247" cy="436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Freeze dried CNF</a:t>
                </a:r>
              </a:p>
            </p:txBody>
          </p:sp>
          <p:sp>
            <p:nvSpPr>
              <p:cNvPr id="36" name="Arrow: Right 35">
                <a:extLst>
                  <a:ext uri="{FF2B5EF4-FFF2-40B4-BE49-F238E27FC236}">
                    <a16:creationId xmlns:a16="http://schemas.microsoft.com/office/drawing/2014/main" id="{E33B2106-44F8-412A-A617-061DE9B82196}"/>
                  </a:ext>
                </a:extLst>
              </p:cNvPr>
              <p:cNvSpPr/>
              <p:nvPr/>
            </p:nvSpPr>
            <p:spPr>
              <a:xfrm flipH="1">
                <a:off x="2842460" y="1104432"/>
                <a:ext cx="1800000" cy="240613"/>
              </a:xfrm>
              <a:prstGeom prst="rightArrow">
                <a:avLst>
                  <a:gd name="adj1" fmla="val 100000"/>
                  <a:gd name="adj2" fmla="val 52861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7530183F-976D-4090-A023-2D656D91FC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48" t="20234" r="4126" b="18274"/>
              <a:stretch/>
            </p:blipFill>
            <p:spPr>
              <a:xfrm>
                <a:off x="8895345" y="-1636"/>
                <a:ext cx="2794166" cy="2365157"/>
              </a:xfrm>
              <a:prstGeom prst="rect">
                <a:avLst/>
              </a:prstGeom>
              <a:effectLst>
                <a:softEdge rad="101600"/>
              </a:effectLst>
            </p:spPr>
          </p:pic>
          <p:sp>
            <p:nvSpPr>
              <p:cNvPr id="39" name="Arrow: Right 38">
                <a:extLst>
                  <a:ext uri="{FF2B5EF4-FFF2-40B4-BE49-F238E27FC236}">
                    <a16:creationId xmlns:a16="http://schemas.microsoft.com/office/drawing/2014/main" id="{4F9A2FD0-E1C1-4DFD-83C2-CDBAED34D130}"/>
                  </a:ext>
                </a:extLst>
              </p:cNvPr>
              <p:cNvSpPr/>
              <p:nvPr/>
            </p:nvSpPr>
            <p:spPr>
              <a:xfrm flipH="1">
                <a:off x="7177258" y="1050879"/>
                <a:ext cx="1800000" cy="240613"/>
              </a:xfrm>
              <a:prstGeom prst="rightArrow">
                <a:avLst>
                  <a:gd name="adj1" fmla="val 100000"/>
                  <a:gd name="adj2" fmla="val 52861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41" name="Arrow: Right 40">
                <a:extLst>
                  <a:ext uri="{FF2B5EF4-FFF2-40B4-BE49-F238E27FC236}">
                    <a16:creationId xmlns:a16="http://schemas.microsoft.com/office/drawing/2014/main" id="{D36C3D2D-A927-4D91-9F8A-0DFBEEA45150}"/>
                  </a:ext>
                </a:extLst>
              </p:cNvPr>
              <p:cNvSpPr/>
              <p:nvPr/>
            </p:nvSpPr>
            <p:spPr>
              <a:xfrm rot="16200000" flipH="1">
                <a:off x="779785" y="3218627"/>
                <a:ext cx="1338924" cy="313518"/>
              </a:xfrm>
              <a:prstGeom prst="rightArrow">
                <a:avLst>
                  <a:gd name="adj1" fmla="val 100000"/>
                  <a:gd name="adj2" fmla="val 52861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42" name="Arrow: Right 41">
                <a:extLst>
                  <a:ext uri="{FF2B5EF4-FFF2-40B4-BE49-F238E27FC236}">
                    <a16:creationId xmlns:a16="http://schemas.microsoft.com/office/drawing/2014/main" id="{72FF46FA-5714-4F63-A258-0BCA251364A8}"/>
                  </a:ext>
                </a:extLst>
              </p:cNvPr>
              <p:cNvSpPr/>
              <p:nvPr/>
            </p:nvSpPr>
            <p:spPr>
              <a:xfrm rot="10800000" flipH="1">
                <a:off x="2152357" y="4272811"/>
                <a:ext cx="2582313" cy="321057"/>
              </a:xfrm>
              <a:prstGeom prst="rightArrow">
                <a:avLst>
                  <a:gd name="adj1" fmla="val 100000"/>
                  <a:gd name="adj2" fmla="val 52861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61FEE4B9-BD08-4205-859F-C91D214965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9277" t="2" r="13157" b="35256"/>
              <a:stretch/>
            </p:blipFill>
            <p:spPr>
              <a:xfrm rot="5400000">
                <a:off x="445558" y="4022206"/>
                <a:ext cx="2175088" cy="2220368"/>
              </a:xfrm>
              <a:prstGeom prst="ellipse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AB9558C-629E-43AE-83AE-A0784F4D8C4E}"/>
                  </a:ext>
                </a:extLst>
              </p:cNvPr>
              <p:cNvSpPr txBox="1"/>
              <p:nvPr/>
            </p:nvSpPr>
            <p:spPr>
              <a:xfrm>
                <a:off x="7490957" y="983191"/>
                <a:ext cx="14863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GB" dirty="0"/>
                  <a:t>Fibrillation</a:t>
                </a: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49BABBE-BB42-4E55-840C-71C8501B5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43754" y="3253787"/>
                <a:ext cx="4665477" cy="3348958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A17880B-BE0F-4D7D-9101-CBEEFCDE1355}"/>
                  </a:ext>
                </a:extLst>
              </p:cNvPr>
              <p:cNvSpPr txBox="1"/>
              <p:nvPr/>
            </p:nvSpPr>
            <p:spPr>
              <a:xfrm>
                <a:off x="2842461" y="1026065"/>
                <a:ext cx="1709568" cy="396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Lyophilization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22C988E-2AE9-47F9-A0D7-3757296AAF88}"/>
                  </a:ext>
                </a:extLst>
              </p:cNvPr>
              <p:cNvSpPr txBox="1"/>
              <p:nvPr/>
            </p:nvSpPr>
            <p:spPr>
              <a:xfrm>
                <a:off x="266875" y="6265055"/>
                <a:ext cx="2862200" cy="396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Ionic liquid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68FB373-1F74-4B7A-B2A4-9674E43238C0}"/>
                  </a:ext>
                </a:extLst>
              </p:cNvPr>
              <p:cNvSpPr txBox="1"/>
              <p:nvPr/>
            </p:nvSpPr>
            <p:spPr>
              <a:xfrm>
                <a:off x="8932974" y="6176817"/>
                <a:ext cx="2991960" cy="396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GB" dirty="0"/>
                  <a:t>Cellulose filament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5159F1-BE3F-4CFD-8F06-574121DCE797}"/>
                </a:ext>
              </a:extLst>
            </p:cNvPr>
            <p:cNvSpPr txBox="1"/>
            <p:nvPr/>
          </p:nvSpPr>
          <p:spPr>
            <a:xfrm rot="16200000">
              <a:off x="678170" y="3036118"/>
              <a:ext cx="1486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Dissolution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FE3E2F-714B-4D70-AF0A-63E7E22AE2BD}"/>
                </a:ext>
              </a:extLst>
            </p:cNvPr>
            <p:cNvSpPr txBox="1"/>
            <p:nvPr/>
          </p:nvSpPr>
          <p:spPr>
            <a:xfrm>
              <a:off x="2374111" y="4227690"/>
              <a:ext cx="2220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 dirty="0"/>
                <a:t>Dry jet wet spinning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8DFFDF9-4118-4F86-BB6F-5ECE4FB387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1123" y="4213622"/>
              <a:ext cx="535855" cy="104509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59C83EA-5CC7-4474-97A6-300BB22989F7}"/>
                </a:ext>
              </a:extLst>
            </p:cNvPr>
            <p:cNvSpPr txBox="1"/>
            <p:nvPr/>
          </p:nvSpPr>
          <p:spPr>
            <a:xfrm rot="17831997">
              <a:off x="8778348" y="4338793"/>
              <a:ext cx="8559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 </a:t>
              </a:r>
              <a:r>
                <a:rPr lang="el-GR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GB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0981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C85ED-2233-49AB-B724-9402A3268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9496" y="332656"/>
            <a:ext cx="10225136" cy="792088"/>
          </a:xfrm>
        </p:spPr>
        <p:txBody>
          <a:bodyPr/>
          <a:lstStyle/>
          <a:p>
            <a:r>
              <a:rPr lang="en-GB" dirty="0"/>
              <a:t>Comparison of mechanical properties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3DFF37-3EDE-42CA-B248-AD6A31B3D5A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264245"/>
            <a:ext cx="6900904" cy="5333107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151027-BF45-49D2-8569-5661EFF977B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15167" r="29966" b="11204"/>
          <a:stretch/>
        </p:blipFill>
        <p:spPr bwMode="auto">
          <a:xfrm>
            <a:off x="7522738" y="2491446"/>
            <a:ext cx="3781622" cy="3563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7626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C85ED-2233-49AB-B724-9402A3268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9496" y="332656"/>
            <a:ext cx="10225136" cy="792088"/>
          </a:xfrm>
        </p:spPr>
        <p:txBody>
          <a:bodyPr/>
          <a:lstStyle/>
          <a:p>
            <a:r>
              <a:rPr lang="en-GB" dirty="0"/>
              <a:t>Composite panels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7D0004A6-6EFF-46FA-9D0E-AA2E1F20C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1652" r="4663" b="25125"/>
          <a:stretch>
            <a:fillRect/>
          </a:stretch>
        </p:blipFill>
        <p:spPr bwMode="auto">
          <a:xfrm>
            <a:off x="1557264" y="1252479"/>
            <a:ext cx="2308878" cy="217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dried distillers grains with solubles">
            <a:extLst>
              <a:ext uri="{FF2B5EF4-FFF2-40B4-BE49-F238E27FC236}">
                <a16:creationId xmlns:a16="http://schemas.microsoft.com/office/drawing/2014/main" id="{F95BD070-1D8D-483D-9CC4-87B92E2BB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5"/>
          <a:stretch/>
        </p:blipFill>
        <p:spPr bwMode="auto">
          <a:xfrm>
            <a:off x="4586400" y="1232039"/>
            <a:ext cx="2613121" cy="217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FB078B-9DC2-485F-8D3F-B6705C6F8707}"/>
              </a:ext>
            </a:extLst>
          </p:cNvPr>
          <p:cNvSpPr txBox="1"/>
          <p:nvPr/>
        </p:nvSpPr>
        <p:spPr>
          <a:xfrm>
            <a:off x="3728130" y="2185321"/>
            <a:ext cx="934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004570"/>
                </a:solidFill>
              </a:rPr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E20EAE-2191-4B70-B0E7-071D49D64BED}"/>
              </a:ext>
            </a:extLst>
          </p:cNvPr>
          <p:cNvSpPr txBox="1"/>
          <p:nvPr/>
        </p:nvSpPr>
        <p:spPr>
          <a:xfrm>
            <a:off x="7278239" y="1944267"/>
            <a:ext cx="934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004570"/>
                </a:solidFill>
              </a:rPr>
              <a:t>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08897-6A13-432D-AC2C-0DC9C183AF6D}"/>
              </a:ext>
            </a:extLst>
          </p:cNvPr>
          <p:cNvSpPr txBox="1"/>
          <p:nvPr/>
        </p:nvSpPr>
        <p:spPr>
          <a:xfrm>
            <a:off x="1568210" y="3598176"/>
            <a:ext cx="228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800" dirty="0"/>
              <a:t>Paper mill sludge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FBAA41-FCB3-4216-A3E3-FB2E54CC2A0D}"/>
              </a:ext>
            </a:extLst>
          </p:cNvPr>
          <p:cNvSpPr txBox="1"/>
          <p:nvPr/>
        </p:nvSpPr>
        <p:spPr>
          <a:xfrm>
            <a:off x="4220969" y="3583979"/>
            <a:ext cx="3309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Bio-resin produced from distillers dry grain and soluble  (DDGs) a by-product of ethanol production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289F47-3944-4F9F-A325-7C3F8952DDEF}"/>
              </a:ext>
            </a:extLst>
          </p:cNvPr>
          <p:cNvSpPr txBox="1"/>
          <p:nvPr/>
        </p:nvSpPr>
        <p:spPr>
          <a:xfrm>
            <a:off x="608991" y="5172943"/>
            <a:ext cx="7603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Bio-resin derived from distillery by-products (food grade)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Urea formaldehyde free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High mineral content in sludge for fire retardant application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64022B-F138-4B0B-A095-B6DE18F0CE1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059" y="1106861"/>
            <a:ext cx="3059073" cy="2945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724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4FB56D-124E-4419-8CCE-F28AFD46DE6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936104"/>
            <a:ext cx="8681864" cy="5921896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94EB6EE-07CE-460E-8E03-46A12D305300}"/>
              </a:ext>
            </a:extLst>
          </p:cNvPr>
          <p:cNvSpPr txBox="1">
            <a:spLocks/>
          </p:cNvSpPr>
          <p:nvPr/>
        </p:nvSpPr>
        <p:spPr>
          <a:xfrm>
            <a:off x="1559496" y="332656"/>
            <a:ext cx="10225136" cy="792088"/>
          </a:xfrm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Mechanical Properties of Composite panels</a:t>
            </a:r>
          </a:p>
        </p:txBody>
      </p:sp>
    </p:spTree>
    <p:extLst>
      <p:ext uri="{BB962C8B-B14F-4D97-AF65-F5344CB8AC3E}">
        <p14:creationId xmlns:p14="http://schemas.microsoft.com/office/powerpoint/2010/main" val="3640689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08FEFAB-CCA1-446A-9C57-8726203E4674}"/>
              </a:ext>
            </a:extLst>
          </p:cNvPr>
          <p:cNvGrpSpPr/>
          <p:nvPr/>
        </p:nvGrpSpPr>
        <p:grpSpPr>
          <a:xfrm>
            <a:off x="1415480" y="887360"/>
            <a:ext cx="10188548" cy="6286056"/>
            <a:chOff x="990599" y="274970"/>
            <a:chExt cx="10188548" cy="6286056"/>
          </a:xfrm>
        </p:grpSpPr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2E0289CD-B1AA-4F98-8D7C-6B01A7BEFE25}"/>
                </a:ext>
              </a:extLst>
            </p:cNvPr>
            <p:cNvSpPr/>
            <p:nvPr/>
          </p:nvSpPr>
          <p:spPr>
            <a:xfrm>
              <a:off x="9568479" y="274970"/>
              <a:ext cx="685800" cy="6286055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EDDDD04E-5D3A-4081-B2B2-C3F6F79A9A1B}"/>
                </a:ext>
              </a:extLst>
            </p:cNvPr>
            <p:cNvSpPr/>
            <p:nvPr/>
          </p:nvSpPr>
          <p:spPr>
            <a:xfrm>
              <a:off x="6872287" y="284802"/>
              <a:ext cx="685800" cy="6276224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36B155BB-035D-4AC9-AD4F-821300F56381}"/>
                </a:ext>
              </a:extLst>
            </p:cNvPr>
            <p:cNvSpPr/>
            <p:nvPr/>
          </p:nvSpPr>
          <p:spPr>
            <a:xfrm>
              <a:off x="4390523" y="274971"/>
              <a:ext cx="685800" cy="6276224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CC0D4048-0227-42AD-B826-B77D0047042C}"/>
                </a:ext>
              </a:extLst>
            </p:cNvPr>
            <p:cNvSpPr/>
            <p:nvPr/>
          </p:nvSpPr>
          <p:spPr>
            <a:xfrm>
              <a:off x="1888754" y="345731"/>
              <a:ext cx="685800" cy="6143564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A51B61-F230-45E3-855C-B7FFC8D6F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571" t="9072" r="5303" b="14425"/>
            <a:stretch/>
          </p:blipFill>
          <p:spPr>
            <a:xfrm>
              <a:off x="3566458" y="2222095"/>
              <a:ext cx="2482768" cy="21495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B41A3C-06CB-439D-BEE9-49D6E0DFCC2E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98" t="15167" r="30598" b="11204"/>
            <a:stretch/>
          </p:blipFill>
          <p:spPr bwMode="auto">
            <a:xfrm>
              <a:off x="6157062" y="2222095"/>
              <a:ext cx="2395613" cy="21495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218724B-B787-4535-8619-590449B0E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13573" y="2212019"/>
              <a:ext cx="2395613" cy="22286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13F0689-4C55-4671-941E-E87833F8B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21" r="14601" b="4482"/>
            <a:stretch/>
          </p:blipFill>
          <p:spPr>
            <a:xfrm rot="5400000">
              <a:off x="1157237" y="2099038"/>
              <a:ext cx="2149500" cy="2395614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B10B231-5B67-4127-8FF0-4CF82B0A5634}"/>
                </a:ext>
              </a:extLst>
            </p:cNvPr>
            <p:cNvSpPr/>
            <p:nvPr/>
          </p:nvSpPr>
          <p:spPr>
            <a:xfrm>
              <a:off x="990600" y="1752600"/>
              <a:ext cx="2482769" cy="37749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Paper sludge nanofibres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FCE7374-01B6-40B6-BB74-38D54737B4AB}"/>
                </a:ext>
              </a:extLst>
            </p:cNvPr>
            <p:cNvSpPr/>
            <p:nvPr/>
          </p:nvSpPr>
          <p:spPr>
            <a:xfrm>
              <a:off x="8687201" y="1752600"/>
              <a:ext cx="2482768" cy="37749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GB" sz="16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Composite panels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EF30A83-202B-42E5-A3D8-454596FDAAAB}"/>
                </a:ext>
              </a:extLst>
            </p:cNvPr>
            <p:cNvSpPr/>
            <p:nvPr/>
          </p:nvSpPr>
          <p:spPr>
            <a:xfrm>
              <a:off x="6142315" y="1767297"/>
              <a:ext cx="2363307" cy="37749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GB" sz="16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Spun filaments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06486C5-FD6A-4F7C-B769-2B83FB1473CC}"/>
                </a:ext>
              </a:extLst>
            </p:cNvPr>
            <p:cNvSpPr/>
            <p:nvPr/>
          </p:nvSpPr>
          <p:spPr>
            <a:xfrm>
              <a:off x="3566458" y="1767297"/>
              <a:ext cx="2482768" cy="37749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GB" sz="16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Foam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3D82A8F-ACB6-4900-A822-E7D54025ACD7}"/>
                </a:ext>
              </a:extLst>
            </p:cNvPr>
            <p:cNvSpPr/>
            <p:nvPr/>
          </p:nvSpPr>
          <p:spPr>
            <a:xfrm>
              <a:off x="995516" y="4547946"/>
              <a:ext cx="2482769" cy="377497"/>
            </a:xfrm>
            <a:prstGeom prst="roundRect">
              <a:avLst/>
            </a:prstGeom>
            <a:solidFill>
              <a:schemeClr val="accent4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Polymer reinforcement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7C8F57B-97D9-4200-96CF-43A35FBD860B}"/>
                </a:ext>
              </a:extLst>
            </p:cNvPr>
            <p:cNvSpPr/>
            <p:nvPr/>
          </p:nvSpPr>
          <p:spPr>
            <a:xfrm>
              <a:off x="990599" y="5101794"/>
              <a:ext cx="2482769" cy="377497"/>
            </a:xfrm>
            <a:prstGeom prst="roundRect">
              <a:avLst/>
            </a:prstGeom>
            <a:solidFill>
              <a:schemeClr val="accent4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Paint/emulsifier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B0B4CD7-6A72-435A-9A35-ADE89CC1E68F}"/>
                </a:ext>
              </a:extLst>
            </p:cNvPr>
            <p:cNvSpPr/>
            <p:nvPr/>
          </p:nvSpPr>
          <p:spPr>
            <a:xfrm>
              <a:off x="999767" y="5655642"/>
              <a:ext cx="2482769" cy="377497"/>
            </a:xfrm>
            <a:prstGeom prst="roundRect">
              <a:avLst/>
            </a:prstGeom>
            <a:solidFill>
              <a:schemeClr val="accent4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Films and coatings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7B1C565-D0F4-4E21-B4EC-135D7D0BABA5}"/>
                </a:ext>
              </a:extLst>
            </p:cNvPr>
            <p:cNvSpPr/>
            <p:nvPr/>
          </p:nvSpPr>
          <p:spPr>
            <a:xfrm>
              <a:off x="3548917" y="4547946"/>
              <a:ext cx="2482769" cy="377497"/>
            </a:xfrm>
            <a:prstGeom prst="roundRect">
              <a:avLst/>
            </a:prstGeom>
            <a:solidFill>
              <a:schemeClr val="accent4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Packaging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7ED46DF-1F58-4002-BF6D-8A57ECBF7236}"/>
                </a:ext>
              </a:extLst>
            </p:cNvPr>
            <p:cNvSpPr/>
            <p:nvPr/>
          </p:nvSpPr>
          <p:spPr>
            <a:xfrm>
              <a:off x="3544000" y="5101794"/>
              <a:ext cx="2482769" cy="377497"/>
            </a:xfrm>
            <a:prstGeom prst="roundRect">
              <a:avLst/>
            </a:prstGeom>
            <a:solidFill>
              <a:schemeClr val="accent4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Insulation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9B57075-9B8A-492D-91D7-AB186C819DE3}"/>
                </a:ext>
              </a:extLst>
            </p:cNvPr>
            <p:cNvSpPr/>
            <p:nvPr/>
          </p:nvSpPr>
          <p:spPr>
            <a:xfrm>
              <a:off x="3553168" y="5655642"/>
              <a:ext cx="2482769" cy="377497"/>
            </a:xfrm>
            <a:prstGeom prst="roundRect">
              <a:avLst/>
            </a:prstGeom>
            <a:solidFill>
              <a:schemeClr val="accent4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Sandwich panel core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F34A745-94B1-4A82-BC3A-26C138F2CD87}"/>
                </a:ext>
              </a:extLst>
            </p:cNvPr>
            <p:cNvSpPr/>
            <p:nvPr/>
          </p:nvSpPr>
          <p:spPr>
            <a:xfrm>
              <a:off x="6147894" y="4557778"/>
              <a:ext cx="2482769" cy="377497"/>
            </a:xfrm>
            <a:prstGeom prst="roundRect">
              <a:avLst/>
            </a:prstGeom>
            <a:solidFill>
              <a:schemeClr val="accent4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Polymer reinforcement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8EA5EB0-DBF8-4963-91DD-C8DA8510B8D6}"/>
                </a:ext>
              </a:extLst>
            </p:cNvPr>
            <p:cNvSpPr/>
            <p:nvPr/>
          </p:nvSpPr>
          <p:spPr>
            <a:xfrm>
              <a:off x="6157062" y="5111626"/>
              <a:ext cx="2482769" cy="377497"/>
            </a:xfrm>
            <a:prstGeom prst="roundRect">
              <a:avLst/>
            </a:prstGeom>
            <a:solidFill>
              <a:schemeClr val="accent4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Carbon fibre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A95AB61-8FD6-4CD3-974D-E4D656582EC9}"/>
                </a:ext>
              </a:extLst>
            </p:cNvPr>
            <p:cNvSpPr/>
            <p:nvPr/>
          </p:nvSpPr>
          <p:spPr>
            <a:xfrm>
              <a:off x="6157062" y="5665474"/>
              <a:ext cx="2482769" cy="377497"/>
            </a:xfrm>
            <a:prstGeom prst="roundRect">
              <a:avLst/>
            </a:prstGeom>
            <a:solidFill>
              <a:schemeClr val="accent4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Textiles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2C44400-E4B0-4D94-80D6-DCAD1DB23D8B}"/>
                </a:ext>
              </a:extLst>
            </p:cNvPr>
            <p:cNvSpPr/>
            <p:nvPr/>
          </p:nvSpPr>
          <p:spPr>
            <a:xfrm>
              <a:off x="8687210" y="4557778"/>
              <a:ext cx="2482769" cy="377497"/>
            </a:xfrm>
            <a:prstGeom prst="roundRect">
              <a:avLst/>
            </a:prstGeom>
            <a:solidFill>
              <a:schemeClr val="accent4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Furniture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F7BA658-7B09-440F-AFB1-72F1A7EDE5F7}"/>
                </a:ext>
              </a:extLst>
            </p:cNvPr>
            <p:cNvSpPr/>
            <p:nvPr/>
          </p:nvSpPr>
          <p:spPr>
            <a:xfrm>
              <a:off x="8696378" y="5111626"/>
              <a:ext cx="2482769" cy="377497"/>
            </a:xfrm>
            <a:prstGeom prst="roundRect">
              <a:avLst/>
            </a:prstGeom>
            <a:solidFill>
              <a:schemeClr val="accent4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Flooring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7C1694C-FB6F-4227-A2C2-B1E9150B161A}"/>
                </a:ext>
              </a:extLst>
            </p:cNvPr>
            <p:cNvSpPr/>
            <p:nvPr/>
          </p:nvSpPr>
          <p:spPr>
            <a:xfrm>
              <a:off x="8696378" y="5665474"/>
              <a:ext cx="2482769" cy="377497"/>
            </a:xfrm>
            <a:prstGeom prst="roundRect">
              <a:avLst/>
            </a:prstGeom>
            <a:solidFill>
              <a:schemeClr val="accent4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Construction/wall panel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C6350B5-B07C-406F-8F3F-52ACC3E9D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20957" y="274970"/>
              <a:ext cx="1372431" cy="1357357"/>
            </a:xfrm>
            <a:prstGeom prst="rect">
              <a:avLst/>
            </a:prstGeom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2EE4A28B-D821-4668-8B04-B2D4392833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9" t="11861" r="5754" b="16337"/>
            <a:stretch/>
          </p:blipFill>
          <p:spPr bwMode="auto">
            <a:xfrm>
              <a:off x="1034180" y="345731"/>
              <a:ext cx="1248337" cy="1318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7B05D2D-D87B-4569-AB71-3502E4155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34407" y="275411"/>
              <a:ext cx="1372431" cy="137447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4B9FDE7-CFB1-4434-90E4-55D1EEC62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25315" y="298803"/>
              <a:ext cx="1378462" cy="135831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8262E39D-4910-40E8-A9E1-ED8A185832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1" t="25969" r="14291" b="20631"/>
            <a:stretch/>
          </p:blipFill>
          <p:spPr bwMode="auto">
            <a:xfrm>
              <a:off x="6697605" y="316590"/>
              <a:ext cx="1372431" cy="133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C74E9E54-A815-4BB5-B56F-7ABEECBDB5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6" t="28387" r="15346" b="17796"/>
            <a:stretch/>
          </p:blipFill>
          <p:spPr bwMode="auto">
            <a:xfrm>
              <a:off x="3885110" y="306806"/>
              <a:ext cx="1332949" cy="1371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2">
              <a:extLst>
                <a:ext uri="{FF2B5EF4-FFF2-40B4-BE49-F238E27FC236}">
                  <a16:creationId xmlns:a16="http://schemas.microsoft.com/office/drawing/2014/main" id="{E609EF3F-3099-4B05-A68B-190527779B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1" t="20968" r="19486" b="25125"/>
            <a:stretch/>
          </p:blipFill>
          <p:spPr bwMode="auto">
            <a:xfrm>
              <a:off x="5302618" y="315269"/>
              <a:ext cx="1332949" cy="1334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87D4E556-98AC-4142-A282-49DD72BE32AC}"/>
              </a:ext>
            </a:extLst>
          </p:cNvPr>
          <p:cNvSpPr txBox="1">
            <a:spLocks/>
          </p:cNvSpPr>
          <p:nvPr/>
        </p:nvSpPr>
        <p:spPr>
          <a:xfrm>
            <a:off x="1559496" y="332656"/>
            <a:ext cx="10225136" cy="792088"/>
          </a:xfrm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Product portfolio</a:t>
            </a:r>
          </a:p>
        </p:txBody>
      </p:sp>
    </p:spTree>
    <p:extLst>
      <p:ext uri="{BB962C8B-B14F-4D97-AF65-F5344CB8AC3E}">
        <p14:creationId xmlns:p14="http://schemas.microsoft.com/office/powerpoint/2010/main" val="1229156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3CF894-6518-4D6A-922F-B15C24E5B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152128"/>
            <a:ext cx="9873817" cy="5877272"/>
          </a:xfrm>
          <a:prstGeom prst="rect">
            <a:avLst/>
          </a:prstGeom>
        </p:spPr>
      </p:pic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5BC254DC-ADF1-4EF9-A0A7-AFB3AB66F7A5}"/>
              </a:ext>
            </a:extLst>
          </p:cNvPr>
          <p:cNvSpPr txBox="1">
            <a:spLocks/>
          </p:cNvSpPr>
          <p:nvPr/>
        </p:nvSpPr>
        <p:spPr>
          <a:xfrm>
            <a:off x="1559496" y="332656"/>
            <a:ext cx="10225136" cy="792088"/>
          </a:xfrm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Ecoganix Business Model Canvas </a:t>
            </a:r>
          </a:p>
        </p:txBody>
      </p:sp>
    </p:spTree>
    <p:extLst>
      <p:ext uri="{BB962C8B-B14F-4D97-AF65-F5344CB8AC3E}">
        <p14:creationId xmlns:p14="http://schemas.microsoft.com/office/powerpoint/2010/main" val="785883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5BC254DC-ADF1-4EF9-A0A7-AFB3AB66F7A5}"/>
              </a:ext>
            </a:extLst>
          </p:cNvPr>
          <p:cNvSpPr txBox="1">
            <a:spLocks/>
          </p:cNvSpPr>
          <p:nvPr/>
        </p:nvSpPr>
        <p:spPr>
          <a:xfrm>
            <a:off x="1559496" y="332656"/>
            <a:ext cx="10225136" cy="792088"/>
          </a:xfrm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 err="1"/>
              <a:t>Ecoprodux</a:t>
            </a:r>
            <a:r>
              <a:rPr lang="en-GB" dirty="0"/>
              <a:t> Business Model Canvas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0B91BC-7469-4629-9F75-3952A3EAB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58" y="961828"/>
            <a:ext cx="9879463" cy="58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32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DC33A698-437B-426C-9C16-36241985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936" y="345594"/>
            <a:ext cx="6220691" cy="6858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en-GB" sz="2200" dirty="0">
                <a:solidFill>
                  <a:srgbClr val="0099C4"/>
                </a:solidFill>
                <a:latin typeface="Arial" charset="0"/>
                <a:cs typeface="Arial" charset="0"/>
              </a:rPr>
              <a:t>Background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BC2A8C-6C9A-4427-951B-31BB75E5F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1484784"/>
            <a:ext cx="4734146" cy="47676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877B6E-5D34-4252-A8BA-223B65375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1744763"/>
            <a:ext cx="4694934" cy="47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71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5BC254DC-ADF1-4EF9-A0A7-AFB3AB66F7A5}"/>
              </a:ext>
            </a:extLst>
          </p:cNvPr>
          <p:cNvSpPr txBox="1">
            <a:spLocks/>
          </p:cNvSpPr>
          <p:nvPr/>
        </p:nvSpPr>
        <p:spPr>
          <a:xfrm>
            <a:off x="1559496" y="332656"/>
            <a:ext cx="10225136" cy="792088"/>
          </a:xfrm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 err="1"/>
              <a:t>Ecoprodux</a:t>
            </a:r>
            <a:r>
              <a:rPr lang="en-GB" dirty="0"/>
              <a:t> Lean Start-up Canvas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E2921B-668A-435A-9BDE-F69597AB4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544" y="1073355"/>
            <a:ext cx="10225137" cy="575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7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5BC254DC-ADF1-4EF9-A0A7-AFB3AB66F7A5}"/>
              </a:ext>
            </a:extLst>
          </p:cNvPr>
          <p:cNvSpPr txBox="1">
            <a:spLocks/>
          </p:cNvSpPr>
          <p:nvPr/>
        </p:nvSpPr>
        <p:spPr>
          <a:xfrm>
            <a:off x="1415480" y="375190"/>
            <a:ext cx="4536504" cy="792088"/>
          </a:xfrm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 err="1"/>
              <a:t>Ecoprodux</a:t>
            </a:r>
            <a:r>
              <a:rPr lang="en-GB" dirty="0"/>
              <a:t> lean pyramid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D449E7E-FD1E-44BC-B1E0-B96B28BBC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696466"/>
            <a:ext cx="10890763" cy="579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99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71864" y="3933056"/>
            <a:ext cx="6264696" cy="79208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Cynthia Adu</a:t>
            </a:r>
          </a:p>
          <a:p>
            <a:r>
              <a:rPr lang="en-GB" dirty="0"/>
              <a:t>Sustainability Consultant, Carbon Smart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65C80-F7F3-4E47-999A-31164F7D29A0}"/>
              </a:ext>
            </a:extLst>
          </p:cNvPr>
          <p:cNvSpPr txBox="1"/>
          <p:nvPr/>
        </p:nvSpPr>
        <p:spPr>
          <a:xfrm>
            <a:off x="4866564" y="246943"/>
            <a:ext cx="6486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Manufacturing 2075-2018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7C2E18E-9F4C-4AAE-976E-647554BC5617}"/>
              </a:ext>
            </a:extLst>
          </p:cNvPr>
          <p:cNvSpPr txBox="1">
            <a:spLocks/>
          </p:cNvSpPr>
          <p:nvPr/>
        </p:nvSpPr>
        <p:spPr>
          <a:xfrm>
            <a:off x="5025869" y="5381600"/>
            <a:ext cx="626469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4</a:t>
            </a:r>
            <a:r>
              <a:rPr lang="en-GB" baseline="30000" dirty="0"/>
              <a:t>th</a:t>
            </a:r>
            <a:r>
              <a:rPr lang="en-GB" dirty="0"/>
              <a:t> December 2019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FC98D7-CB98-4BD8-8DD4-EC00A6495E83}"/>
              </a:ext>
            </a:extLst>
          </p:cNvPr>
          <p:cNvSpPr txBox="1">
            <a:spLocks/>
          </p:cNvSpPr>
          <p:nvPr/>
        </p:nvSpPr>
        <p:spPr>
          <a:xfrm>
            <a:off x="4866564" y="898483"/>
            <a:ext cx="3979601" cy="1750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indent="0" defTabSz="457200">
              <a:buNone/>
              <a:defRPr sz="2400" b="1">
                <a:solidFill>
                  <a:srgbClr val="00436D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GB" sz="3600" dirty="0"/>
              <a:t>Thank you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A8D8FC-B3E2-4069-ACAD-F93EC7ACF5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64" y="2430264"/>
            <a:ext cx="2261956" cy="948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AC03C2-6FD4-4D2D-A302-70DF98022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100" y="2430264"/>
            <a:ext cx="2466146" cy="84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71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DC33A698-437B-426C-9C16-36241985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936" y="345594"/>
            <a:ext cx="6220691" cy="6858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en-GB" sz="2200" dirty="0">
                <a:solidFill>
                  <a:srgbClr val="0099C4"/>
                </a:solidFill>
                <a:latin typeface="Arial" charset="0"/>
                <a:cs typeface="Arial" charset="0"/>
              </a:rPr>
              <a:t>Background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0E9583-8E6D-4154-B28F-F0F47EB0D601}"/>
              </a:ext>
            </a:extLst>
          </p:cNvPr>
          <p:cNvSpPr txBox="1"/>
          <p:nvPr/>
        </p:nvSpPr>
        <p:spPr>
          <a:xfrm>
            <a:off x="5086019" y="1374591"/>
            <a:ext cx="6842629" cy="32470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million tonnes/year in UK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target is 74% paper recycling by 2020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recycling  yields more sludge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Landfill cost is £85/ton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 tons of CO2 released per ton of sludge if landfilled.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PMS is used in low value application (agricultural spreading and animal bedding)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solution is short term!!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1ADAEB-7A01-4992-9557-1CB88D5576F3}"/>
              </a:ext>
            </a:extLst>
          </p:cNvPr>
          <p:cNvGrpSpPr/>
          <p:nvPr/>
        </p:nvGrpSpPr>
        <p:grpSpPr>
          <a:xfrm>
            <a:off x="1199456" y="2342367"/>
            <a:ext cx="3400573" cy="2173266"/>
            <a:chOff x="568036" y="4040211"/>
            <a:chExt cx="3400573" cy="2173266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009998CB-011A-4C00-9750-B854ECC860ED}"/>
                </a:ext>
              </a:extLst>
            </p:cNvPr>
            <p:cNvSpPr/>
            <p:nvPr/>
          </p:nvSpPr>
          <p:spPr>
            <a:xfrm>
              <a:off x="2337956" y="4617357"/>
              <a:ext cx="1630653" cy="963553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9CB2322-8CA3-40D1-8DA8-8F4D65148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036" y="4040211"/>
              <a:ext cx="2286000" cy="2173266"/>
            </a:xfrm>
            <a:prstGeom prst="ellipse">
              <a:avLst/>
            </a:prstGeom>
            <a:ln w="76200">
              <a:solidFill>
                <a:schemeClr val="accent1"/>
              </a:solidFill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3DDA39E-D57C-42B0-99EC-C88D7209AF98}"/>
              </a:ext>
            </a:extLst>
          </p:cNvPr>
          <p:cNvSpPr txBox="1"/>
          <p:nvPr/>
        </p:nvSpPr>
        <p:spPr>
          <a:xfrm>
            <a:off x="788495" y="4831169"/>
            <a:ext cx="393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Paper mill sludge (PMS)</a:t>
            </a:r>
          </a:p>
        </p:txBody>
      </p:sp>
    </p:spTree>
    <p:extLst>
      <p:ext uri="{BB962C8B-B14F-4D97-AF65-F5344CB8AC3E}">
        <p14:creationId xmlns:p14="http://schemas.microsoft.com/office/powerpoint/2010/main" val="3229449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C85ED-2233-49AB-B724-9402A3268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9496" y="332656"/>
            <a:ext cx="10225136" cy="792088"/>
          </a:xfrm>
        </p:spPr>
        <p:txBody>
          <a:bodyPr/>
          <a:lstStyle/>
          <a:p>
            <a:r>
              <a:rPr lang="en-GB" dirty="0"/>
              <a:t>Case study: Ecoganix and UK mills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79F6E-EE15-48B6-9D4E-AF6F4085E71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0" y="728700"/>
            <a:ext cx="9980934" cy="5494988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2188E1-33C2-4E02-9EFB-F385045328C3}"/>
              </a:ext>
            </a:extLst>
          </p:cNvPr>
          <p:cNvSpPr/>
          <p:nvPr/>
        </p:nvSpPr>
        <p:spPr>
          <a:xfrm>
            <a:off x="6969174" y="4831051"/>
            <a:ext cx="4824536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‘How can waste management businesses uncover value from waste/by-product for the circular economy?’</a:t>
            </a:r>
          </a:p>
        </p:txBody>
      </p:sp>
    </p:spTree>
    <p:extLst>
      <p:ext uri="{BB962C8B-B14F-4D97-AF65-F5344CB8AC3E}">
        <p14:creationId xmlns:p14="http://schemas.microsoft.com/office/powerpoint/2010/main" val="1800599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C85ED-2233-49AB-B724-9402A3268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9496" y="332656"/>
            <a:ext cx="10225136" cy="792088"/>
          </a:xfrm>
        </p:spPr>
        <p:txBody>
          <a:bodyPr/>
          <a:lstStyle/>
          <a:p>
            <a:r>
              <a:rPr lang="en-GB" dirty="0"/>
              <a:t>Circular Economy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53CF59-A44B-4CD6-8B4B-86928661F4E7}"/>
              </a:ext>
            </a:extLst>
          </p:cNvPr>
          <p:cNvSpPr/>
          <p:nvPr/>
        </p:nvSpPr>
        <p:spPr>
          <a:xfrm>
            <a:off x="811052" y="2136338"/>
            <a:ext cx="26206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 Circular Economy is one that is restorative by design, and aims to keep products, components and materials at their highest utility and value, at all times” (Webster, 2015).</a:t>
            </a:r>
          </a:p>
        </p:txBody>
      </p:sp>
      <p:pic>
        <p:nvPicPr>
          <p:cNvPr id="6" name="Picture 2" descr="Image result for circular economy">
            <a:extLst>
              <a:ext uri="{FF2B5EF4-FFF2-40B4-BE49-F238E27FC236}">
                <a16:creationId xmlns:a16="http://schemas.microsoft.com/office/drawing/2014/main" id="{DFA071DC-DB1E-4B5A-BF70-49D44FDF5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8194" y="809755"/>
            <a:ext cx="6318526" cy="581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527BF0-7140-46E5-96DE-EE7C9EB72C91}"/>
              </a:ext>
            </a:extLst>
          </p:cNvPr>
          <p:cNvSpPr/>
          <p:nvPr/>
        </p:nvSpPr>
        <p:spPr>
          <a:xfrm>
            <a:off x="4367808" y="631461"/>
            <a:ext cx="3024336" cy="589388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926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C85ED-2233-49AB-B724-9402A3268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9496" y="332656"/>
            <a:ext cx="10225136" cy="792088"/>
          </a:xfrm>
        </p:spPr>
        <p:txBody>
          <a:bodyPr/>
          <a:lstStyle/>
          <a:p>
            <a:r>
              <a:rPr lang="en-GB" dirty="0"/>
              <a:t>Growth in the circular economy literature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AFD00-6744-477A-8F32-D2355598498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" t="9936" b="4932"/>
          <a:stretch/>
        </p:blipFill>
        <p:spPr bwMode="auto">
          <a:xfrm>
            <a:off x="695400" y="2348880"/>
            <a:ext cx="4879455" cy="3096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1D7BE7-FC3D-42B9-B728-BE70B2AA238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2"/>
          <a:stretch/>
        </p:blipFill>
        <p:spPr bwMode="auto">
          <a:xfrm>
            <a:off x="5879976" y="2348881"/>
            <a:ext cx="6031583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B3E2C6-E1AF-41F0-B5EF-ED7AB671A949}"/>
              </a:ext>
            </a:extLst>
          </p:cNvPr>
          <p:cNvSpPr txBox="1"/>
          <p:nvPr/>
        </p:nvSpPr>
        <p:spPr>
          <a:xfrm rot="16200000">
            <a:off x="-1011056" y="320833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documents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ADC979-CD90-429A-A60E-3B505186A054}"/>
              </a:ext>
            </a:extLst>
          </p:cNvPr>
          <p:cNvSpPr txBox="1"/>
          <p:nvPr/>
        </p:nvSpPr>
        <p:spPr>
          <a:xfrm>
            <a:off x="2711624" y="544522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F55ED4-C9DA-405B-B7B7-B9C8F5B78F7C}"/>
              </a:ext>
            </a:extLst>
          </p:cNvPr>
          <p:cNvSpPr txBox="1"/>
          <p:nvPr/>
        </p:nvSpPr>
        <p:spPr>
          <a:xfrm rot="16200000">
            <a:off x="5407278" y="3501880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609B75-C4BF-430E-9276-79F5CAEE0D0D}"/>
              </a:ext>
            </a:extLst>
          </p:cNvPr>
          <p:cNvSpPr txBox="1"/>
          <p:nvPr/>
        </p:nvSpPr>
        <p:spPr>
          <a:xfrm>
            <a:off x="8328248" y="544522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articles</a:t>
            </a:r>
          </a:p>
        </p:txBody>
      </p:sp>
    </p:spTree>
    <p:extLst>
      <p:ext uri="{BB962C8B-B14F-4D97-AF65-F5344CB8AC3E}">
        <p14:creationId xmlns:p14="http://schemas.microsoft.com/office/powerpoint/2010/main" val="3659133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C85ED-2233-49AB-B724-9402A3268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9496" y="332656"/>
            <a:ext cx="10225136" cy="792088"/>
          </a:xfrm>
        </p:spPr>
        <p:txBody>
          <a:bodyPr/>
          <a:lstStyle/>
          <a:p>
            <a:r>
              <a:rPr lang="en-GB" dirty="0"/>
              <a:t>Why, How, What?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3484AFE-5EFB-4212-BE5C-B8FB73B4D47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221813"/>
            <a:ext cx="9865096" cy="5303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7945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CA0BFE3A-EC5D-4C46-AA74-B93F7A8D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530799"/>
            <a:ext cx="6220691" cy="520745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en-GB" sz="2200" dirty="0">
                <a:solidFill>
                  <a:srgbClr val="0099C4"/>
                </a:solidFill>
                <a:latin typeface="Arial" charset="0"/>
                <a:cs typeface="Arial" charset="0"/>
              </a:rPr>
              <a:t>Literature gaps and aim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3C0BE6-BD84-4C19-9F2C-21C172EBAB73}"/>
              </a:ext>
            </a:extLst>
          </p:cNvPr>
          <p:cNvSpPr txBox="1"/>
          <p:nvPr/>
        </p:nvSpPr>
        <p:spPr>
          <a:xfrm>
            <a:off x="1343472" y="1074388"/>
            <a:ext cx="915600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cs typeface="Times New Roman" panose="02020603050405020304" pitchFamily="18" charset="0"/>
              </a:rPr>
              <a:t>CE is attractive to businesses however the literature focuses on development of business models, product service systems for technical cycles whilst the biological cycles and scientific research content is unexplored.</a:t>
            </a:r>
          </a:p>
          <a:p>
            <a:pPr algn="just"/>
            <a:endParaRPr lang="en-GB" sz="24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cs typeface="Times New Roman" panose="02020603050405020304" pitchFamily="18" charset="0"/>
              </a:rPr>
              <a:t>Design is recognised as a catalyst for the CE however there is a limited evidence on application of design tools to the biological cycle of the CE concept whereby materials are recovered into new feedstock.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4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cs typeface="Times New Roman" panose="02020603050405020304" pitchFamily="18" charset="0"/>
              </a:rPr>
              <a:t>Research on PMS in the past years have focused mainly on energy recovery and soil restoration which do not create maximum value </a:t>
            </a:r>
            <a:r>
              <a:rPr lang="en-GB" sz="2400" dirty="0" err="1">
                <a:cs typeface="Times New Roman" panose="02020603050405020304" pitchFamily="18" charset="0"/>
              </a:rPr>
              <a:t>i.e</a:t>
            </a:r>
            <a:r>
              <a:rPr lang="en-GB" sz="2400" dirty="0">
                <a:cs typeface="Times New Roman" panose="02020603050405020304" pitchFamily="18" charset="0"/>
              </a:rPr>
              <a:t> contradicts CE concept</a:t>
            </a:r>
          </a:p>
        </p:txBody>
      </p:sp>
    </p:spTree>
    <p:extLst>
      <p:ext uri="{BB962C8B-B14F-4D97-AF65-F5344CB8AC3E}">
        <p14:creationId xmlns:p14="http://schemas.microsoft.com/office/powerpoint/2010/main" val="1907084897"/>
      </p:ext>
    </p:extLst>
  </p:cSld>
  <p:clrMapOvr>
    <a:masterClrMapping/>
  </p:clrMapOvr>
</p:sld>
</file>

<file path=ppt/theme/theme1.xml><?xml version="1.0" encoding="utf-8"?>
<a:theme xmlns:a="http://schemas.openxmlformats.org/drawingml/2006/main" name="Cranfield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FF58F637-BF64-4A73-9266-9FD6678090AD}" vid="{BC4669F9-237B-4E8A-BB02-008BCC052FF8}"/>
    </a:ext>
  </a:extLst>
</a:theme>
</file>

<file path=ppt/theme/theme2.xml><?xml version="1.0" encoding="utf-8"?>
<a:theme xmlns:a="http://schemas.openxmlformats.org/drawingml/2006/main" name="No Logo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FF58F637-BF64-4A73-9266-9FD6678090AD}" vid="{0B5C77A0-C879-4B48-B57B-BDEB0D63A7E7}"/>
    </a:ext>
  </a:extLst>
</a:theme>
</file>

<file path=ppt/theme/theme3.xml><?xml version="1.0" encoding="utf-8"?>
<a:theme xmlns:a="http://schemas.openxmlformats.org/drawingml/2006/main" name="Coloure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FF58F637-BF64-4A73-9266-9FD6678090AD}" vid="{911D00FD-AC9D-4C07-B08D-355D1376A50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F2428EAC03A342B9BB2F331FEB908A" ma:contentTypeVersion="3" ma:contentTypeDescription="Create a new document." ma:contentTypeScope="" ma:versionID="823a14c264c580be9fd5c5c98da67aa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022916f55ab85163ee9a5069dec31d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29D86A-3AF6-48A4-855F-0A95E6AF055E}">
  <ds:schemaRefs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1BD0741-0B8A-4F2E-B9B2-E266679399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F2FDF69-5A1A-4E32-A5EE-49837B6134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Manufacturing-Marketing-Template-16x9-01</Template>
  <TotalTime>2056</TotalTime>
  <Words>765</Words>
  <Application>Microsoft Office PowerPoint</Application>
  <PresentationFormat>Widescreen</PresentationFormat>
  <Paragraphs>190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Cranfield Master</vt:lpstr>
      <vt:lpstr>No Logo Master</vt:lpstr>
      <vt:lpstr>Coloured slides</vt:lpstr>
      <vt:lpstr>Office Theme</vt:lpstr>
      <vt:lpstr>1_Office Theme</vt:lpstr>
      <vt:lpstr>PowerPoint Presentation</vt:lpstr>
      <vt:lpstr>PowerPoint Presentation</vt:lpstr>
      <vt:lpstr>Background</vt:lpstr>
      <vt:lpstr>Background</vt:lpstr>
      <vt:lpstr>PowerPoint Presentation</vt:lpstr>
      <vt:lpstr>PowerPoint Presentation</vt:lpstr>
      <vt:lpstr>PowerPoint Presentation</vt:lpstr>
      <vt:lpstr>PowerPoint Presentation</vt:lpstr>
      <vt:lpstr>Literature gaps and aim </vt:lpstr>
      <vt:lpstr>Literature gaps and aim </vt:lpstr>
      <vt:lpstr>PowerPoint Presentation</vt:lpstr>
      <vt:lpstr>Discover: Brainstorming</vt:lpstr>
      <vt:lpstr>Rapid prototyping</vt:lpstr>
      <vt:lpstr>Define: Characterisation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Adu, Cynthia</dc:creator>
  <cp:lastModifiedBy>Adu, Cynthia</cp:lastModifiedBy>
  <cp:revision>34</cp:revision>
  <cp:lastPrinted>2014-09-02T09:13:37Z</cp:lastPrinted>
  <dcterms:created xsi:type="dcterms:W3CDTF">2019-11-25T22:13:47Z</dcterms:created>
  <dcterms:modified xsi:type="dcterms:W3CDTF">2019-12-04T08:05:26Z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0x01010005F2428EAC03A342B9BB2F331FEB908A</vt:lpwstr>
  </property>
</Properties>
</file>