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0" r:id="rId2"/>
    <p:sldId id="266" r:id="rId3"/>
    <p:sldId id="268" r:id="rId4"/>
    <p:sldId id="267" r:id="rId5"/>
    <p:sldId id="259" r:id="rId6"/>
    <p:sldId id="265" r:id="rId7"/>
    <p:sldId id="264" r:id="rId8"/>
    <p:sldId id="273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E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65378" autoAdjust="0"/>
  </p:normalViewPr>
  <p:slideViewPr>
    <p:cSldViewPr snapToGrid="0">
      <p:cViewPr varScale="1">
        <p:scale>
          <a:sx n="50" d="100"/>
          <a:sy n="50" d="100"/>
        </p:scale>
        <p:origin x="240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9A8FF-B771-49D0-9C79-E6A60CA05CB0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FF7CC-41A6-4F4E-89AE-B13494C06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259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ranfield.ac.uk/themes/aerospace/drone-innovation-hub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ranfield.ac.uk/themes/aerospace/drone-innovation-hub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0B13C-ACA6-474B-B7A4-1FDD3AEAC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EB3C7-8DE8-4C1F-A81E-5E9DC724D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68ECF-F104-4ED6-B330-B6FAE9592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1FBAD-BF1E-4FC7-80B5-CC1F6D65C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Drone Innovation Hub (cranfield.ac.uk)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ED2E6-646E-4BFF-AC28-2E03B217E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E4813-4C4D-4ED7-B85A-0707B41D2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057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E6B75-1D20-433F-8D9F-254FE1F43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AA35F-60AA-42AF-87D5-639D425DE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1383F-E954-499D-99C8-34B672242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04F93-2D16-4876-BA33-9D3555421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Drone Innovation Hub (cranfield.ac.uk)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88AF6-9C11-4488-A253-8456DDCE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E4813-4C4D-4ED7-B85A-0707B41D2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19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3A835A-C6D3-4D35-8D77-E1202EA35A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D458D7-692C-44B3-814A-3A616A202A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1F02F-D506-45F8-931B-CB5541AF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876E8-51A7-4842-A047-730409EEC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Drone Innovation Hub (cranfield.ac.uk)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4E94C-F434-45CC-A2AC-A56876BF6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E4813-4C4D-4ED7-B85A-0707B41D2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26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61D4B-4D3F-493D-9819-63AD2D194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71FB6-281E-4A73-B441-757D7CEEE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050A0-30F8-437A-91DD-A5687741F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dirty="0">
                <a:hlinkClick r:id="rId2"/>
              </a:rPr>
              <a:t>Drone Innovation Hub (cranfield.ac.uk)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25341-3BF4-44B3-9A56-361AAE8E9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E4813-4C4D-4ED7-B85A-0707B41D243E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0CD5D87B-3A36-080A-D94D-0E876A11FB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135" y="243153"/>
            <a:ext cx="652839" cy="556209"/>
          </a:xfrm>
          <a:prstGeom prst="rect">
            <a:avLst/>
          </a:prstGeom>
        </p:spPr>
      </p:pic>
      <p:pic>
        <p:nvPicPr>
          <p:cNvPr id="9" name="Picture 8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E9A36170-611C-E653-41E1-AC16ADA260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685" y="294358"/>
            <a:ext cx="1251556" cy="453797"/>
          </a:xfrm>
          <a:prstGeom prst="rect">
            <a:avLst/>
          </a:prstGeom>
        </p:spPr>
      </p:pic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43FA8E39-4C17-F21D-B20F-70AEE698D55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030" y="-97558"/>
            <a:ext cx="1251556" cy="125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74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F2D2C-946B-4597-A79A-C1CB7D40C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8A1FF-9963-4934-9EEC-44232CE56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CC15F-1589-4343-A82D-423713B5B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32DCB-8FBB-42D6-A0BC-1C18FCA4C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Drone Innovation Hub (cranfield.ac.uk)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CD416-0E7A-4379-AE1F-442D97E65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E4813-4C4D-4ED7-B85A-0707B41D2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589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DAA23-24F7-4CDE-BC3F-F9E01D367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94068-09A3-4C40-887A-A6369A8AD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B92245-2EDA-41D9-8AC9-48138C9CE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EF6B61-F7FE-40E6-ADFD-60F59A19F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1DA73-3624-42B5-87E2-AE8F5F230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Drone Innovation Hub (cranfield.ac.uk)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536533-4B26-4088-8013-3A3A5BBFA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E4813-4C4D-4ED7-B85A-0707B41D2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55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1C782-AE42-4E46-BD0B-95473C13A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2D9D0-62D5-40C4-B1F4-541115980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FB0D8-7125-4BA6-A7AD-E5A33FEE5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EBC061-B271-45F2-8EB1-5D6DA48C66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CC7738-F80C-4ABE-B8E4-5325FBC000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019075-1B6F-4B8E-AF80-6411C58CE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1449CC-C9E2-41C6-8A85-3EB30C0B5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Drone Innovation Hub (cranfield.ac.uk)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144984-DCFB-4D55-9BD4-35067F914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E4813-4C4D-4ED7-B85A-0707B41D2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073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F3122-21DC-415D-BE53-7BE503534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6AD60E-042F-492B-A49C-20458E8FB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11708-9BF5-40B3-9CC3-588F1725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Drone Innovation Hub (cranfield.ac.uk)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A1A73-7929-4727-B85E-E75EB5B54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E4813-4C4D-4ED7-B85A-0707B41D2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6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F0179C-625F-42F7-9ADE-312EC8E65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pPr algn="l"/>
            <a:r>
              <a:rPr lang="en-GB" dirty="0">
                <a:hlinkClick r:id="rId2"/>
              </a:rPr>
              <a:t>Drone Innovation Hub (cranfield.ac.uk)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27189-BAC7-4478-B071-A7D79A3A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E4813-4C4D-4ED7-B85A-0707B41D243E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6488771C-C1C3-8942-6469-16F96B317C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135" y="243153"/>
            <a:ext cx="652839" cy="556209"/>
          </a:xfrm>
          <a:prstGeom prst="rect">
            <a:avLst/>
          </a:prstGeom>
        </p:spPr>
      </p:pic>
      <p:pic>
        <p:nvPicPr>
          <p:cNvPr id="7" name="Picture 6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8F9A5817-66D1-6064-AF2F-9F70D7489C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685" y="294358"/>
            <a:ext cx="1251556" cy="453797"/>
          </a:xfrm>
          <a:prstGeom prst="rect">
            <a:avLst/>
          </a:prstGeom>
        </p:spPr>
      </p:pic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D172696D-54F8-FBF1-F4D9-4BA2D772EB8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030" y="-97558"/>
            <a:ext cx="1251556" cy="125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5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C6FA1-40D8-494C-A57A-96E79C7E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AA02F-E411-4A93-ACB6-B1A5BB465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7291B7-1C32-4850-A599-46BF88EEB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57E34B-8AAF-4E32-820E-351FAA271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8EA97E-7E05-44EE-9DE2-96C0F4CA5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Drone Innovation Hub (cranfield.ac.uk)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EC110-D028-4217-A37D-17043D612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E4813-4C4D-4ED7-B85A-0707B41D2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523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D5FD0-7E1C-4272-ADB8-BCE65DF17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EC4F1A-1533-43F3-AFCF-4FB3CAA32D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BE950C-74D0-4460-97F4-8C3DC2E7F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93BC2-C60C-4880-9445-2FF3C2982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8CFCC-CD80-4B8D-B6B4-D677F2491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Drone Innovation Hub (cranfield.ac.uk)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71AC0-39DB-496D-A9B7-F7048FEBF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E4813-4C4D-4ED7-B85A-0707B41D2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87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F16ACB-98EE-42CD-BD80-06D3113CF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05150-A328-4EF5-AE03-A831A6457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EBF2C-8826-4469-AB41-313857484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E3A7E-0864-4976-9FD8-3F5182653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Drone Innovation Hub (cranfield.ac.uk)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A6217-3ED0-4A65-8E2C-4D80C05B6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E4813-4C4D-4ED7-B85A-0707B41D2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01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ranfield.ac.uk/themes/aerospace/drone-innovation-hub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ranfield.ac.uk/themes/aerospace/drone-innovation-hub" TargetMode="Externa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ranfield.ac.uk/themes/aerospace/drone-innovation-hub" TargetMode="Externa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ranfield.ac.uk/themes/aerospace/drone-innovation-hub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hyperlink" Target="https://www.cranfield.ac.uk/themes/aerospace/drone-innovation-hub" TargetMode="External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19" Type="http://schemas.openxmlformats.org/officeDocument/2006/relationships/image" Target="../media/image27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cranfield.ac.uk/" TargetMode="External"/><Relationship Id="rId7" Type="http://schemas.openxmlformats.org/officeDocument/2006/relationships/hyperlink" Target="https://www.cranfield.ac.uk/themes/aerospace/drone-innovation-hub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www.neuron.world/" TargetMode="External"/><Relationship Id="rId4" Type="http://schemas.openxmlformats.org/officeDocument/2006/relationships/hyperlink" Target="http://www.ebeni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www.cranfield.ac.uk/themes/aerospace/drone-innovation-hub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droneinnovationhub@cranfield.ac.uk" TargetMode="External"/><Relationship Id="rId2" Type="http://schemas.openxmlformats.org/officeDocument/2006/relationships/hyperlink" Target="https://www.cranfield.ac.uk/themes/aerospace/drone-innovation-hub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13">
            <a:extLst>
              <a:ext uri="{FF2B5EF4-FFF2-40B4-BE49-F238E27FC236}">
                <a16:creationId xmlns:a16="http://schemas.microsoft.com/office/drawing/2014/main" id="{F9985B70-9BE2-4290-838C-0A8906481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C32648-E983-2C74-80C0-5329E9313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3851" y="891541"/>
            <a:ext cx="4792150" cy="40740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7200" b="1" dirty="0"/>
              <a:t>The Drone Innovation Hub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3E437A-D870-D2F0-BD46-2C2EF9ADBD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3851" y="4965613"/>
            <a:ext cx="4792150" cy="921039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/>
              <a:t>Supporting drone innovations within a shared airspace </a:t>
            </a:r>
          </a:p>
        </p:txBody>
      </p:sp>
      <p:sp>
        <p:nvSpPr>
          <p:cNvPr id="59" name="Rectangle 15">
            <a:extLst>
              <a:ext uri="{FF2B5EF4-FFF2-40B4-BE49-F238E27FC236}">
                <a16:creationId xmlns:a16="http://schemas.microsoft.com/office/drawing/2014/main" id="{A492E1F8-7144-4F33-B540-681FCFDB7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7FDD27BD-5BA5-7ECB-5D1C-0940C3272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419" y="1361568"/>
            <a:ext cx="2247410" cy="1915917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9" name="Picture 8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B13045D2-E322-CF21-13E4-8EF723E49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419" y="3587960"/>
            <a:ext cx="4816552" cy="1746417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254459-AA6D-8CF3-11EB-B125A0B496B8}"/>
              </a:ext>
            </a:extLst>
          </p:cNvPr>
          <p:cNvSpPr txBox="1"/>
          <p:nvPr/>
        </p:nvSpPr>
        <p:spPr>
          <a:xfrm>
            <a:off x="3452991" y="4368061"/>
            <a:ext cx="3138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/>
              <a:t>Offered through a partnership between:</a:t>
            </a:r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4AE44329-DCFB-CF92-EF65-62FFB42EF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825" y="407577"/>
            <a:ext cx="3568678" cy="356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54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128CF54-AA72-48CF-A77E-B0497067A6A4}"/>
              </a:ext>
            </a:extLst>
          </p:cNvPr>
          <p:cNvSpPr/>
          <p:nvPr/>
        </p:nvSpPr>
        <p:spPr>
          <a:xfrm>
            <a:off x="845880" y="1034044"/>
            <a:ext cx="5364420" cy="51518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07000"/>
              </a:lnSpc>
              <a:spcAft>
                <a:spcPts val="632"/>
              </a:spcAft>
            </a:pPr>
            <a:endParaRPr lang="en-GB" sz="126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spcAft>
                <a:spcPts val="632"/>
              </a:spcAft>
            </a:pPr>
            <a:endParaRPr lang="en-GB" sz="126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F7E529-45C3-4560-9898-A8BAB2755257}"/>
              </a:ext>
            </a:extLst>
          </p:cNvPr>
          <p:cNvSpPr/>
          <p:nvPr/>
        </p:nvSpPr>
        <p:spPr>
          <a:xfrm>
            <a:off x="1337169" y="1540458"/>
            <a:ext cx="8950205" cy="4464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89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BE208D-65AA-4516-8AC6-EB6EDACE4B0B}"/>
              </a:ext>
            </a:extLst>
          </p:cNvPr>
          <p:cNvSpPr txBox="1"/>
          <p:nvPr/>
        </p:nvSpPr>
        <p:spPr>
          <a:xfrm>
            <a:off x="562158" y="1178607"/>
            <a:ext cx="5246459" cy="484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632"/>
              </a:spcAft>
            </a:pPr>
            <a:r>
              <a:rPr lang="en-GB" sz="2213" dirty="0">
                <a:latin typeface="Arial" panose="020B0604020202020204" pitchFamily="34" charset="0"/>
                <a:cs typeface="Arial" panose="020B0604020202020204" pitchFamily="34" charset="0"/>
              </a:rPr>
              <a:t>About the Hub</a:t>
            </a:r>
          </a:p>
          <a:p>
            <a:pPr lvl="1">
              <a:spcAft>
                <a:spcPts val="632"/>
              </a:spcAft>
            </a:pPr>
            <a:endParaRPr lang="en-GB" sz="126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32"/>
              </a:spcAft>
            </a:pPr>
            <a:r>
              <a:rPr lang="en-GB" sz="1265" dirty="0">
                <a:latin typeface="Arial" panose="020B0604020202020204" pitchFamily="34" charset="0"/>
                <a:cs typeface="Arial" panose="020B0604020202020204" pitchFamily="34" charset="0"/>
              </a:rPr>
              <a:t>Our mission is to offer industry a single point to access multiple resources to plan, prototype, test, certify and then launch at scale solutions that will accelerate the development of uncrewed systems and their integration into a shared airspace.</a:t>
            </a:r>
          </a:p>
          <a:p>
            <a:pPr lvl="1">
              <a:spcAft>
                <a:spcPts val="632"/>
              </a:spcAft>
            </a:pPr>
            <a:endParaRPr lang="en-GB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32"/>
              </a:spcAft>
            </a:pPr>
            <a:r>
              <a:rPr lang="en-GB" sz="1265" dirty="0">
                <a:latin typeface="Arial" panose="020B0604020202020204" pitchFamily="34" charset="0"/>
                <a:cs typeface="Arial" panose="020B0604020202020204" pitchFamily="34" charset="0"/>
              </a:rPr>
              <a:t>We can offer start-ups, SMEs, manufacturers, operators and integrators the ability to:</a:t>
            </a:r>
          </a:p>
          <a:p>
            <a:pPr lvl="1">
              <a:spcAft>
                <a:spcPts val="632"/>
              </a:spcAft>
            </a:pPr>
            <a:endParaRPr lang="en-GB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2479" lvl="1" indent="-271062">
              <a:spcAft>
                <a:spcPts val="474"/>
              </a:spcAft>
              <a:buFont typeface="Symbol" panose="05050102010706020507" pitchFamily="18" charset="2"/>
              <a:buChar char=""/>
            </a:pPr>
            <a:r>
              <a:rPr lang="en-GB" sz="1265" dirty="0">
                <a:latin typeface="Arial" panose="020B0604020202020204" pitchFamily="34" charset="0"/>
                <a:cs typeface="Arial" panose="020B0604020202020204" pitchFamily="34" charset="0"/>
              </a:rPr>
              <a:t>Design, develop, test and operate their solution in a sandbox setup, using a real-life airport environment provided by Cranfield</a:t>
            </a:r>
            <a:endParaRPr lang="en-GB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2479" lvl="1" indent="-271062">
              <a:spcAft>
                <a:spcPts val="474"/>
              </a:spcAft>
              <a:buFont typeface="Symbol" panose="05050102010706020507" pitchFamily="18" charset="2"/>
              <a:buChar char=""/>
            </a:pPr>
            <a:r>
              <a:rPr lang="en-GB" sz="1265" dirty="0">
                <a:latin typeface="Arial" panose="020B0604020202020204" pitchFamily="34" charset="0"/>
                <a:cs typeface="Arial" panose="020B0604020202020204" pitchFamily="34" charset="0"/>
              </a:rPr>
              <a:t>Connect and partner with suitable stakeholders that can add value, unlock opportunities, and improve their product offering</a:t>
            </a:r>
          </a:p>
          <a:p>
            <a:pPr marL="632479" lvl="1" indent="-271062">
              <a:spcAft>
                <a:spcPts val="474"/>
              </a:spcAft>
              <a:buFont typeface="Symbol" panose="05050102010706020507" pitchFamily="18" charset="2"/>
              <a:buChar char=""/>
            </a:pPr>
            <a:r>
              <a:rPr lang="en-GB" sz="1265" dirty="0">
                <a:latin typeface="Arial" panose="020B0604020202020204" pitchFamily="34" charset="0"/>
                <a:cs typeface="Arial" panose="020B0604020202020204" pitchFamily="34" charset="0"/>
              </a:rPr>
              <a:t>Transition from TRL 1 through to TRL 9 with particular focus on accelerating the transition from TRL 3 to TRL 7</a:t>
            </a:r>
          </a:p>
          <a:p>
            <a:pPr marL="632479" lvl="1" indent="-271062">
              <a:spcAft>
                <a:spcPts val="474"/>
              </a:spcAft>
              <a:buFont typeface="Symbol" panose="05050102010706020507" pitchFamily="18" charset="2"/>
              <a:buChar char=""/>
            </a:pPr>
            <a:r>
              <a:rPr lang="en-GB" sz="1265" dirty="0">
                <a:latin typeface="Arial" panose="020B0604020202020204" pitchFamily="34" charset="0"/>
                <a:cs typeface="Arial" panose="020B0604020202020204" pitchFamily="34" charset="0"/>
              </a:rPr>
              <a:t>Gain access to office space, workshops and event facilities to help them grow, market and develop</a:t>
            </a:r>
          </a:p>
          <a:p>
            <a:pPr marL="632479" lvl="1" indent="-271062">
              <a:spcAft>
                <a:spcPts val="474"/>
              </a:spcAft>
              <a:buFont typeface="Symbol" panose="05050102010706020507" pitchFamily="18" charset="2"/>
              <a:buChar char=""/>
            </a:pPr>
            <a:endParaRPr lang="en-GB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2479" lvl="1" indent="-271062">
              <a:spcAft>
                <a:spcPts val="474"/>
              </a:spcAft>
              <a:buFont typeface="Symbol" panose="05050102010706020507" pitchFamily="18" charset="2"/>
              <a:buChar char=""/>
            </a:pPr>
            <a:r>
              <a:rPr lang="en-GB" sz="1265" dirty="0">
                <a:latin typeface="Arial" panose="020B0604020202020204" pitchFamily="34" charset="0"/>
                <a:cs typeface="Arial" panose="020B0604020202020204" pitchFamily="34" charset="0"/>
              </a:rPr>
              <a:t>Benefit from our specialist regulatory, engineering, strategy and research expertise and resources</a:t>
            </a:r>
          </a:p>
          <a:p>
            <a:pPr marL="632479" lvl="1" indent="-271062">
              <a:spcAft>
                <a:spcPts val="474"/>
              </a:spcAft>
              <a:buFont typeface="Symbol" panose="05050102010706020507" pitchFamily="18" charset="2"/>
              <a:buChar char=""/>
            </a:pPr>
            <a:endParaRPr lang="en-GB" sz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92CF4CE-E3E8-453C-902A-49B9EC2EA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129076"/>
            <a:ext cx="8115300" cy="595263"/>
          </a:xfrm>
        </p:spPr>
        <p:txBody>
          <a:bodyPr>
            <a:noAutofit/>
          </a:bodyPr>
          <a:lstStyle/>
          <a:p>
            <a:r>
              <a:rPr lang="en-GB" sz="6000" b="1" dirty="0"/>
              <a:t>The Drone Innovation Hub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442A0B-3BDE-48BA-AE71-B1C0722B319E}"/>
              </a:ext>
            </a:extLst>
          </p:cNvPr>
          <p:cNvSpPr/>
          <p:nvPr/>
        </p:nvSpPr>
        <p:spPr>
          <a:xfrm>
            <a:off x="7048500" y="1189039"/>
            <a:ext cx="4305300" cy="48127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72282" tIns="36141" rIns="72282" bIns="36141">
            <a:spAutoFit/>
          </a:bodyPr>
          <a:lstStyle/>
          <a:p>
            <a:pPr algn="ctr"/>
            <a:r>
              <a:rPr lang="en-GB" sz="2800" b="1" dirty="0">
                <a:ln w="22225">
                  <a:noFill/>
                  <a:prstDash val="solid"/>
                </a:ln>
                <a:solidFill>
                  <a:schemeClr val="accent1"/>
                </a:solidFill>
              </a:rPr>
              <a:t>The Drone Innovation Hub offers industry a single point to access multiple resources to plan, prototype, test, certify and then launch at scale solutions that will accelerate the development of uncrewed systems and their integration into a shared airspace</a:t>
            </a:r>
            <a:endParaRPr lang="en-US" sz="2800" b="1" dirty="0">
              <a:ln w="22225">
                <a:noFill/>
                <a:prstDash val="solid"/>
              </a:ln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B5C504-5541-87DC-9365-519C762B5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hlinkClick r:id="rId2"/>
              </a:rPr>
              <a:t>Drone Innovation Hub (cranfield.ac.uk)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965EA1-F768-A33E-F11F-17C90280D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E4813-4C4D-4ED7-B85A-0707B41D243E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804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Arrow: Down 70">
            <a:extLst>
              <a:ext uri="{FF2B5EF4-FFF2-40B4-BE49-F238E27FC236}">
                <a16:creationId xmlns:a16="http://schemas.microsoft.com/office/drawing/2014/main" id="{6A710798-850E-4F61-BBA3-3E16CCF4C462}"/>
              </a:ext>
            </a:extLst>
          </p:cNvPr>
          <p:cNvSpPr/>
          <p:nvPr/>
        </p:nvSpPr>
        <p:spPr>
          <a:xfrm>
            <a:off x="10387673" y="1489899"/>
            <a:ext cx="996780" cy="4114857"/>
          </a:xfrm>
          <a:prstGeom prst="downArrow">
            <a:avLst/>
          </a:prstGeom>
          <a:gradFill>
            <a:gsLst>
              <a:gs pos="0">
                <a:schemeClr val="accent2"/>
              </a:gs>
              <a:gs pos="33000">
                <a:schemeClr val="accent4">
                  <a:lumMod val="75000"/>
                </a:schemeClr>
              </a:gs>
              <a:gs pos="56000">
                <a:schemeClr val="accent4">
                  <a:lumMod val="40000"/>
                  <a:lumOff val="60000"/>
                </a:schemeClr>
              </a:gs>
              <a:gs pos="79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852DF9F5-8C63-4961-A608-797DCCDCEA0A}"/>
              </a:ext>
            </a:extLst>
          </p:cNvPr>
          <p:cNvSpPr/>
          <p:nvPr/>
        </p:nvSpPr>
        <p:spPr>
          <a:xfrm flipV="1">
            <a:off x="5596849" y="5001598"/>
            <a:ext cx="1925829" cy="1376680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4AF10A-2E68-4FD8-857B-12A0A62889EE}"/>
              </a:ext>
            </a:extLst>
          </p:cNvPr>
          <p:cNvSpPr/>
          <p:nvPr/>
        </p:nvSpPr>
        <p:spPr>
          <a:xfrm>
            <a:off x="6002690" y="1479961"/>
            <a:ext cx="1114148" cy="3992183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A733A71A-0EBE-4A54-BB52-3ABF67485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6" y="129076"/>
            <a:ext cx="7710788" cy="59526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What we offer: </a:t>
            </a:r>
            <a:r>
              <a:rPr lang="en-GB" b="1" dirty="0">
                <a:solidFill>
                  <a:schemeClr val="accent1"/>
                </a:solidFill>
              </a:rPr>
              <a:t>Services &amp; Facilities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039FECE-490E-4D1E-A9E6-73C87A5FD0A9}"/>
              </a:ext>
            </a:extLst>
          </p:cNvPr>
          <p:cNvSpPr txBox="1"/>
          <p:nvPr/>
        </p:nvSpPr>
        <p:spPr>
          <a:xfrm>
            <a:off x="138546" y="591495"/>
            <a:ext cx="6310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Supporting you at the appropriate level in your project and throughout its lifecycle</a:t>
            </a:r>
            <a:endParaRPr lang="en-GB" sz="1200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8ED902C-9F49-4D24-9BF1-2B705FEF24BC}"/>
              </a:ext>
            </a:extLst>
          </p:cNvPr>
          <p:cNvSpPr/>
          <p:nvPr/>
        </p:nvSpPr>
        <p:spPr>
          <a:xfrm flipV="1">
            <a:off x="311027" y="5062293"/>
            <a:ext cx="1925829" cy="1376680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EDC6F7-A39B-4A1B-99F6-1F1A50C1FB0A}"/>
              </a:ext>
            </a:extLst>
          </p:cNvPr>
          <p:cNvSpPr/>
          <p:nvPr/>
        </p:nvSpPr>
        <p:spPr>
          <a:xfrm>
            <a:off x="488267" y="1464684"/>
            <a:ext cx="1571347" cy="11923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Plan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F9ADA0-363A-4632-B039-72B9FA1BEA39}"/>
              </a:ext>
            </a:extLst>
          </p:cNvPr>
          <p:cNvSpPr/>
          <p:nvPr/>
        </p:nvSpPr>
        <p:spPr>
          <a:xfrm>
            <a:off x="488267" y="2625130"/>
            <a:ext cx="1571347" cy="96682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Develop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0B28171-88FF-4842-A870-32BD12A39238}"/>
              </a:ext>
            </a:extLst>
          </p:cNvPr>
          <p:cNvSpPr/>
          <p:nvPr/>
        </p:nvSpPr>
        <p:spPr>
          <a:xfrm>
            <a:off x="488267" y="3591958"/>
            <a:ext cx="1571347" cy="7299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Test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9A80CC8-D517-4035-A198-23F1AA5A7D9E}"/>
              </a:ext>
            </a:extLst>
          </p:cNvPr>
          <p:cNvSpPr/>
          <p:nvPr/>
        </p:nvSpPr>
        <p:spPr>
          <a:xfrm>
            <a:off x="488267" y="4332304"/>
            <a:ext cx="1571347" cy="7299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Certify</a:t>
            </a: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75774C03-029A-4E77-8879-F5AAA3071980}"/>
              </a:ext>
            </a:extLst>
          </p:cNvPr>
          <p:cNvSpPr/>
          <p:nvPr/>
        </p:nvSpPr>
        <p:spPr>
          <a:xfrm flipV="1">
            <a:off x="6002686" y="1479958"/>
            <a:ext cx="577049" cy="3992183"/>
          </a:xfrm>
          <a:prstGeom prst="rtTriangl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265DA9D8-DE85-47A4-A99C-52BCDDD03A7B}"/>
              </a:ext>
            </a:extLst>
          </p:cNvPr>
          <p:cNvSpPr/>
          <p:nvPr/>
        </p:nvSpPr>
        <p:spPr>
          <a:xfrm rot="10800000" flipV="1">
            <a:off x="6539790" y="1464684"/>
            <a:ext cx="577049" cy="4007461"/>
          </a:xfrm>
          <a:prstGeom prst="rtTriangle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226D7-7DF7-46D1-8C89-2CAA0047FB1F}"/>
              </a:ext>
            </a:extLst>
          </p:cNvPr>
          <p:cNvSpPr txBox="1"/>
          <p:nvPr/>
        </p:nvSpPr>
        <p:spPr>
          <a:xfrm>
            <a:off x="5980720" y="1110834"/>
            <a:ext cx="461665" cy="22383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dirty="0"/>
              <a:t>Simulation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FA07A1B-C5D4-4C8F-A71A-34DC12BB27BA}"/>
              </a:ext>
            </a:extLst>
          </p:cNvPr>
          <p:cNvSpPr txBox="1"/>
          <p:nvPr/>
        </p:nvSpPr>
        <p:spPr>
          <a:xfrm>
            <a:off x="6766877" y="2936466"/>
            <a:ext cx="400110" cy="27534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400" dirty="0"/>
              <a:t>Airspace &amp; BVLOS Testing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6BA00D5-1ACA-41AF-8D3A-FC690A57C14F}"/>
              </a:ext>
            </a:extLst>
          </p:cNvPr>
          <p:cNvSpPr txBox="1"/>
          <p:nvPr/>
        </p:nvSpPr>
        <p:spPr>
          <a:xfrm rot="494783">
            <a:off x="6348903" y="1704375"/>
            <a:ext cx="461665" cy="34317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dirty="0"/>
              <a:t>AIRC/Indoor Flying Test Areas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AF27380-EEFD-4327-B23E-D191D0E34F97}"/>
              </a:ext>
            </a:extLst>
          </p:cNvPr>
          <p:cNvSpPr/>
          <p:nvPr/>
        </p:nvSpPr>
        <p:spPr>
          <a:xfrm>
            <a:off x="2951454" y="2625130"/>
            <a:ext cx="2735800" cy="1917248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Technical &amp; Regulatory Support: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Global airport research capabilities, regulatory interface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&amp; technical support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75CA396-3525-4B48-A607-F53F3D764A70}"/>
              </a:ext>
            </a:extLst>
          </p:cNvPr>
          <p:cNvSpPr/>
          <p:nvPr/>
        </p:nvSpPr>
        <p:spPr>
          <a:xfrm>
            <a:off x="2973842" y="1582915"/>
            <a:ext cx="2735800" cy="1151701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Financial &amp; Business Support: Incubation space,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</a:rPr>
              <a:t>Bettany Centre, Royal Society Entrepreneur in Residence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AAF3ABE-00CD-4B2B-952B-8B82EF275890}"/>
              </a:ext>
            </a:extLst>
          </p:cNvPr>
          <p:cNvSpPr/>
          <p:nvPr/>
        </p:nvSpPr>
        <p:spPr>
          <a:xfrm>
            <a:off x="2188868" y="1476022"/>
            <a:ext cx="1333098" cy="1449843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Eagle Lab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67BDA59-309A-4B8E-B846-C90E51B50AA1}"/>
              </a:ext>
            </a:extLst>
          </p:cNvPr>
          <p:cNvSpPr/>
          <p:nvPr/>
        </p:nvSpPr>
        <p:spPr>
          <a:xfrm>
            <a:off x="2208702" y="2657044"/>
            <a:ext cx="1286794" cy="2095931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AVIATE +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63D052A-CF69-464E-8E86-07EE69C9D4CB}"/>
              </a:ext>
            </a:extLst>
          </p:cNvPr>
          <p:cNvSpPr/>
          <p:nvPr/>
        </p:nvSpPr>
        <p:spPr>
          <a:xfrm>
            <a:off x="2537963" y="4331784"/>
            <a:ext cx="2735800" cy="1151701"/>
          </a:xfrm>
          <a:prstGeom prst="ellipse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Cranfield Airport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3ADF9D0A-DAD9-44EE-B4DE-F2B88F629D75}"/>
              </a:ext>
            </a:extLst>
          </p:cNvPr>
          <p:cNvSpPr/>
          <p:nvPr/>
        </p:nvSpPr>
        <p:spPr>
          <a:xfrm>
            <a:off x="8096659" y="1476022"/>
            <a:ext cx="996780" cy="4114857"/>
          </a:xfrm>
          <a:prstGeom prst="downArrow">
            <a:avLst/>
          </a:prstGeom>
          <a:gradFill>
            <a:gsLst>
              <a:gs pos="0">
                <a:schemeClr val="accent2"/>
              </a:gs>
              <a:gs pos="33000">
                <a:schemeClr val="accent4">
                  <a:lumMod val="75000"/>
                </a:schemeClr>
              </a:gs>
              <a:gs pos="56000">
                <a:schemeClr val="accent4">
                  <a:lumMod val="40000"/>
                  <a:lumOff val="60000"/>
                </a:schemeClr>
              </a:gs>
              <a:gs pos="79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33F604-68F9-4033-9E11-A80E176BA66D}"/>
              </a:ext>
            </a:extLst>
          </p:cNvPr>
          <p:cNvSpPr txBox="1"/>
          <p:nvPr/>
        </p:nvSpPr>
        <p:spPr>
          <a:xfrm>
            <a:off x="5530224" y="947995"/>
            <a:ext cx="2041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Accelerated Safety/ Airworthiness Process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90FB5DE-ED99-4CE1-BD80-34954B0862F3}"/>
              </a:ext>
            </a:extLst>
          </p:cNvPr>
          <p:cNvSpPr txBox="1"/>
          <p:nvPr/>
        </p:nvSpPr>
        <p:spPr>
          <a:xfrm>
            <a:off x="7462156" y="937562"/>
            <a:ext cx="2041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Accelerated Transition from TRL 3 to 7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2D2968B-07C5-478D-A723-106D90E804E0}"/>
              </a:ext>
            </a:extLst>
          </p:cNvPr>
          <p:cNvSpPr txBox="1"/>
          <p:nvPr/>
        </p:nvSpPr>
        <p:spPr>
          <a:xfrm>
            <a:off x="9434927" y="933619"/>
            <a:ext cx="2892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Accelerated Transition from Angel Investment to Venture Capital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87C69FD-F635-429F-B68A-9C40819D5734}"/>
              </a:ext>
            </a:extLst>
          </p:cNvPr>
          <p:cNvSpPr txBox="1"/>
          <p:nvPr/>
        </p:nvSpPr>
        <p:spPr>
          <a:xfrm>
            <a:off x="8286033" y="2170644"/>
            <a:ext cx="369332" cy="22383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dirty="0"/>
              <a:t>Technology Readiness Level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E320DBF-91DB-4214-9E51-4B97B60489C5}"/>
              </a:ext>
            </a:extLst>
          </p:cNvPr>
          <p:cNvSpPr txBox="1"/>
          <p:nvPr/>
        </p:nvSpPr>
        <p:spPr>
          <a:xfrm>
            <a:off x="8543294" y="2006907"/>
            <a:ext cx="369332" cy="31700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000" dirty="0"/>
              <a:t>1</a:t>
            </a:r>
          </a:p>
          <a:p>
            <a:pPr algn="ctr"/>
            <a:endParaRPr lang="en-GB" sz="1000" dirty="0"/>
          </a:p>
          <a:p>
            <a:pPr algn="ctr"/>
            <a:endParaRPr lang="en-GB" sz="1000" dirty="0"/>
          </a:p>
          <a:p>
            <a:pPr algn="ctr"/>
            <a:r>
              <a:rPr lang="en-GB" sz="1000" dirty="0"/>
              <a:t>2</a:t>
            </a:r>
          </a:p>
          <a:p>
            <a:pPr algn="ctr"/>
            <a:endParaRPr lang="en-GB" sz="1000" dirty="0"/>
          </a:p>
          <a:p>
            <a:pPr algn="ctr"/>
            <a:endParaRPr lang="en-GB" sz="1000" dirty="0"/>
          </a:p>
          <a:p>
            <a:pPr algn="ctr"/>
            <a:endParaRPr lang="en-GB" sz="1000" dirty="0"/>
          </a:p>
          <a:p>
            <a:pPr algn="ctr"/>
            <a:r>
              <a:rPr lang="en-GB" sz="1000" dirty="0"/>
              <a:t>3</a:t>
            </a:r>
          </a:p>
          <a:p>
            <a:pPr algn="ctr"/>
            <a:r>
              <a:rPr lang="en-GB" sz="1000" dirty="0"/>
              <a:t>4</a:t>
            </a:r>
          </a:p>
          <a:p>
            <a:pPr algn="ctr"/>
            <a:r>
              <a:rPr lang="en-GB" sz="1000" dirty="0"/>
              <a:t>5</a:t>
            </a:r>
          </a:p>
          <a:p>
            <a:pPr algn="ctr"/>
            <a:r>
              <a:rPr lang="en-GB" sz="1000" dirty="0"/>
              <a:t>6</a:t>
            </a:r>
          </a:p>
          <a:p>
            <a:pPr algn="ctr"/>
            <a:endParaRPr lang="en-GB" sz="1000" dirty="0"/>
          </a:p>
          <a:p>
            <a:pPr algn="ctr"/>
            <a:r>
              <a:rPr lang="en-GB" sz="1000" dirty="0"/>
              <a:t>7</a:t>
            </a:r>
          </a:p>
          <a:p>
            <a:pPr algn="ctr"/>
            <a:endParaRPr lang="en-GB" sz="1000" dirty="0"/>
          </a:p>
          <a:p>
            <a:pPr algn="ctr"/>
            <a:endParaRPr lang="en-GB" sz="1000" dirty="0"/>
          </a:p>
          <a:p>
            <a:pPr algn="ctr"/>
            <a:endParaRPr lang="en-GB" sz="1000" dirty="0"/>
          </a:p>
          <a:p>
            <a:pPr algn="ctr"/>
            <a:r>
              <a:rPr lang="en-GB" sz="1000" dirty="0"/>
              <a:t>8</a:t>
            </a:r>
          </a:p>
          <a:p>
            <a:pPr algn="ctr"/>
            <a:endParaRPr lang="en-GB" sz="1000" dirty="0"/>
          </a:p>
          <a:p>
            <a:pPr algn="ctr"/>
            <a:endParaRPr lang="en-GB" sz="1000" dirty="0"/>
          </a:p>
          <a:p>
            <a:pPr algn="ctr"/>
            <a:r>
              <a:rPr lang="en-GB" sz="1000" dirty="0"/>
              <a:t>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D4AFAFE-8164-4EBF-B016-9B29804E7873}"/>
              </a:ext>
            </a:extLst>
          </p:cNvPr>
          <p:cNvSpPr txBox="1"/>
          <p:nvPr/>
        </p:nvSpPr>
        <p:spPr>
          <a:xfrm>
            <a:off x="10544479" y="2159707"/>
            <a:ext cx="369332" cy="22383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dirty="0"/>
              <a:t>Investor Interaction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2118F99-62EA-4186-AC45-9A902A4197F5}"/>
              </a:ext>
            </a:extLst>
          </p:cNvPr>
          <p:cNvSpPr txBox="1"/>
          <p:nvPr/>
        </p:nvSpPr>
        <p:spPr>
          <a:xfrm rot="10800000">
            <a:off x="10732991" y="1396037"/>
            <a:ext cx="492443" cy="93668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GB" sz="1000" dirty="0"/>
              <a:t>Government Grant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376AC4F-115A-4F70-A294-DE6FD34B37C2}"/>
              </a:ext>
            </a:extLst>
          </p:cNvPr>
          <p:cNvSpPr txBox="1"/>
          <p:nvPr/>
        </p:nvSpPr>
        <p:spPr>
          <a:xfrm rot="10800000">
            <a:off x="10818500" y="2118513"/>
            <a:ext cx="338554" cy="154482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GB" sz="1000" dirty="0"/>
              <a:t>Seed/Angel Funding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89FDB5E-24C1-474C-A5D1-351F3D7BC3FA}"/>
              </a:ext>
            </a:extLst>
          </p:cNvPr>
          <p:cNvSpPr txBox="1"/>
          <p:nvPr/>
        </p:nvSpPr>
        <p:spPr>
          <a:xfrm rot="10800000">
            <a:off x="10804853" y="3278894"/>
            <a:ext cx="338554" cy="154482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GB" sz="1000" dirty="0"/>
              <a:t>A Round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F8A5A76-CB30-4798-8CB6-6D790B564124}"/>
              </a:ext>
            </a:extLst>
          </p:cNvPr>
          <p:cNvSpPr txBox="1"/>
          <p:nvPr/>
        </p:nvSpPr>
        <p:spPr>
          <a:xfrm rot="10800000">
            <a:off x="10807241" y="3862246"/>
            <a:ext cx="338554" cy="154482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GB" sz="1000" dirty="0"/>
              <a:t>B Round</a:t>
            </a:r>
          </a:p>
        </p:txBody>
      </p:sp>
      <p:pic>
        <p:nvPicPr>
          <p:cNvPr id="69" name="Graphic 68" descr="Lights On outline">
            <a:extLst>
              <a:ext uri="{FF2B5EF4-FFF2-40B4-BE49-F238E27FC236}">
                <a16:creationId xmlns:a16="http://schemas.microsoft.com/office/drawing/2014/main" id="{DFC778DD-A60A-4D46-8738-B7BEC21E1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675" y="796938"/>
            <a:ext cx="664530" cy="664530"/>
          </a:xfrm>
          <a:prstGeom prst="rect">
            <a:avLst/>
          </a:prstGeom>
        </p:spPr>
      </p:pic>
      <p:pic>
        <p:nvPicPr>
          <p:cNvPr id="70" name="Graphic 69" descr="Bullseye outline">
            <a:extLst>
              <a:ext uri="{FF2B5EF4-FFF2-40B4-BE49-F238E27FC236}">
                <a16:creationId xmlns:a16="http://schemas.microsoft.com/office/drawing/2014/main" id="{0C9077FC-C7EC-4F0A-9621-8F7C4B06D1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6740" y="5936443"/>
            <a:ext cx="914400" cy="91440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0C172E52-0F11-463B-8AFA-3431ECF6F4B1}"/>
              </a:ext>
            </a:extLst>
          </p:cNvPr>
          <p:cNvSpPr txBox="1"/>
          <p:nvPr/>
        </p:nvSpPr>
        <p:spPr>
          <a:xfrm>
            <a:off x="2671216" y="1011092"/>
            <a:ext cx="2041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Facilities &amp; Services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1759EAF-DEAA-4AE5-A47E-768546969C87}"/>
              </a:ext>
            </a:extLst>
          </p:cNvPr>
          <p:cNvSpPr/>
          <p:nvPr/>
        </p:nvSpPr>
        <p:spPr>
          <a:xfrm>
            <a:off x="488267" y="5072650"/>
            <a:ext cx="1571347" cy="58261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Launch &amp; Scale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25BFE2-82A9-48D1-B36B-11D4C6D09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0774" y="6356350"/>
            <a:ext cx="5762625" cy="365125"/>
          </a:xfrm>
        </p:spPr>
        <p:txBody>
          <a:bodyPr/>
          <a:lstStyle/>
          <a:p>
            <a:r>
              <a:rPr lang="en-GB" dirty="0">
                <a:hlinkClick r:id="rId6"/>
              </a:rPr>
              <a:t>Drone Innovation Hub (cranfield.ac.uk)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30D7C-C125-9E21-9CE6-341CC66B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E4813-4C4D-4ED7-B85A-0707B41D243E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5676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F7E529-45C3-4560-9898-A8BAB2755257}"/>
              </a:ext>
            </a:extLst>
          </p:cNvPr>
          <p:cNvSpPr/>
          <p:nvPr/>
        </p:nvSpPr>
        <p:spPr>
          <a:xfrm>
            <a:off x="138546" y="882474"/>
            <a:ext cx="10432558" cy="5506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89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CF5809-B1B9-47F2-9FF4-E579F69A471D}"/>
              </a:ext>
            </a:extLst>
          </p:cNvPr>
          <p:cNvSpPr/>
          <p:nvPr/>
        </p:nvSpPr>
        <p:spPr>
          <a:xfrm>
            <a:off x="1908937" y="5150556"/>
            <a:ext cx="2675672" cy="108931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Cranfield’s Eagle Lab, and AVIATE+ facilities for office, event and workshop space, to help your company develop and grow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0EDE73-CADB-4799-9892-911ACD34FB3D}"/>
              </a:ext>
            </a:extLst>
          </p:cNvPr>
          <p:cNvSpPr/>
          <p:nvPr/>
        </p:nvSpPr>
        <p:spPr>
          <a:xfrm>
            <a:off x="1908937" y="3575744"/>
            <a:ext cx="2675672" cy="15748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23" dirty="0">
              <a:solidFill>
                <a:schemeClr val="tx1"/>
              </a:solidFill>
            </a:endParaRPr>
          </a:p>
          <a:p>
            <a:pPr algn="ctr"/>
            <a:endParaRPr lang="en-GB" sz="1423" dirty="0"/>
          </a:p>
          <a:p>
            <a:pPr algn="ctr"/>
            <a:endParaRPr lang="en-GB" sz="1423" dirty="0"/>
          </a:p>
          <a:p>
            <a:pPr algn="ctr"/>
            <a:endParaRPr lang="en-GB" sz="1423" dirty="0"/>
          </a:p>
          <a:p>
            <a:pPr algn="ctr"/>
            <a:endParaRPr lang="en-GB" sz="1423" dirty="0"/>
          </a:p>
          <a:p>
            <a:pPr algn="ctr"/>
            <a:endParaRPr lang="en-GB" sz="1423" dirty="0"/>
          </a:p>
          <a:p>
            <a:pPr algn="ctr"/>
            <a:endParaRPr lang="en-GB" sz="1423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7D5FBE-F838-43F1-941F-5A1503D2AD16}"/>
              </a:ext>
            </a:extLst>
          </p:cNvPr>
          <p:cNvSpPr/>
          <p:nvPr/>
        </p:nvSpPr>
        <p:spPr>
          <a:xfrm>
            <a:off x="4749829" y="5139970"/>
            <a:ext cx="2675672" cy="1099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and integrate with our cutting edge air traffic services, unmanned traffic management systems, surveillance and more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C66A56-CE06-4091-B78F-0AA823C558F9}"/>
              </a:ext>
            </a:extLst>
          </p:cNvPr>
          <p:cNvSpPr/>
          <p:nvPr/>
        </p:nvSpPr>
        <p:spPr>
          <a:xfrm>
            <a:off x="4749829" y="3575744"/>
            <a:ext cx="2675672" cy="15748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23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769326-0B5E-4015-9A3E-F60931ACA403}"/>
              </a:ext>
            </a:extLst>
          </p:cNvPr>
          <p:cNvSpPr/>
          <p:nvPr/>
        </p:nvSpPr>
        <p:spPr>
          <a:xfrm>
            <a:off x="7590721" y="5150555"/>
            <a:ext cx="2675672" cy="1099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 from our airport, specialist airspace strategy, and extensive testing facilities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26B4A5A-0270-4085-A14F-9EFB6C4B0102}"/>
              </a:ext>
            </a:extLst>
          </p:cNvPr>
          <p:cNvSpPr/>
          <p:nvPr/>
        </p:nvSpPr>
        <p:spPr>
          <a:xfrm>
            <a:off x="7590721" y="3575744"/>
            <a:ext cx="2675672" cy="157481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23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A430CB4-F3A6-4612-BDF6-FB94F5836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6" y="129076"/>
            <a:ext cx="7361381" cy="59526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What we offer: </a:t>
            </a:r>
            <a:r>
              <a:rPr lang="en-GB" b="1" dirty="0">
                <a:solidFill>
                  <a:schemeClr val="accent1"/>
                </a:solidFill>
              </a:rPr>
              <a:t>Services &amp; Facilities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A48DB3-56A0-4585-9A6B-4D9CC0FCF839}"/>
              </a:ext>
            </a:extLst>
          </p:cNvPr>
          <p:cNvSpPr txBox="1"/>
          <p:nvPr/>
        </p:nvSpPr>
        <p:spPr>
          <a:xfrm>
            <a:off x="1908937" y="3243330"/>
            <a:ext cx="2675671" cy="3356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581" b="1" dirty="0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endParaRPr lang="en-GB" sz="142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DA8F89A-B371-4355-A5DC-99660B962E40}"/>
              </a:ext>
            </a:extLst>
          </p:cNvPr>
          <p:cNvSpPr txBox="1"/>
          <p:nvPr/>
        </p:nvSpPr>
        <p:spPr>
          <a:xfrm>
            <a:off x="4749829" y="3247429"/>
            <a:ext cx="2675671" cy="3356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581" b="1" dirty="0">
                <a:latin typeface="Arial" panose="020B0604020202020204" pitchFamily="34" charset="0"/>
                <a:cs typeface="Arial" panose="020B0604020202020204" pitchFamily="34" charset="0"/>
              </a:rPr>
              <a:t>Air Traffic Services</a:t>
            </a:r>
            <a:endParaRPr lang="en-GB" sz="126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F4CDA4-FBEE-4DD7-9BAF-108C40FCD5F8}"/>
              </a:ext>
            </a:extLst>
          </p:cNvPr>
          <p:cNvSpPr txBox="1"/>
          <p:nvPr/>
        </p:nvSpPr>
        <p:spPr>
          <a:xfrm>
            <a:off x="7590720" y="3243330"/>
            <a:ext cx="2675671" cy="3356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581" b="1" dirty="0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endParaRPr lang="en-GB" sz="142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FC7DCB-665E-4F04-B0D7-3B4A97253981}"/>
              </a:ext>
            </a:extLst>
          </p:cNvPr>
          <p:cNvSpPr/>
          <p:nvPr/>
        </p:nvSpPr>
        <p:spPr>
          <a:xfrm>
            <a:off x="1908936" y="3215879"/>
            <a:ext cx="2675672" cy="302906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6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5889DDE-A723-4111-A8C3-111CCCCEA31B}"/>
              </a:ext>
            </a:extLst>
          </p:cNvPr>
          <p:cNvSpPr/>
          <p:nvPr/>
        </p:nvSpPr>
        <p:spPr>
          <a:xfrm>
            <a:off x="4744308" y="3221391"/>
            <a:ext cx="2675672" cy="302906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6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32F531-D4CB-46BA-98E8-DA17D39CD6CF}"/>
              </a:ext>
            </a:extLst>
          </p:cNvPr>
          <p:cNvSpPr/>
          <p:nvPr/>
        </p:nvSpPr>
        <p:spPr>
          <a:xfrm>
            <a:off x="7590720" y="3226036"/>
            <a:ext cx="2675672" cy="302906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6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4CC95D7-F106-409D-B924-E16A9F615B72}"/>
              </a:ext>
            </a:extLst>
          </p:cNvPr>
          <p:cNvSpPr/>
          <p:nvPr/>
        </p:nvSpPr>
        <p:spPr>
          <a:xfrm>
            <a:off x="1908937" y="2028641"/>
            <a:ext cx="2675672" cy="99208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for application to funding, including Cranfield’s investor network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3A69906-6F30-4DC3-9D39-47CEBB00E2CB}"/>
              </a:ext>
            </a:extLst>
          </p:cNvPr>
          <p:cNvSpPr txBox="1"/>
          <p:nvPr/>
        </p:nvSpPr>
        <p:spPr>
          <a:xfrm>
            <a:off x="1908935" y="1342347"/>
            <a:ext cx="2675671" cy="3356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581" b="1" dirty="0">
                <a:latin typeface="Arial" panose="020B0604020202020204" pitchFamily="34" charset="0"/>
                <a:cs typeface="Arial" panose="020B0604020202020204" pitchFamily="34" charset="0"/>
              </a:rPr>
              <a:t>Business Investment</a:t>
            </a:r>
            <a:endParaRPr lang="en-GB" sz="142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3F3C5DF-F445-4463-B3CC-86EF3E2186DC}"/>
              </a:ext>
            </a:extLst>
          </p:cNvPr>
          <p:cNvSpPr/>
          <p:nvPr/>
        </p:nvSpPr>
        <p:spPr>
          <a:xfrm>
            <a:off x="1908936" y="970361"/>
            <a:ext cx="2675672" cy="205036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6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8B1C7C2A-2DAA-4C86-8351-3F00FA95FB4A}"/>
              </a:ext>
            </a:extLst>
          </p:cNvPr>
          <p:cNvSpPr txBox="1">
            <a:spLocks/>
          </p:cNvSpPr>
          <p:nvPr/>
        </p:nvSpPr>
        <p:spPr>
          <a:xfrm>
            <a:off x="465894" y="4609787"/>
            <a:ext cx="1330036" cy="992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Technical &amp; Regulatory Support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3C4E3F11-DE60-4C84-93E3-02FD10F5CF6E}"/>
              </a:ext>
            </a:extLst>
          </p:cNvPr>
          <p:cNvSpPr txBox="1">
            <a:spLocks/>
          </p:cNvSpPr>
          <p:nvPr/>
        </p:nvSpPr>
        <p:spPr>
          <a:xfrm>
            <a:off x="465894" y="1709004"/>
            <a:ext cx="1412223" cy="992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Financial &amp; Business Support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211879C-DAC7-4E8E-8A46-B1C2D2739F48}"/>
              </a:ext>
            </a:extLst>
          </p:cNvPr>
          <p:cNvSpPr/>
          <p:nvPr/>
        </p:nvSpPr>
        <p:spPr>
          <a:xfrm>
            <a:off x="4744309" y="2028641"/>
            <a:ext cx="2675672" cy="99208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cutting edge research, laboratories, world class expertise and highly skilled graduates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857064-17AC-4D74-8F17-B4610CA5AFF9}"/>
              </a:ext>
            </a:extLst>
          </p:cNvPr>
          <p:cNvSpPr txBox="1"/>
          <p:nvPr/>
        </p:nvSpPr>
        <p:spPr>
          <a:xfrm>
            <a:off x="4744309" y="1342478"/>
            <a:ext cx="2675671" cy="5788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581" b="1" dirty="0">
                <a:latin typeface="Arial" panose="020B0604020202020204" pitchFamily="34" charset="0"/>
                <a:cs typeface="Arial" panose="020B0604020202020204" pitchFamily="34" charset="0"/>
              </a:rPr>
              <a:t>Academic Research and Expertise</a:t>
            </a:r>
            <a:endParaRPr lang="en-GB" sz="142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55EEE7A-D769-4DAB-87C5-FC00806FCFF4}"/>
              </a:ext>
            </a:extLst>
          </p:cNvPr>
          <p:cNvSpPr/>
          <p:nvPr/>
        </p:nvSpPr>
        <p:spPr>
          <a:xfrm>
            <a:off x="4744308" y="970361"/>
            <a:ext cx="2675672" cy="205036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6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3C23A8-7589-4A3E-ABCB-6628CA2A4C01}"/>
              </a:ext>
            </a:extLst>
          </p:cNvPr>
          <p:cNvSpPr txBox="1"/>
          <p:nvPr/>
        </p:nvSpPr>
        <p:spPr>
          <a:xfrm>
            <a:off x="138546" y="591495"/>
            <a:ext cx="6310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Supporting you at the appropriate level in your project and throughout its lifecycle</a:t>
            </a:r>
            <a:endParaRPr lang="en-GB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F3287-E417-4D8E-2C8C-B891E74F6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hlinkClick r:id="rId5"/>
              </a:rPr>
              <a:t>Drone Innovation Hub (cranfield.ac.uk)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40288-2D47-56B2-E052-468104408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E4813-4C4D-4ED7-B85A-0707B41D243E}" type="slidenum">
              <a:rPr lang="en-GB" smtClean="0"/>
              <a:t>4</a:t>
            </a:fld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5F4FBAE-C930-9BB4-798B-8BB528A4537E}"/>
              </a:ext>
            </a:extLst>
          </p:cNvPr>
          <p:cNvSpPr/>
          <p:nvPr/>
        </p:nvSpPr>
        <p:spPr>
          <a:xfrm>
            <a:off x="7607391" y="964547"/>
            <a:ext cx="2675672" cy="205036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6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F1D6E72-DD95-1DF3-3F89-02E5D2BD5C14}"/>
              </a:ext>
            </a:extLst>
          </p:cNvPr>
          <p:cNvSpPr/>
          <p:nvPr/>
        </p:nvSpPr>
        <p:spPr>
          <a:xfrm>
            <a:off x="7607391" y="2025442"/>
            <a:ext cx="2675672" cy="99208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services to support project strategy, marketing and management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7DAC44A-3FBB-B38B-8B9A-6BC5C895C50A}"/>
              </a:ext>
            </a:extLst>
          </p:cNvPr>
          <p:cNvSpPr txBox="1"/>
          <p:nvPr/>
        </p:nvSpPr>
        <p:spPr>
          <a:xfrm>
            <a:off x="7606422" y="1333921"/>
            <a:ext cx="2675671" cy="3356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581" b="1" dirty="0">
                <a:latin typeface="Arial" panose="020B0604020202020204" pitchFamily="34" charset="0"/>
                <a:cs typeface="Arial" panose="020B0604020202020204" pitchFamily="34" charset="0"/>
              </a:rPr>
              <a:t>Business Management</a:t>
            </a:r>
            <a:endParaRPr lang="en-GB" sz="142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538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99FAC19-AC58-4C87-AF8E-C40517FEEDFD}"/>
              </a:ext>
            </a:extLst>
          </p:cNvPr>
          <p:cNvSpPr/>
          <p:nvPr/>
        </p:nvSpPr>
        <p:spPr>
          <a:xfrm flipV="1">
            <a:off x="311027" y="5062293"/>
            <a:ext cx="1925829" cy="1376680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1341E9D6-A42E-47F7-8266-89807A6D2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913504"/>
              </p:ext>
            </p:extLst>
          </p:nvPr>
        </p:nvGraphicFramePr>
        <p:xfrm>
          <a:off x="2307569" y="1120937"/>
          <a:ext cx="9608512" cy="3388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2732">
                  <a:extLst>
                    <a:ext uri="{9D8B030D-6E8A-4147-A177-3AD203B41FA5}">
                      <a16:colId xmlns:a16="http://schemas.microsoft.com/office/drawing/2014/main" val="2770625187"/>
                    </a:ext>
                  </a:extLst>
                </a:gridCol>
                <a:gridCol w="5705780">
                  <a:extLst>
                    <a:ext uri="{9D8B030D-6E8A-4147-A177-3AD203B41FA5}">
                      <a16:colId xmlns:a16="http://schemas.microsoft.com/office/drawing/2014/main" val="732740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Levels of Support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Access to facilities, investor partners and business support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891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Start-up and Planning (A)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Access to Start Up/Seed Investment advice</a:t>
                      </a:r>
                    </a:p>
                    <a:p>
                      <a:r>
                        <a:rPr lang="en-US" sz="1200" b="1" dirty="0"/>
                        <a:t>Business Strategy support and access to prototyping labs</a:t>
                      </a:r>
                    </a:p>
                    <a:p>
                      <a:r>
                        <a:rPr lang="en-US" sz="1200" b="1" dirty="0"/>
                        <a:t>Access to Academic Research and Feasibility studies</a:t>
                      </a:r>
                      <a:endParaRPr lang="en-GB" sz="12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934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Develop/Simulation (B)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Access to Digital Aviation Research and Technology Centre (</a:t>
                      </a:r>
                      <a:r>
                        <a:rPr lang="en-GB" sz="1200" b="1" dirty="0" err="1"/>
                        <a:t>DARTeC</a:t>
                      </a:r>
                      <a:r>
                        <a:rPr lang="en-GB" sz="1200" b="1" dirty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Access to Air Traffic Management Laboratory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Access to logistics infrastructure/management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Access to UTM Digital twin simulation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Access to Accelerators (e.g. Connected Places Catapult)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Support to engage with CAA Innovation Sandbox (EASA/ICAO interface)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103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Test and Certify (C)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Access to Cranfield Airport &amp; developing BVLOS Airspace – Aerodrome Traffic Zone (Safely test for integrated solutions within live operational environment)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Access to external facilities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Access to data collection from other trials (e.g. at volume)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689775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500DB58F-862B-4F56-8FF4-B9F83304F614}"/>
              </a:ext>
            </a:extLst>
          </p:cNvPr>
          <p:cNvSpPr txBox="1">
            <a:spLocks/>
          </p:cNvSpPr>
          <p:nvPr/>
        </p:nvSpPr>
        <p:spPr>
          <a:xfrm>
            <a:off x="138546" y="129076"/>
            <a:ext cx="7361381" cy="59526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What we offer: </a:t>
            </a:r>
            <a:r>
              <a:rPr lang="en-GB" b="1" dirty="0">
                <a:solidFill>
                  <a:schemeClr val="accent1"/>
                </a:solidFill>
              </a:rPr>
              <a:t>Level Access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836A3B-A8BE-4948-B773-35D8CB71994E}"/>
              </a:ext>
            </a:extLst>
          </p:cNvPr>
          <p:cNvSpPr txBox="1"/>
          <p:nvPr/>
        </p:nvSpPr>
        <p:spPr>
          <a:xfrm>
            <a:off x="138546" y="591495"/>
            <a:ext cx="4082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Supporting you at the appropriate level in your project</a:t>
            </a:r>
            <a:endParaRPr lang="en-GB" sz="12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633ADD6-9AB5-4D44-B546-320D3C8F97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145235"/>
              </p:ext>
            </p:extLst>
          </p:nvPr>
        </p:nvGraphicFramePr>
        <p:xfrm>
          <a:off x="2307569" y="5182953"/>
          <a:ext cx="9608512" cy="1193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256">
                  <a:extLst>
                    <a:ext uri="{9D8B030D-6E8A-4147-A177-3AD203B41FA5}">
                      <a16:colId xmlns:a16="http://schemas.microsoft.com/office/drawing/2014/main" val="2400546593"/>
                    </a:ext>
                  </a:extLst>
                </a:gridCol>
                <a:gridCol w="4804256">
                  <a:extLst>
                    <a:ext uri="{9D8B030D-6E8A-4147-A177-3AD203B41FA5}">
                      <a16:colId xmlns:a16="http://schemas.microsoft.com/office/drawing/2014/main" val="278032886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Bespoke specifications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39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/>
                        <a:t>Airframe specifications</a:t>
                      </a:r>
                    </a:p>
                    <a:p>
                      <a:r>
                        <a:rPr lang="en-GB" sz="1200" b="1" dirty="0"/>
                        <a:t>Single versus multiple drones/drone types</a:t>
                      </a:r>
                    </a:p>
                    <a:p>
                      <a:r>
                        <a:rPr lang="en-GB" sz="1200" b="1" dirty="0"/>
                        <a:t>Multiple conventional operations integration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Surveillance/DAA: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/>
                        <a:t>UTM and sensors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/>
                        <a:t>Sensors without UTM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/>
                        <a:t>UTM without sensors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59349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6D15E5C-3EC8-4643-86BA-6CA31BC4CE24}"/>
              </a:ext>
            </a:extLst>
          </p:cNvPr>
          <p:cNvSpPr txBox="1"/>
          <p:nvPr/>
        </p:nvSpPr>
        <p:spPr>
          <a:xfrm>
            <a:off x="138546" y="591495"/>
            <a:ext cx="6310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Supporting you at the appropriate level in your project and throughout its lifecycle</a:t>
            </a:r>
            <a:endParaRPr lang="en-GB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15DA39-2232-49E9-A891-5738682BCAA3}"/>
              </a:ext>
            </a:extLst>
          </p:cNvPr>
          <p:cNvSpPr/>
          <p:nvPr/>
        </p:nvSpPr>
        <p:spPr>
          <a:xfrm>
            <a:off x="488267" y="1464684"/>
            <a:ext cx="1571347" cy="11923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Plan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3CEC3C-DD0D-44AF-9996-8085D94A4A7C}"/>
              </a:ext>
            </a:extLst>
          </p:cNvPr>
          <p:cNvSpPr/>
          <p:nvPr/>
        </p:nvSpPr>
        <p:spPr>
          <a:xfrm>
            <a:off x="488267" y="2625130"/>
            <a:ext cx="1571347" cy="96682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Develop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856514-4714-4FE4-BA94-15D48E21EDF3}"/>
              </a:ext>
            </a:extLst>
          </p:cNvPr>
          <p:cNvSpPr/>
          <p:nvPr/>
        </p:nvSpPr>
        <p:spPr>
          <a:xfrm>
            <a:off x="488267" y="3591958"/>
            <a:ext cx="1571347" cy="7299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Test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03E95D-B6E9-4B5C-AF7C-4D3785B62245}"/>
              </a:ext>
            </a:extLst>
          </p:cNvPr>
          <p:cNvSpPr/>
          <p:nvPr/>
        </p:nvSpPr>
        <p:spPr>
          <a:xfrm>
            <a:off x="488267" y="4332304"/>
            <a:ext cx="1571347" cy="7299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Certify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957C66-6574-41F5-A35F-7DE139CEFB64}"/>
              </a:ext>
            </a:extLst>
          </p:cNvPr>
          <p:cNvSpPr/>
          <p:nvPr/>
        </p:nvSpPr>
        <p:spPr>
          <a:xfrm>
            <a:off x="488267" y="5072650"/>
            <a:ext cx="1571347" cy="58261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Launch &amp; Scale</a:t>
            </a:r>
          </a:p>
        </p:txBody>
      </p:sp>
      <p:pic>
        <p:nvPicPr>
          <p:cNvPr id="27" name="Graphic 26" descr="Bullseye outline">
            <a:extLst>
              <a:ext uri="{FF2B5EF4-FFF2-40B4-BE49-F238E27FC236}">
                <a16:creationId xmlns:a16="http://schemas.microsoft.com/office/drawing/2014/main" id="{6F3F0229-E06C-4270-B7E6-832CB48A8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740" y="5936443"/>
            <a:ext cx="914400" cy="914400"/>
          </a:xfrm>
          <a:prstGeom prst="rect">
            <a:avLst/>
          </a:prstGeom>
        </p:spPr>
      </p:pic>
      <p:pic>
        <p:nvPicPr>
          <p:cNvPr id="28" name="Graphic 27" descr="Lights On outline">
            <a:extLst>
              <a:ext uri="{FF2B5EF4-FFF2-40B4-BE49-F238E27FC236}">
                <a16:creationId xmlns:a16="http://schemas.microsoft.com/office/drawing/2014/main" id="{8AEB9F2C-89AC-4E14-84CA-A98F0A5475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675" y="796938"/>
            <a:ext cx="664530" cy="66453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BB35B-C431-ED40-438A-007621D21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3574" y="6356350"/>
            <a:ext cx="6219825" cy="365125"/>
          </a:xfrm>
        </p:spPr>
        <p:txBody>
          <a:bodyPr/>
          <a:lstStyle/>
          <a:p>
            <a:pPr algn="l"/>
            <a:r>
              <a:rPr lang="en-GB" dirty="0">
                <a:hlinkClick r:id="rId6"/>
              </a:rPr>
              <a:t>Drone Innovation Hub (cranfield.ac.uk)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F79AC-5522-98E4-0D4E-6AFEE6FB7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E4813-4C4D-4ED7-B85A-0707B41D243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843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F7E529-45C3-4560-9898-A8BAB2755257}"/>
              </a:ext>
            </a:extLst>
          </p:cNvPr>
          <p:cNvSpPr/>
          <p:nvPr/>
        </p:nvSpPr>
        <p:spPr>
          <a:xfrm>
            <a:off x="1620898" y="868494"/>
            <a:ext cx="8950205" cy="53980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89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A733A71A-0EBE-4A54-BB52-3ABF67485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6" y="129076"/>
            <a:ext cx="7710788" cy="59526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What we offer: </a:t>
            </a:r>
            <a:r>
              <a:rPr lang="en-GB" b="1" dirty="0">
                <a:solidFill>
                  <a:schemeClr val="accent1"/>
                </a:solidFill>
              </a:rPr>
              <a:t>Services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2BA3316-4CC0-49AA-B40C-E3EE4B413989}"/>
              </a:ext>
            </a:extLst>
          </p:cNvPr>
          <p:cNvSpPr txBox="1"/>
          <p:nvPr/>
        </p:nvSpPr>
        <p:spPr>
          <a:xfrm>
            <a:off x="1908937" y="891738"/>
            <a:ext cx="3189536" cy="3356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581" b="1" dirty="0">
                <a:latin typeface="Arial" panose="020B0604020202020204" pitchFamily="34" charset="0"/>
                <a:cs typeface="Arial" panose="020B0604020202020204" pitchFamily="34" charset="0"/>
              </a:rPr>
              <a:t>Financial &amp; Business Support</a:t>
            </a:r>
            <a:endParaRPr lang="en-GB" sz="142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A150A23-4823-4FC1-87EA-46243145BE5B}"/>
              </a:ext>
            </a:extLst>
          </p:cNvPr>
          <p:cNvSpPr txBox="1"/>
          <p:nvPr/>
        </p:nvSpPr>
        <p:spPr>
          <a:xfrm>
            <a:off x="1856183" y="2050190"/>
            <a:ext cx="3438918" cy="3356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581" b="1" dirty="0">
                <a:latin typeface="Arial" panose="020B0604020202020204" pitchFamily="34" charset="0"/>
                <a:cs typeface="Arial" panose="020B0604020202020204" pitchFamily="34" charset="0"/>
              </a:rPr>
              <a:t>Technical &amp; Regulatory Support</a:t>
            </a:r>
            <a:endParaRPr lang="en-GB" sz="142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B00878-9505-4D7F-B034-41CBD7E94AA5}"/>
              </a:ext>
            </a:extLst>
          </p:cNvPr>
          <p:cNvSpPr txBox="1"/>
          <p:nvPr/>
        </p:nvSpPr>
        <p:spPr>
          <a:xfrm>
            <a:off x="2087417" y="1227343"/>
            <a:ext cx="4082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Financial 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Funding Strategy (All levels)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Investment Strategy (All levels)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CBEAB92-9F99-443D-8BBE-E48942A40C16}"/>
              </a:ext>
            </a:extLst>
          </p:cNvPr>
          <p:cNvSpPr txBox="1"/>
          <p:nvPr/>
        </p:nvSpPr>
        <p:spPr>
          <a:xfrm>
            <a:off x="2094241" y="2493066"/>
            <a:ext cx="40824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Research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Academic Research (All levels)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Feasibility studies, e.g. regulatory gap analysis (All levels)</a:t>
            </a:r>
          </a:p>
          <a:p>
            <a:r>
              <a:rPr lang="en-GB" sz="1200" b="1" dirty="0"/>
              <a:t>Development 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Strategy (All levels)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Solutions architecture (Level B)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Software development (Level B)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Simulation (Level B)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Prototyping (All levels)</a:t>
            </a:r>
          </a:p>
          <a:p>
            <a:r>
              <a:rPr lang="en-GB" sz="1200" b="1" dirty="0"/>
              <a:t>Assurance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Operational, commercial, technical and environmental assurance (Level 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Verification (Level 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Validation (Level 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Testing (Level C)</a:t>
            </a:r>
          </a:p>
          <a:p>
            <a:r>
              <a:rPr lang="en-GB" sz="1200" b="1" dirty="0"/>
              <a:t>Safety and Quality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Safety engineering (Level 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Ops risk assessments (Level 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Software assurance (Level 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Internal audits (Level C)</a:t>
            </a:r>
          </a:p>
          <a:p>
            <a:endParaRPr lang="en-GB" sz="1200" dirty="0"/>
          </a:p>
        </p:txBody>
      </p:sp>
      <p:sp>
        <p:nvSpPr>
          <p:cNvPr id="40" name="Rectangle 39" descr="Checkmark">
            <a:extLst>
              <a:ext uri="{FF2B5EF4-FFF2-40B4-BE49-F238E27FC236}">
                <a16:creationId xmlns:a16="http://schemas.microsoft.com/office/drawing/2014/main" id="{8000A756-82F9-4247-84A5-DE8400E0DEFA}"/>
              </a:ext>
            </a:extLst>
          </p:cNvPr>
          <p:cNvSpPr/>
          <p:nvPr/>
        </p:nvSpPr>
        <p:spPr>
          <a:xfrm>
            <a:off x="1749602" y="3087339"/>
            <a:ext cx="320893" cy="27821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Rectangle 40" descr="Lock">
            <a:extLst>
              <a:ext uri="{FF2B5EF4-FFF2-40B4-BE49-F238E27FC236}">
                <a16:creationId xmlns:a16="http://schemas.microsoft.com/office/drawing/2014/main" id="{0826E61A-CB66-4231-8516-4663C3B13AAD}"/>
              </a:ext>
            </a:extLst>
          </p:cNvPr>
          <p:cNvSpPr/>
          <p:nvPr/>
        </p:nvSpPr>
        <p:spPr>
          <a:xfrm>
            <a:off x="1749602" y="3980164"/>
            <a:ext cx="320893" cy="278217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Rectangle 41" descr="Books">
            <a:extLst>
              <a:ext uri="{FF2B5EF4-FFF2-40B4-BE49-F238E27FC236}">
                <a16:creationId xmlns:a16="http://schemas.microsoft.com/office/drawing/2014/main" id="{D37C5B17-7D89-4CD2-8787-FA7EFE006EEA}"/>
              </a:ext>
            </a:extLst>
          </p:cNvPr>
          <p:cNvSpPr/>
          <p:nvPr/>
        </p:nvSpPr>
        <p:spPr>
          <a:xfrm>
            <a:off x="1748490" y="2502718"/>
            <a:ext cx="320893" cy="278217"/>
          </a:xfrm>
          <a:prstGeom prst="rect">
            <a:avLst/>
          </a:prstGeom>
          <a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Rectangle 43" descr="Call center">
            <a:extLst>
              <a:ext uri="{FF2B5EF4-FFF2-40B4-BE49-F238E27FC236}">
                <a16:creationId xmlns:a16="http://schemas.microsoft.com/office/drawing/2014/main" id="{45499A85-E878-466D-B375-FC653F1A7149}"/>
              </a:ext>
            </a:extLst>
          </p:cNvPr>
          <p:cNvSpPr/>
          <p:nvPr/>
        </p:nvSpPr>
        <p:spPr>
          <a:xfrm>
            <a:off x="1748490" y="5121303"/>
            <a:ext cx="320893" cy="278217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5A0FDD3-217E-4EBD-97CA-E96DB1732D88}"/>
              </a:ext>
            </a:extLst>
          </p:cNvPr>
          <p:cNvSpPr txBox="1"/>
          <p:nvPr/>
        </p:nvSpPr>
        <p:spPr>
          <a:xfrm>
            <a:off x="6554148" y="2566569"/>
            <a:ext cx="40824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Proven Process and Checklists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Gate Reviews to maintain progress (All Levels)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Connectivity between simulation, indoor testing and certification (All Levels)</a:t>
            </a:r>
          </a:p>
          <a:p>
            <a:endParaRPr lang="en-GB" sz="1200" b="1" dirty="0"/>
          </a:p>
          <a:p>
            <a:r>
              <a:rPr lang="en-GB" sz="1200" b="1" dirty="0"/>
              <a:t>Security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Security Threat Analysis (Level B)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Security Vulnerability Assessment (Level B)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Security Technical Risk Assessment &amp; Management (Level B)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Security Architecture (Level B)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Security Operating Procedures (Level B)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Crypto Management Plan (Level B)</a:t>
            </a:r>
          </a:p>
          <a:p>
            <a:endParaRPr lang="en-GB" sz="1200" dirty="0"/>
          </a:p>
          <a:p>
            <a:r>
              <a:rPr lang="en-GB" sz="1200" b="1" dirty="0"/>
              <a:t>Regulatory and Advice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Certification (Level 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Airworthiness (Level 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Operational safety cases (Level B and 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Regulatory advice (All levels)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Airspace change proposals (Level C)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46" name="Rectangle 45" descr="Test tubes">
            <a:extLst>
              <a:ext uri="{FF2B5EF4-FFF2-40B4-BE49-F238E27FC236}">
                <a16:creationId xmlns:a16="http://schemas.microsoft.com/office/drawing/2014/main" id="{C40A3070-103F-4B46-8929-E33155510F64}"/>
              </a:ext>
            </a:extLst>
          </p:cNvPr>
          <p:cNvSpPr/>
          <p:nvPr/>
        </p:nvSpPr>
        <p:spPr>
          <a:xfrm>
            <a:off x="6201572" y="3499244"/>
            <a:ext cx="320893" cy="288757"/>
          </a:xfrm>
          <a:prstGeom prst="rect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7" name="Rectangle 46" descr="Gears">
            <a:extLst>
              <a:ext uri="{FF2B5EF4-FFF2-40B4-BE49-F238E27FC236}">
                <a16:creationId xmlns:a16="http://schemas.microsoft.com/office/drawing/2014/main" id="{5600AC84-6974-4511-8C3E-3C5A4A5EBDF9}"/>
              </a:ext>
            </a:extLst>
          </p:cNvPr>
          <p:cNvSpPr/>
          <p:nvPr/>
        </p:nvSpPr>
        <p:spPr>
          <a:xfrm>
            <a:off x="6233255" y="4953228"/>
            <a:ext cx="320893" cy="288757"/>
          </a:xfrm>
          <a:prstGeom prst="rect">
            <a:avLst/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DDDEAD4-E879-4468-8ACC-59316C7BCF6A}"/>
              </a:ext>
            </a:extLst>
          </p:cNvPr>
          <p:cNvSpPr txBox="1"/>
          <p:nvPr/>
        </p:nvSpPr>
        <p:spPr>
          <a:xfrm>
            <a:off x="6554148" y="1227342"/>
            <a:ext cx="4082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Business 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Business Strategy (All levels)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Consultancy (Levels B &amp; 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Business support (All levels)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Marketing support (Levels B &amp; C)</a:t>
            </a:r>
          </a:p>
        </p:txBody>
      </p:sp>
      <p:sp>
        <p:nvSpPr>
          <p:cNvPr id="50" name="Rectangle 49" descr="Airplane">
            <a:extLst>
              <a:ext uri="{FF2B5EF4-FFF2-40B4-BE49-F238E27FC236}">
                <a16:creationId xmlns:a16="http://schemas.microsoft.com/office/drawing/2014/main" id="{31BB538F-926E-44CC-BD5B-4170F67C56DD}"/>
              </a:ext>
            </a:extLst>
          </p:cNvPr>
          <p:cNvSpPr/>
          <p:nvPr/>
        </p:nvSpPr>
        <p:spPr>
          <a:xfrm>
            <a:off x="6233255" y="1221528"/>
            <a:ext cx="320893" cy="288757"/>
          </a:xfrm>
          <a:prstGeom prst="rect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1" name="Rectangle 50" descr="Pound with solid fill">
            <a:extLst>
              <a:ext uri="{FF2B5EF4-FFF2-40B4-BE49-F238E27FC236}">
                <a16:creationId xmlns:a16="http://schemas.microsoft.com/office/drawing/2014/main" id="{9A77BEE8-FBE3-4F7A-A2D2-A1463027AD2B}"/>
              </a:ext>
            </a:extLst>
          </p:cNvPr>
          <p:cNvSpPr/>
          <p:nvPr/>
        </p:nvSpPr>
        <p:spPr>
          <a:xfrm>
            <a:off x="1748490" y="1221484"/>
            <a:ext cx="320893" cy="288757"/>
          </a:xfrm>
          <a:prstGeom prst="rect">
            <a:avLst/>
          </a:prstGeom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039FECE-490E-4D1E-A9E6-73C87A5FD0A9}"/>
              </a:ext>
            </a:extLst>
          </p:cNvPr>
          <p:cNvSpPr txBox="1"/>
          <p:nvPr/>
        </p:nvSpPr>
        <p:spPr>
          <a:xfrm>
            <a:off x="138546" y="591495"/>
            <a:ext cx="6310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Supporting you at the appropriate level in your project and throughout its lifecycle</a:t>
            </a:r>
            <a:endParaRPr lang="en-GB" sz="12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A8D385-C1B5-571A-6CFC-3CCF14263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hlinkClick r:id="rId18"/>
              </a:rPr>
              <a:t>Drone Innovation Hub (cranfield.ac.uk)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3085B1-2614-3533-5033-FB3EC662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E4813-4C4D-4ED7-B85A-0707B41D243E}" type="slidenum">
              <a:rPr lang="en-GB" smtClean="0"/>
              <a:t>6</a:t>
            </a:fld>
            <a:endParaRPr lang="en-GB" dirty="0"/>
          </a:p>
        </p:txBody>
      </p:sp>
      <p:pic>
        <p:nvPicPr>
          <p:cNvPr id="7" name="Graphic 6" descr="Clipboard Partially Checked with solid fill">
            <a:extLst>
              <a:ext uri="{FF2B5EF4-FFF2-40B4-BE49-F238E27FC236}">
                <a16:creationId xmlns:a16="http://schemas.microsoft.com/office/drawing/2014/main" id="{DCB899E4-42D0-891F-25E6-518DD2B7191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155064" y="2553689"/>
            <a:ext cx="413907" cy="41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51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8E34D-5359-4D09-A1EE-4920A840112F}"/>
              </a:ext>
            </a:extLst>
          </p:cNvPr>
          <p:cNvSpPr/>
          <p:nvPr/>
        </p:nvSpPr>
        <p:spPr>
          <a:xfrm>
            <a:off x="1619250" y="983126"/>
            <a:ext cx="9134475" cy="5373224"/>
          </a:xfrm>
          <a:prstGeom prst="roundRect">
            <a:avLst>
              <a:gd name="adj" fmla="val 6740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F7E529-45C3-4560-9898-A8BAB2755257}"/>
              </a:ext>
            </a:extLst>
          </p:cNvPr>
          <p:cNvSpPr/>
          <p:nvPr/>
        </p:nvSpPr>
        <p:spPr>
          <a:xfrm>
            <a:off x="486318" y="1540458"/>
            <a:ext cx="8950205" cy="4464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89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BE208D-65AA-4516-8AC6-EB6EDACE4B0B}"/>
              </a:ext>
            </a:extLst>
          </p:cNvPr>
          <p:cNvSpPr txBox="1"/>
          <p:nvPr/>
        </p:nvSpPr>
        <p:spPr>
          <a:xfrm>
            <a:off x="1254895" y="983126"/>
            <a:ext cx="5494595" cy="43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632"/>
              </a:spcAft>
            </a:pPr>
            <a:r>
              <a:rPr lang="en-GB" sz="2213" dirty="0">
                <a:latin typeface="Arial" panose="020B0604020202020204" pitchFamily="34" charset="0"/>
                <a:cs typeface="Arial" panose="020B0604020202020204" pitchFamily="34" charset="0"/>
              </a:rPr>
              <a:t>About the Hub Partners</a:t>
            </a:r>
          </a:p>
        </p:txBody>
      </p:sp>
      <p:pic>
        <p:nvPicPr>
          <p:cNvPr id="23" name="Picture 22" descr="A picture containing shape&#10;&#10;Description automatically generated">
            <a:extLst>
              <a:ext uri="{FF2B5EF4-FFF2-40B4-BE49-F238E27FC236}">
                <a16:creationId xmlns:a16="http://schemas.microsoft.com/office/drawing/2014/main" id="{35F7545C-3C1F-4C59-91AF-2CAE3DBBF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032" y="1625863"/>
            <a:ext cx="1363010" cy="1161264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A958A466-8364-429B-A30C-9A2C28EB4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48" y="129076"/>
            <a:ext cx="6844778" cy="59526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Leading Partners to Support You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2AE52-8864-BB96-7F63-C387C439BE73}"/>
              </a:ext>
            </a:extLst>
          </p:cNvPr>
          <p:cNvSpPr txBox="1"/>
          <p:nvPr/>
        </p:nvSpPr>
        <p:spPr>
          <a:xfrm>
            <a:off x="1279677" y="2961752"/>
            <a:ext cx="3109111" cy="2894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632"/>
              </a:spcAft>
            </a:pPr>
            <a:r>
              <a:rPr lang="en-GB" sz="1265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Cranfield University</a:t>
            </a:r>
            <a:r>
              <a:rPr lang="en-GB" sz="1265" dirty="0">
                <a:latin typeface="Arial" panose="020B0604020202020204" pitchFamily="34" charset="0"/>
                <a:cs typeface="Arial" panose="020B0604020202020204" pitchFamily="34" charset="0"/>
              </a:rPr>
              <a:t> is a leading postgraduate university, providing unrivalled research in aviation and other STEM industry sectors.</a:t>
            </a:r>
          </a:p>
          <a:p>
            <a:pPr lvl="1">
              <a:spcAft>
                <a:spcPts val="632"/>
              </a:spcAft>
            </a:pPr>
            <a:r>
              <a:rPr lang="en-GB" sz="1265" dirty="0">
                <a:latin typeface="Arial" panose="020B0604020202020204" pitchFamily="34" charset="0"/>
                <a:cs typeface="Arial" panose="020B0604020202020204" pitchFamily="34" charset="0"/>
              </a:rPr>
              <a:t>Cranfield’s is one of the few universities in the world with its own airport and is at the forefront of aerospace technology. With world-class expertise and facilities along with unrivalled industry partnerships, the University has a global reputation for creating leaders in technology and management.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3EB044-8992-25A0-1E76-13C4C364A039}"/>
              </a:ext>
            </a:extLst>
          </p:cNvPr>
          <p:cNvSpPr txBox="1"/>
          <p:nvPr/>
        </p:nvSpPr>
        <p:spPr>
          <a:xfrm>
            <a:off x="4237160" y="2961752"/>
            <a:ext cx="3109111" cy="328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632"/>
              </a:spcAft>
            </a:pPr>
            <a:r>
              <a:rPr lang="en-GB" sz="1265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Ebeni</a:t>
            </a:r>
            <a:r>
              <a:rPr lang="en-GB" sz="1265" dirty="0">
                <a:latin typeface="Arial" panose="020B0604020202020204" pitchFamily="34" charset="0"/>
                <a:cs typeface="Arial" panose="020B0604020202020204" pitchFamily="34" charset="0"/>
              </a:rPr>
              <a:t> is a Safety Consultancy SME whose core business is the assessment &amp; assurance of safety and mission critical operations,</a:t>
            </a:r>
            <a:br>
              <a:rPr lang="en-GB" sz="126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65" dirty="0">
                <a:latin typeface="Arial" panose="020B0604020202020204" pitchFamily="34" charset="0"/>
                <a:cs typeface="Arial" panose="020B0604020202020204" pitchFamily="34" charset="0"/>
              </a:rPr>
              <a:t>applications and products in the aerospace, defence, and ATM markets. We also provide regulatory and airworthiness support, project and risk management services.</a:t>
            </a:r>
          </a:p>
          <a:p>
            <a:pPr lvl="1">
              <a:spcAft>
                <a:spcPts val="632"/>
              </a:spcAft>
            </a:pPr>
            <a:r>
              <a:rPr lang="en-GB" sz="1265" dirty="0">
                <a:latin typeface="Arial" panose="020B0604020202020204" pitchFamily="34" charset="0"/>
                <a:cs typeface="Arial" panose="020B0604020202020204" pitchFamily="34" charset="0"/>
              </a:rPr>
              <a:t>We deliver innovative solutions that assure the safety and security of existing and emerging technologies for operators, suppliers and regulators across a range of sectors.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27B8D4-D16B-5D60-B4C6-D03F41FA1DA7}"/>
              </a:ext>
            </a:extLst>
          </p:cNvPr>
          <p:cNvSpPr txBox="1"/>
          <p:nvPr/>
        </p:nvSpPr>
        <p:spPr>
          <a:xfrm>
            <a:off x="7149257" y="2961752"/>
            <a:ext cx="3433573" cy="471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632"/>
              </a:spcAft>
            </a:pPr>
            <a:r>
              <a:rPr lang="en-GB" sz="1265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Neuron Innovations</a:t>
            </a:r>
            <a:r>
              <a:rPr lang="en-GB" sz="1265" dirty="0">
                <a:latin typeface="Arial" panose="020B0604020202020204" pitchFamily="34" charset="0"/>
                <a:cs typeface="Arial" panose="020B0604020202020204" pitchFamily="34" charset="0"/>
              </a:rPr>
              <a:t> provides a trust layer for future mobility, particularly ensuring the safe separation of aircraft.</a:t>
            </a:r>
          </a:p>
          <a:p>
            <a:pPr lvl="1">
              <a:spcAft>
                <a:spcPts val="632"/>
              </a:spcAft>
            </a:pPr>
            <a:r>
              <a:rPr lang="en-GB" sz="1265" dirty="0">
                <a:latin typeface="Arial" panose="020B0604020202020204" pitchFamily="34" charset="0"/>
                <a:cs typeface="Arial" panose="020B0604020202020204" pitchFamily="34" charset="0"/>
              </a:rPr>
              <a:t>We apply our software development and integration expertise, in connecting aircraft tracking sensors to drones, airports and unmanned traffic management systems, to help prevent mid-air collisions from taking place.</a:t>
            </a:r>
          </a:p>
          <a:p>
            <a:pPr lvl="1">
              <a:spcAft>
                <a:spcPts val="632"/>
              </a:spcAft>
            </a:pPr>
            <a:r>
              <a:rPr lang="en-GB" sz="1265" dirty="0">
                <a:latin typeface="Arial" panose="020B0604020202020204" pitchFamily="34" charset="0"/>
                <a:cs typeface="Arial" panose="020B0604020202020204" pitchFamily="34" charset="0"/>
              </a:rPr>
              <a:t>With a focus on decentralising automation and mobility with partner organisations in their respective ecosystems we ensure a connected future smart transportation systems, we ensure safe, secure, and fair access to data.</a:t>
            </a:r>
          </a:p>
          <a:p>
            <a:pPr lvl="1">
              <a:spcAft>
                <a:spcPts val="632"/>
              </a:spcAft>
            </a:pPr>
            <a:endParaRPr lang="en-GB" sz="126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32"/>
              </a:spcAft>
            </a:pPr>
            <a:endParaRPr lang="en-GB" sz="126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32"/>
              </a:spcAft>
            </a:pPr>
            <a:endParaRPr lang="en-GB" sz="126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32"/>
              </a:spcAft>
            </a:pPr>
            <a:endParaRPr lang="en-GB" sz="126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32"/>
              </a:spcAft>
            </a:pPr>
            <a:endParaRPr lang="en-GB" sz="12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541132ED-33F4-68D7-D46C-75B4AEC6BB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940" y="1903829"/>
            <a:ext cx="1915550" cy="694553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B9DB10-8553-40E5-52C2-BB0DF5DE3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94450"/>
            <a:ext cx="7315200" cy="365125"/>
          </a:xfrm>
        </p:spPr>
        <p:txBody>
          <a:bodyPr/>
          <a:lstStyle/>
          <a:p>
            <a:r>
              <a:rPr lang="en-GB" dirty="0">
                <a:hlinkClick r:id="rId7"/>
              </a:rPr>
              <a:t>Drone Innovation Hub (cranfield.ac.uk)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ECF112-200E-E358-51F1-F9927189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E4813-4C4D-4ED7-B85A-0707B41D243E}" type="slidenum">
              <a:rPr lang="en-GB" smtClean="0"/>
              <a:t>7</a:t>
            </a:fld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6E2B56-96CC-8238-5167-EC763AA1C84A}"/>
              </a:ext>
            </a:extLst>
          </p:cNvPr>
          <p:cNvCxnSpPr/>
          <p:nvPr/>
        </p:nvCxnSpPr>
        <p:spPr>
          <a:xfrm>
            <a:off x="4493563" y="1625863"/>
            <a:ext cx="0" cy="443865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BAF3DD0-5652-5E47-99A1-9DCD06C24386}"/>
              </a:ext>
            </a:extLst>
          </p:cNvPr>
          <p:cNvCxnSpPr/>
          <p:nvPr/>
        </p:nvCxnSpPr>
        <p:spPr>
          <a:xfrm>
            <a:off x="7486650" y="1625863"/>
            <a:ext cx="0" cy="443865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Logo&#10;&#10;Description automatically generated with medium confidence">
            <a:extLst>
              <a:ext uri="{FF2B5EF4-FFF2-40B4-BE49-F238E27FC236}">
                <a16:creationId xmlns:a16="http://schemas.microsoft.com/office/drawing/2014/main" id="{798B04CA-9789-5BEF-D826-56384D632A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221" y="1341940"/>
            <a:ext cx="1780359" cy="178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50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7BA383-6020-19CA-75DC-639E8FD85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>
                <a:solidFill>
                  <a:srgbClr val="FFFFFF"/>
                </a:solidFill>
                <a:hlinkClick r:id="rId2"/>
              </a:rPr>
              <a:t>Drone Innovation Hub (cranfield.ac.uk)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D5A66-EA65-E7A2-0FB6-AEC696676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28E4813-4C4D-4ED7-B85A-0707B41D243E}" type="slidenum">
              <a:rPr lang="en-GB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495141A-B999-40ED-0FE0-A50749898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2" y="1120211"/>
            <a:ext cx="7407647" cy="523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74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C078B4-8A3B-9201-8681-C0C688B56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Drone Innovation Hub (cranfield.ac.uk)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EDB57-DA9E-30C3-6758-BBF3C7320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E4813-4C4D-4ED7-B85A-0707B41D243E}" type="slidenum">
              <a:rPr lang="en-GB" smtClean="0"/>
              <a:t>9</a:t>
            </a:fld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6C16CE-4557-9785-6EED-D3F4C0A1918D}"/>
              </a:ext>
            </a:extLst>
          </p:cNvPr>
          <p:cNvGrpSpPr/>
          <p:nvPr/>
        </p:nvGrpSpPr>
        <p:grpSpPr>
          <a:xfrm>
            <a:off x="1660849" y="1591645"/>
            <a:ext cx="8752113" cy="3674709"/>
            <a:chOff x="0" y="473924"/>
            <a:chExt cx="2434447" cy="274438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195BD4D-C05A-5BD5-9316-402FDC373B8C}"/>
                </a:ext>
              </a:extLst>
            </p:cNvPr>
            <p:cNvSpPr/>
            <p:nvPr/>
          </p:nvSpPr>
          <p:spPr>
            <a:xfrm>
              <a:off x="0" y="473924"/>
              <a:ext cx="2434447" cy="27443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B79816BA-68A2-2451-410F-1BC88E6E6443}"/>
                </a:ext>
              </a:extLst>
            </p:cNvPr>
            <p:cNvSpPr txBox="1"/>
            <p:nvPr/>
          </p:nvSpPr>
          <p:spPr>
            <a:xfrm>
              <a:off x="118840" y="592764"/>
              <a:ext cx="2196767" cy="2506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kern="1200" dirty="0"/>
                <a:t>Contact us for a complimentary one-hour review to discuss your business and technical goals </a:t>
              </a:r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dirty="0">
                <a:solidFill>
                  <a:schemeClr val="bg1"/>
                </a:solidFill>
              </a:endParaRPr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kern="1200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droneinnovationhub@cranfield.ac.uk</a:t>
              </a:r>
              <a:endParaRPr lang="en-GB" kern="1200" dirty="0">
                <a:solidFill>
                  <a:schemeClr val="bg1"/>
                </a:solidFill>
              </a:endParaRPr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dirty="0">
                <a:solidFill>
                  <a:schemeClr val="bg1"/>
                </a:solidFill>
              </a:endParaRPr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https://www.cranfield.ac.uk/themes/aerospace/drone-innovation-hub</a:t>
              </a:r>
              <a:endParaRPr lang="en-US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8204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1682</TotalTime>
  <Words>1331</Words>
  <Application>Microsoft Office PowerPoint</Application>
  <PresentationFormat>Widescreen</PresentationFormat>
  <Paragraphs>203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Office Theme</vt:lpstr>
      <vt:lpstr>The Drone Innovation Hub</vt:lpstr>
      <vt:lpstr>The Drone Innovation Hub</vt:lpstr>
      <vt:lpstr>What we offer: Services &amp; Facilities</vt:lpstr>
      <vt:lpstr>What we offer: Services &amp; Facilities</vt:lpstr>
      <vt:lpstr>PowerPoint Presentation</vt:lpstr>
      <vt:lpstr>What we offer: Services</vt:lpstr>
      <vt:lpstr>Leading Partners to Support You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 Smith</dc:creator>
  <cp:lastModifiedBy>Steve Cooper</cp:lastModifiedBy>
  <cp:revision>29</cp:revision>
  <dcterms:created xsi:type="dcterms:W3CDTF">2022-04-12T16:03:06Z</dcterms:created>
  <dcterms:modified xsi:type="dcterms:W3CDTF">2022-07-14T14:39:12Z</dcterms:modified>
</cp:coreProperties>
</file>