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5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9" r:id="rId1"/>
  </p:sldMasterIdLst>
  <p:notesMasterIdLst>
    <p:notesMasterId r:id="rId48"/>
  </p:notesMasterIdLst>
  <p:handoutMasterIdLst>
    <p:handoutMasterId r:id="rId49"/>
  </p:handoutMasterIdLst>
  <p:sldIdLst>
    <p:sldId id="1156" r:id="rId2"/>
    <p:sldId id="1121" r:id="rId3"/>
    <p:sldId id="1157" r:id="rId4"/>
    <p:sldId id="1132" r:id="rId5"/>
    <p:sldId id="1161" r:id="rId6"/>
    <p:sldId id="1158" r:id="rId7"/>
    <p:sldId id="1159" r:id="rId8"/>
    <p:sldId id="1138" r:id="rId9"/>
    <p:sldId id="1139" r:id="rId10"/>
    <p:sldId id="1142" r:id="rId11"/>
    <p:sldId id="1004" r:id="rId12"/>
    <p:sldId id="930" r:id="rId13"/>
    <p:sldId id="1165" r:id="rId14"/>
    <p:sldId id="1145" r:id="rId15"/>
    <p:sldId id="1160" r:id="rId16"/>
    <p:sldId id="1148" r:id="rId17"/>
    <p:sldId id="1082" r:id="rId18"/>
    <p:sldId id="1166" r:id="rId19"/>
    <p:sldId id="1027" r:id="rId20"/>
    <p:sldId id="1028" r:id="rId21"/>
    <p:sldId id="1029" r:id="rId22"/>
    <p:sldId id="1030" r:id="rId23"/>
    <p:sldId id="1040" r:id="rId24"/>
    <p:sldId id="1171" r:id="rId25"/>
    <p:sldId id="1032" r:id="rId26"/>
    <p:sldId id="1114" r:id="rId27"/>
    <p:sldId id="931" r:id="rId28"/>
    <p:sldId id="1033" r:id="rId29"/>
    <p:sldId id="904" r:id="rId30"/>
    <p:sldId id="1175" r:id="rId31"/>
    <p:sldId id="891" r:id="rId32"/>
    <p:sldId id="831" r:id="rId33"/>
    <p:sldId id="1034" r:id="rId34"/>
    <p:sldId id="1177" r:id="rId35"/>
    <p:sldId id="1186" r:id="rId36"/>
    <p:sldId id="1036" r:id="rId37"/>
    <p:sldId id="1063" r:id="rId38"/>
    <p:sldId id="1038" r:id="rId39"/>
    <p:sldId id="1167" r:id="rId40"/>
    <p:sldId id="1188" r:id="rId41"/>
    <p:sldId id="1182" r:id="rId42"/>
    <p:sldId id="1185" r:id="rId43"/>
    <p:sldId id="1184" r:id="rId44"/>
    <p:sldId id="1173" r:id="rId45"/>
    <p:sldId id="1178" r:id="rId46"/>
    <p:sldId id="1057" r:id="rId47"/>
  </p:sldIdLst>
  <p:sldSz cx="9906000" cy="6858000" type="A4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45">
          <p15:clr>
            <a:srgbClr val="A4A3A4"/>
          </p15:clr>
        </p15:guide>
        <p15:guide id="2" orient="horz" pos="663">
          <p15:clr>
            <a:srgbClr val="A4A3A4"/>
          </p15:clr>
        </p15:guide>
        <p15:guide id="3" orient="horz" pos="3838">
          <p15:clr>
            <a:srgbClr val="A4A3A4"/>
          </p15:clr>
        </p15:guide>
        <p15:guide id="4" orient="horz" pos="4247">
          <p15:clr>
            <a:srgbClr val="A4A3A4"/>
          </p15:clr>
        </p15:guide>
        <p15:guide id="5" pos="3120">
          <p15:clr>
            <a:srgbClr val="A4A3A4"/>
          </p15:clr>
        </p15:guide>
        <p15:guide id="6" pos="6159">
          <p15:clr>
            <a:srgbClr val="A4A3A4"/>
          </p15:clr>
        </p15:guide>
        <p15:guide id="7" pos="3211">
          <p15:clr>
            <a:srgbClr val="A4A3A4"/>
          </p15:clr>
        </p15:guide>
        <p15:guide id="8" pos="5887">
          <p15:clr>
            <a:srgbClr val="A4A3A4"/>
          </p15:clr>
        </p15:guide>
        <p15:guide id="9" pos="172">
          <p15:clr>
            <a:srgbClr val="A4A3A4"/>
          </p15:clr>
        </p15:guide>
        <p15:guide id="10" pos="5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" initials="P" lastIdx="0" clrIdx="0">
    <p:extLst>
      <p:ext uri="{19B8F6BF-5375-455C-9EA6-DF929625EA0E}">
        <p15:presenceInfo xmlns:p15="http://schemas.microsoft.com/office/powerpoint/2012/main" userId="Pet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6983"/>
    <a:srgbClr val="B8375A"/>
    <a:srgbClr val="EDB89C"/>
    <a:srgbClr val="EDCDD6"/>
    <a:srgbClr val="CCD8E3"/>
    <a:srgbClr val="99B1C7"/>
    <a:srgbClr val="9E9389"/>
    <a:srgbClr val="4153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292" autoAdjust="0"/>
    <p:restoredTop sz="94255" autoAdjust="0"/>
  </p:normalViewPr>
  <p:slideViewPr>
    <p:cSldViewPr>
      <p:cViewPr varScale="1">
        <p:scale>
          <a:sx n="54" d="100"/>
          <a:sy n="54" d="100"/>
        </p:scale>
        <p:origin x="78" y="426"/>
      </p:cViewPr>
      <p:guideLst>
        <p:guide orient="horz" pos="845"/>
        <p:guide orient="horz" pos="663"/>
        <p:guide orient="horz" pos="3838"/>
        <p:guide orient="horz" pos="4247"/>
        <p:guide pos="3120"/>
        <p:guide pos="6159"/>
        <p:guide pos="3211"/>
        <p:guide pos="5887"/>
        <p:guide pos="172"/>
        <p:guide pos="580"/>
      </p:guideLst>
    </p:cSldViewPr>
  </p:slideViewPr>
  <p:outlineViewPr>
    <p:cViewPr>
      <p:scale>
        <a:sx n="33" d="100"/>
        <a:sy n="33" d="100"/>
      </p:scale>
      <p:origin x="0" y="-60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15138"/>
    </p:cViewPr>
  </p:sorterViewPr>
  <p:notesViewPr>
    <p:cSldViewPr>
      <p:cViewPr varScale="1">
        <p:scale>
          <a:sx n="57" d="100"/>
          <a:sy n="57" d="100"/>
        </p:scale>
        <p:origin x="2832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854938271604951"/>
          <c:y val="5.6314312441534155E-2"/>
          <c:w val="0.60511713813551082"/>
          <c:h val="0.8046961248646535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Agriculture</c:v>
                </c:pt>
              </c:strCache>
            </c:strRef>
          </c:tx>
          <c:invertIfNegative val="0"/>
          <c:cat>
            <c:numRef>
              <c:f>Sheet1!$A$2:$A$44</c:f>
              <c:numCache>
                <c:formatCode>General</c:formatCode>
                <c:ptCount val="43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</c:numCache>
            </c:numRef>
          </c:cat>
          <c:val>
            <c:numRef>
              <c:f>Sheet1!$B$2:$B$44</c:f>
              <c:numCache>
                <c:formatCode>General</c:formatCode>
                <c:ptCount val="43"/>
                <c:pt idx="0">
                  <c:v>672.60936542885997</c:v>
                </c:pt>
                <c:pt idx="1">
                  <c:v>693.73307881401297</c:v>
                </c:pt>
                <c:pt idx="2">
                  <c:v>705.38333484475095</c:v>
                </c:pt>
                <c:pt idx="3">
                  <c:v>733.39383645391194</c:v>
                </c:pt>
                <c:pt idx="4">
                  <c:v>753.53537466568105</c:v>
                </c:pt>
                <c:pt idx="5">
                  <c:v>771.83457119813409</c:v>
                </c:pt>
                <c:pt idx="6">
                  <c:v>778.06563980483804</c:v>
                </c:pt>
                <c:pt idx="7">
                  <c:v>789.99314336799603</c:v>
                </c:pt>
                <c:pt idx="8">
                  <c:v>809.87151249119893</c:v>
                </c:pt>
                <c:pt idx="9">
                  <c:v>815.50130617803791</c:v>
                </c:pt>
                <c:pt idx="10">
                  <c:v>828.81067442046799</c:v>
                </c:pt>
                <c:pt idx="11">
                  <c:v>860.30913509553898</c:v>
                </c:pt>
                <c:pt idx="12">
                  <c:v>890.24598448278698</c:v>
                </c:pt>
                <c:pt idx="13">
                  <c:v>905.27758081675495</c:v>
                </c:pt>
                <c:pt idx="14">
                  <c:v>943.63191111178196</c:v>
                </c:pt>
                <c:pt idx="15">
                  <c:v>969.33374246977201</c:v>
                </c:pt>
                <c:pt idx="16">
                  <c:v>992.71237158369797</c:v>
                </c:pt>
                <c:pt idx="17">
                  <c:v>1010.72876091658</c:v>
                </c:pt>
                <c:pt idx="18">
                  <c:v>1043.96715821821</c:v>
                </c:pt>
                <c:pt idx="19">
                  <c:v>1072.6920050039901</c:v>
                </c:pt>
                <c:pt idx="20">
                  <c:v>1105.76386591353</c:v>
                </c:pt>
                <c:pt idx="21">
                  <c:v>1098.0833495628001</c:v>
                </c:pt>
                <c:pt idx="22">
                  <c:v>1124.6744594279298</c:v>
                </c:pt>
                <c:pt idx="23">
                  <c:v>1121.2550521340199</c:v>
                </c:pt>
                <c:pt idx="24">
                  <c:v>1142.2503008049</c:v>
                </c:pt>
                <c:pt idx="25">
                  <c:v>1150.6716205983</c:v>
                </c:pt>
                <c:pt idx="26">
                  <c:v>1203.0919328835</c:v>
                </c:pt>
                <c:pt idx="27">
                  <c:v>1225.5528036672199</c:v>
                </c:pt>
                <c:pt idx="28">
                  <c:v>1254.1669409844899</c:v>
                </c:pt>
                <c:pt idx="29">
                  <c:v>1290.2918692713999</c:v>
                </c:pt>
                <c:pt idx="30">
                  <c:v>1322.2541249044</c:v>
                </c:pt>
                <c:pt idx="31">
                  <c:v>1342.5426776028</c:v>
                </c:pt>
                <c:pt idx="32">
                  <c:v>1370.05110394132</c:v>
                </c:pt>
                <c:pt idx="33">
                  <c:v>1409.80021293098</c:v>
                </c:pt>
                <c:pt idx="34">
                  <c:v>1474.8146212394399</c:v>
                </c:pt>
                <c:pt idx="35">
                  <c:v>1511.7864523901499</c:v>
                </c:pt>
                <c:pt idx="36">
                  <c:v>1554.1754964872</c:v>
                </c:pt>
                <c:pt idx="37">
                  <c:v>1588.65601569256</c:v>
                </c:pt>
                <c:pt idx="38">
                  <c:v>1656.10918606834</c:v>
                </c:pt>
                <c:pt idx="39">
                  <c:v>1699.39442839405</c:v>
                </c:pt>
                <c:pt idx="40">
                  <c:v>1731.2810729003302</c:v>
                </c:pt>
                <c:pt idx="41">
                  <c:v>1767.0217502861201</c:v>
                </c:pt>
                <c:pt idx="42">
                  <c:v>1815.49138871883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Energy </c:v>
                </c:pt>
              </c:strCache>
            </c:strRef>
          </c:tx>
          <c:invertIfNegative val="0"/>
          <c:cat>
            <c:numRef>
              <c:f>Sheet1!$A$2:$A$44</c:f>
              <c:numCache>
                <c:formatCode>General</c:formatCode>
                <c:ptCount val="43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</c:numCache>
            </c:numRef>
          </c:cat>
          <c:val>
            <c:numRef>
              <c:f>Sheet1!$C$2:$C$44</c:f>
              <c:numCache>
                <c:formatCode>General</c:formatCode>
                <c:ptCount val="43"/>
                <c:pt idx="0">
                  <c:v>1161.68000089777</c:v>
                </c:pt>
                <c:pt idx="1">
                  <c:v>1216.3731053532299</c:v>
                </c:pt>
                <c:pt idx="2">
                  <c:v>1315.6360947032401</c:v>
                </c:pt>
                <c:pt idx="3">
                  <c:v>1438.03907223742</c:v>
                </c:pt>
                <c:pt idx="4">
                  <c:v>1459.9387409510698</c:v>
                </c:pt>
                <c:pt idx="5">
                  <c:v>1404.9761784939799</c:v>
                </c:pt>
                <c:pt idx="6">
                  <c:v>1518.6651367311201</c:v>
                </c:pt>
                <c:pt idx="7">
                  <c:v>1595.4285652719502</c:v>
                </c:pt>
                <c:pt idx="8">
                  <c:v>1615.0832079569307</c:v>
                </c:pt>
                <c:pt idx="9">
                  <c:v>1676.7483446696704</c:v>
                </c:pt>
                <c:pt idx="10">
                  <c:v>1695.8508753151002</c:v>
                </c:pt>
                <c:pt idx="11">
                  <c:v>1622.0536756079498</c:v>
                </c:pt>
                <c:pt idx="12">
                  <c:v>1574.0372147706698</c:v>
                </c:pt>
                <c:pt idx="13">
                  <c:v>1583.64585934042</c:v>
                </c:pt>
                <c:pt idx="14">
                  <c:v>1669.9911667294596</c:v>
                </c:pt>
                <c:pt idx="15">
                  <c:v>1718.4531055490399</c:v>
                </c:pt>
                <c:pt idx="16">
                  <c:v>1749.1122125685699</c:v>
                </c:pt>
                <c:pt idx="17">
                  <c:v>1839.3944320021494</c:v>
                </c:pt>
                <c:pt idx="18">
                  <c:v>1951.8981473181407</c:v>
                </c:pt>
                <c:pt idx="19">
                  <c:v>1996.3957585594501</c:v>
                </c:pt>
                <c:pt idx="20">
                  <c:v>2050.4579367187293</c:v>
                </c:pt>
                <c:pt idx="21">
                  <c:v>2071.6891875106398</c:v>
                </c:pt>
                <c:pt idx="22">
                  <c:v>2117.2782605737802</c:v>
                </c:pt>
                <c:pt idx="23">
                  <c:v>2192.3724059420606</c:v>
                </c:pt>
                <c:pt idx="24">
                  <c:v>2300.5375250172197</c:v>
                </c:pt>
                <c:pt idx="25">
                  <c:v>2409.4505907427501</c:v>
                </c:pt>
                <c:pt idx="26">
                  <c:v>2521.5101231989502</c:v>
                </c:pt>
                <c:pt idx="27">
                  <c:v>2599.6546659575401</c:v>
                </c:pt>
                <c:pt idx="28">
                  <c:v>2654.9659086687197</c:v>
                </c:pt>
                <c:pt idx="29">
                  <c:v>2708.5833541024003</c:v>
                </c:pt>
                <c:pt idx="30">
                  <c:v>2821.2232190245099</c:v>
                </c:pt>
                <c:pt idx="31">
                  <c:v>2882.7820492827</c:v>
                </c:pt>
                <c:pt idx="32">
                  <c:v>2962.1416012613895</c:v>
                </c:pt>
                <c:pt idx="33">
                  <c:v>3088.1665757952696</c:v>
                </c:pt>
                <c:pt idx="34">
                  <c:v>3288.9981467692996</c:v>
                </c:pt>
                <c:pt idx="35">
                  <c:v>2670.9815234837606</c:v>
                </c:pt>
                <c:pt idx="36">
                  <c:v>2751.2356481420802</c:v>
                </c:pt>
                <c:pt idx="37">
                  <c:v>2805.7230179468497</c:v>
                </c:pt>
                <c:pt idx="38">
                  <c:v>2869.4065739185908</c:v>
                </c:pt>
                <c:pt idx="39">
                  <c:v>2824.0828768232304</c:v>
                </c:pt>
                <c:pt idx="40">
                  <c:v>2925.3026730501506</c:v>
                </c:pt>
                <c:pt idx="41">
                  <c:v>2980.4784870559297</c:v>
                </c:pt>
                <c:pt idx="42">
                  <c:v>3111.1219964943516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Manufacturing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Sheet1!$A$2:$A$44</c:f>
              <c:numCache>
                <c:formatCode>General</c:formatCode>
                <c:ptCount val="43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</c:numCache>
            </c:numRef>
          </c:cat>
          <c:val>
            <c:numRef>
              <c:f>Sheet1!$D$2:$D$44</c:f>
              <c:numCache>
                <c:formatCode>General</c:formatCode>
                <c:ptCount val="43"/>
                <c:pt idx="0">
                  <c:v>2581.6555341878302</c:v>
                </c:pt>
                <c:pt idx="1">
                  <c:v>2659.93207070063</c:v>
                </c:pt>
                <c:pt idx="2">
                  <c:v>2829.1242469030499</c:v>
                </c:pt>
                <c:pt idx="3">
                  <c:v>3087.2949890455498</c:v>
                </c:pt>
                <c:pt idx="4">
                  <c:v>3117.5283085593501</c:v>
                </c:pt>
                <c:pt idx="5">
                  <c:v>3016.0988009311</c:v>
                </c:pt>
                <c:pt idx="6">
                  <c:v>3229.3047845075498</c:v>
                </c:pt>
                <c:pt idx="7">
                  <c:v>3354.8416798754101</c:v>
                </c:pt>
                <c:pt idx="8">
                  <c:v>3474.9948789682599</c:v>
                </c:pt>
                <c:pt idx="9">
                  <c:v>3620.6999982697798</c:v>
                </c:pt>
                <c:pt idx="10">
                  <c:v>3610.9046285202298</c:v>
                </c:pt>
                <c:pt idx="11">
                  <c:v>3653.7506918906097</c:v>
                </c:pt>
                <c:pt idx="12">
                  <c:v>3597.7198468259198</c:v>
                </c:pt>
                <c:pt idx="13">
                  <c:v>3679.74717410826</c:v>
                </c:pt>
                <c:pt idx="14">
                  <c:v>3877.0469105014704</c:v>
                </c:pt>
                <c:pt idx="15">
                  <c:v>4038.8318218052405</c:v>
                </c:pt>
                <c:pt idx="16">
                  <c:v>4120.0415524788195</c:v>
                </c:pt>
                <c:pt idx="17">
                  <c:v>4301.6987051812403</c:v>
                </c:pt>
                <c:pt idx="18">
                  <c:v>4547.2903362623892</c:v>
                </c:pt>
                <c:pt idx="19">
                  <c:v>4690.7244801382803</c:v>
                </c:pt>
                <c:pt idx="20">
                  <c:v>4739.6022847832</c:v>
                </c:pt>
                <c:pt idx="21">
                  <c:v>4716.3131199171603</c:v>
                </c:pt>
                <c:pt idx="22">
                  <c:v>4704.0842800065193</c:v>
                </c:pt>
                <c:pt idx="23">
                  <c:v>4668.3614701425495</c:v>
                </c:pt>
                <c:pt idx="24">
                  <c:v>4858.1826609379195</c:v>
                </c:pt>
                <c:pt idx="25">
                  <c:v>5074.9328284817593</c:v>
                </c:pt>
                <c:pt idx="26">
                  <c:v>5197.0829382110096</c:v>
                </c:pt>
                <c:pt idx="27">
                  <c:v>5423.8632358012692</c:v>
                </c:pt>
                <c:pt idx="28">
                  <c:v>5472.1322297354809</c:v>
                </c:pt>
                <c:pt idx="29">
                  <c:v>5672.4591980790101</c:v>
                </c:pt>
                <c:pt idx="30">
                  <c:v>5983.1118524570002</c:v>
                </c:pt>
                <c:pt idx="31">
                  <c:v>5884.1619519056203</c:v>
                </c:pt>
                <c:pt idx="32">
                  <c:v>5970.8118173907096</c:v>
                </c:pt>
                <c:pt idx="33">
                  <c:v>6147.8757097150101</c:v>
                </c:pt>
                <c:pt idx="34">
                  <c:v>6519.9296138692098</c:v>
                </c:pt>
                <c:pt idx="35">
                  <c:v>7479.5185648885399</c:v>
                </c:pt>
                <c:pt idx="36">
                  <c:v>7909.3942351553205</c:v>
                </c:pt>
                <c:pt idx="37">
                  <c:v>8392.0773221691506</c:v>
                </c:pt>
                <c:pt idx="38">
                  <c:v>8377.6481110913101</c:v>
                </c:pt>
                <c:pt idx="39">
                  <c:v>7737.7677584871699</c:v>
                </c:pt>
                <c:pt idx="40">
                  <c:v>8576.9210197947505</c:v>
                </c:pt>
                <c:pt idx="41">
                  <c:v>8930.9855327696696</c:v>
                </c:pt>
                <c:pt idx="42">
                  <c:v>9124.9000779079488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Construction </c:v>
                </c:pt>
              </c:strCache>
            </c:strRef>
          </c:tx>
          <c:invertIfNegative val="0"/>
          <c:cat>
            <c:numRef>
              <c:f>Sheet1!$A$2:$A$44</c:f>
              <c:numCache>
                <c:formatCode>General</c:formatCode>
                <c:ptCount val="43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</c:numCache>
            </c:numRef>
          </c:cat>
          <c:val>
            <c:numRef>
              <c:f>Sheet1!$E$2:$E$44</c:f>
              <c:numCache>
                <c:formatCode>General</c:formatCode>
                <c:ptCount val="43"/>
                <c:pt idx="0">
                  <c:v>1494.4277199317901</c:v>
                </c:pt>
                <c:pt idx="1">
                  <c:v>1525.1488861177199</c:v>
                </c:pt>
                <c:pt idx="2">
                  <c:v>1592.9966272070001</c:v>
                </c:pt>
                <c:pt idx="3">
                  <c:v>1652.68259989332</c:v>
                </c:pt>
                <c:pt idx="4">
                  <c:v>1613.1653434228001</c:v>
                </c:pt>
                <c:pt idx="5">
                  <c:v>1602.46641245112</c:v>
                </c:pt>
                <c:pt idx="6">
                  <c:v>1651.9723398405099</c:v>
                </c:pt>
                <c:pt idx="7">
                  <c:v>1683.4766384983602</c:v>
                </c:pt>
                <c:pt idx="8">
                  <c:v>1747.6581081171998</c:v>
                </c:pt>
                <c:pt idx="9">
                  <c:v>1775.8417613252</c:v>
                </c:pt>
                <c:pt idx="10">
                  <c:v>1759.2729508473799</c:v>
                </c:pt>
                <c:pt idx="11">
                  <c:v>1735.65474746109</c:v>
                </c:pt>
                <c:pt idx="12">
                  <c:v>1698.60399180478</c:v>
                </c:pt>
                <c:pt idx="13">
                  <c:v>1684.7052010495802</c:v>
                </c:pt>
                <c:pt idx="14">
                  <c:v>1720.3670275930901</c:v>
                </c:pt>
                <c:pt idx="15">
                  <c:v>1780.5107148612701</c:v>
                </c:pt>
                <c:pt idx="16">
                  <c:v>1820.3918726674799</c:v>
                </c:pt>
                <c:pt idx="17">
                  <c:v>1887.75722500692</c:v>
                </c:pt>
                <c:pt idx="18">
                  <c:v>2010.86866899202</c:v>
                </c:pt>
                <c:pt idx="19">
                  <c:v>2099.9688927123502</c:v>
                </c:pt>
                <c:pt idx="20">
                  <c:v>2141.2528286961201</c:v>
                </c:pt>
                <c:pt idx="21">
                  <c:v>2067.3775430164801</c:v>
                </c:pt>
                <c:pt idx="22">
                  <c:v>2065.2228665031698</c:v>
                </c:pt>
                <c:pt idx="23">
                  <c:v>2064.15944554102</c:v>
                </c:pt>
                <c:pt idx="24">
                  <c:v>2105.24107257381</c:v>
                </c:pt>
                <c:pt idx="25">
                  <c:v>2089.3616375656297</c:v>
                </c:pt>
                <c:pt idx="26">
                  <c:v>2137.07764462567</c:v>
                </c:pt>
                <c:pt idx="27">
                  <c:v>2174.3421539494798</c:v>
                </c:pt>
                <c:pt idx="28">
                  <c:v>2213.4648206529801</c:v>
                </c:pt>
                <c:pt idx="29">
                  <c:v>2261.4938723956898</c:v>
                </c:pt>
                <c:pt idx="30">
                  <c:v>2320.6276185612301</c:v>
                </c:pt>
                <c:pt idx="31">
                  <c:v>2329.0091054464701</c:v>
                </c:pt>
                <c:pt idx="32">
                  <c:v>2336.72650315488</c:v>
                </c:pt>
                <c:pt idx="33">
                  <c:v>2370.3759735590402</c:v>
                </c:pt>
                <c:pt idx="34">
                  <c:v>2446.7993735827099</c:v>
                </c:pt>
                <c:pt idx="35">
                  <c:v>2500.66563068288</c:v>
                </c:pt>
                <c:pt idx="36">
                  <c:v>2596.0545053289502</c:v>
                </c:pt>
                <c:pt idx="37">
                  <c:v>2659.3709025983599</c:v>
                </c:pt>
                <c:pt idx="38">
                  <c:v>2653.46946072213</c:v>
                </c:pt>
                <c:pt idx="39">
                  <c:v>2535.1203628145199</c:v>
                </c:pt>
                <c:pt idx="40">
                  <c:v>2584.0952239920603</c:v>
                </c:pt>
                <c:pt idx="41">
                  <c:v>2633.0109761973399</c:v>
                </c:pt>
                <c:pt idx="42">
                  <c:v>2708.3366855026602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Services</c:v>
                </c:pt>
              </c:strCache>
            </c:strRef>
          </c:tx>
          <c:invertIfNegative val="0"/>
          <c:cat>
            <c:numRef>
              <c:f>Sheet1!$A$2:$A$44</c:f>
              <c:numCache>
                <c:formatCode>General</c:formatCode>
                <c:ptCount val="43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</c:numCache>
            </c:numRef>
          </c:cat>
          <c:val>
            <c:numRef>
              <c:f>Sheet1!$F$2:$F$44</c:f>
              <c:numCache>
                <c:formatCode>General</c:formatCode>
                <c:ptCount val="43"/>
                <c:pt idx="0">
                  <c:v>9347.2809212932589</c:v>
                </c:pt>
                <c:pt idx="1">
                  <c:v>9723.579372665261</c:v>
                </c:pt>
                <c:pt idx="2">
                  <c:v>10236.198444285903</c:v>
                </c:pt>
                <c:pt idx="3">
                  <c:v>10782.519526474251</c:v>
                </c:pt>
                <c:pt idx="4">
                  <c:v>11136.13171537864</c:v>
                </c:pt>
                <c:pt idx="5">
                  <c:v>11369.64300280001</c:v>
                </c:pt>
                <c:pt idx="6">
                  <c:v>11832.53851431367</c:v>
                </c:pt>
                <c:pt idx="7">
                  <c:v>12340.92732583613</c:v>
                </c:pt>
                <c:pt idx="8">
                  <c:v>12934.732718151328</c:v>
                </c:pt>
                <c:pt idx="9">
                  <c:v>13509.064922891828</c:v>
                </c:pt>
                <c:pt idx="10">
                  <c:v>14047.695554532213</c:v>
                </c:pt>
                <c:pt idx="11">
                  <c:v>14429.833895377789</c:v>
                </c:pt>
                <c:pt idx="12">
                  <c:v>14727.868839994488</c:v>
                </c:pt>
                <c:pt idx="13">
                  <c:v>15135.724359566211</c:v>
                </c:pt>
                <c:pt idx="14">
                  <c:v>15778.037662321261</c:v>
                </c:pt>
                <c:pt idx="15">
                  <c:v>16301.47367517561</c:v>
                </c:pt>
                <c:pt idx="16">
                  <c:v>16837.620345759293</c:v>
                </c:pt>
                <c:pt idx="17">
                  <c:v>17394.259856412729</c:v>
                </c:pt>
                <c:pt idx="18">
                  <c:v>18108.023367610462</c:v>
                </c:pt>
                <c:pt idx="19">
                  <c:v>18702.219285540334</c:v>
                </c:pt>
                <c:pt idx="20">
                  <c:v>19306.758803623499</c:v>
                </c:pt>
                <c:pt idx="21">
                  <c:v>19696.194351870221</c:v>
                </c:pt>
                <c:pt idx="22">
                  <c:v>20166.983698471209</c:v>
                </c:pt>
                <c:pt idx="23">
                  <c:v>20571.77653225929</c:v>
                </c:pt>
                <c:pt idx="24">
                  <c:v>21166.598974423952</c:v>
                </c:pt>
                <c:pt idx="25">
                  <c:v>21789.439260569197</c:v>
                </c:pt>
                <c:pt idx="26">
                  <c:v>22521.268605977079</c:v>
                </c:pt>
                <c:pt idx="27">
                  <c:v>23410.095425869978</c:v>
                </c:pt>
                <c:pt idx="28">
                  <c:v>24169.334911096092</c:v>
                </c:pt>
                <c:pt idx="29">
                  <c:v>24964.211404335452</c:v>
                </c:pt>
                <c:pt idx="30">
                  <c:v>25977.296648179301</c:v>
                </c:pt>
                <c:pt idx="31">
                  <c:v>26695.103352974067</c:v>
                </c:pt>
                <c:pt idx="32">
                  <c:v>27304.394196544767</c:v>
                </c:pt>
                <c:pt idx="33">
                  <c:v>27956.92622124117</c:v>
                </c:pt>
                <c:pt idx="34">
                  <c:v>28872.517126196421</c:v>
                </c:pt>
                <c:pt idx="35">
                  <c:v>29954.094084032084</c:v>
                </c:pt>
                <c:pt idx="36">
                  <c:v>31143.666150541692</c:v>
                </c:pt>
                <c:pt idx="37">
                  <c:v>32327.480997850798</c:v>
                </c:pt>
                <c:pt idx="38">
                  <c:v>32903.134259005499</c:v>
                </c:pt>
                <c:pt idx="39">
                  <c:v>32495.151798750616</c:v>
                </c:pt>
                <c:pt idx="40">
                  <c:v>33383.002859557964</c:v>
                </c:pt>
                <c:pt idx="41">
                  <c:v>34284.697531199607</c:v>
                </c:pt>
                <c:pt idx="42">
                  <c:v>35578.62942325171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37729072"/>
        <c:axId val="360503424"/>
      </c:barChart>
      <c:catAx>
        <c:axId val="137729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60503424"/>
        <c:crosses val="autoZero"/>
        <c:auto val="1"/>
        <c:lblAlgn val="ctr"/>
        <c:lblOffset val="100"/>
        <c:tickLblSkip val="10"/>
        <c:noMultiLvlLbl val="0"/>
      </c:catAx>
      <c:valAx>
        <c:axId val="360503424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min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GB" sz="1600" b="0" i="0" baseline="0" dirty="0" smtClean="0"/>
                  <a:t>$</a:t>
                </a:r>
                <a:r>
                  <a:rPr lang="en-GB" sz="1600" b="0" i="0" baseline="0" dirty="0" err="1" smtClean="0"/>
                  <a:t>bn</a:t>
                </a:r>
                <a:r>
                  <a:rPr lang="en-GB" sz="1600" b="0" i="0" baseline="0" dirty="0" smtClean="0"/>
                  <a:t> *</a:t>
                </a:r>
                <a:endParaRPr lang="en-GB" sz="1600" b="0" i="0" baseline="0" dirty="0"/>
              </a:p>
            </c:rich>
          </c:tx>
          <c:overlay val="0"/>
        </c:title>
        <c:numFmt formatCode="#,##0" sourceLinked="0"/>
        <c:majorTickMark val="out"/>
        <c:minorTickMark val="none"/>
        <c:tickLblPos val="nextTo"/>
        <c:crossAx val="1377290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990108875279474"/>
          <c:y val="0.15504283199398949"/>
          <c:w val="0.19386434334597069"/>
          <c:h val="0.73481581874295643"/>
        </c:manualLayout>
      </c:layout>
      <c:overlay val="0"/>
      <c:txPr>
        <a:bodyPr/>
        <a:lstStyle/>
        <a:p>
          <a:pPr>
            <a:defRPr sz="1400" b="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400" baseline="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GB" sz="1400" dirty="0" smtClean="0"/>
              <a:t>$</a:t>
            </a:r>
            <a:r>
              <a:rPr lang="en-GB" sz="1400" dirty="0" err="1" smtClean="0"/>
              <a:t>bn</a:t>
            </a:r>
            <a:r>
              <a:rPr lang="en-GB" sz="1400" dirty="0" smtClean="0"/>
              <a:t>, constant</a:t>
            </a:r>
            <a:r>
              <a:rPr lang="en-GB" sz="1400" baseline="0" dirty="0" smtClean="0"/>
              <a:t> 2005</a:t>
            </a:r>
            <a:r>
              <a:rPr lang="en-GB" sz="1400" dirty="0" smtClean="0"/>
              <a:t> prices </a:t>
            </a:r>
            <a:endParaRPr lang="en-GB" sz="1400" dirty="0"/>
          </a:p>
        </c:rich>
      </c:tx>
      <c:layout>
        <c:manualLayout>
          <c:xMode val="edge"/>
          <c:yMode val="edge"/>
          <c:x val="0.3277920724537231"/>
          <c:y val="1.7392738162050468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</c:v>
                </c:pt>
              </c:strCache>
            </c:strRef>
          </c:tx>
          <c:marker>
            <c:symbol val="none"/>
          </c:marker>
          <c:cat>
            <c:numRef>
              <c:f>Sheet1!$A$2:$A$45</c:f>
              <c:numCache>
                <c:formatCode>General</c:formatCode>
                <c:ptCount val="44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</c:numCache>
            </c:numRef>
          </c:cat>
          <c:val>
            <c:numRef>
              <c:f>Sheet1!$B$2:$B$45</c:f>
              <c:numCache>
                <c:formatCode>General</c:formatCode>
                <c:ptCount val="44"/>
                <c:pt idx="0">
                  <c:v>683.39197491683694</c:v>
                </c:pt>
                <c:pt idx="1">
                  <c:v>692.40249734657641</c:v>
                </c:pt>
                <c:pt idx="2">
                  <c:v>742.73567028297293</c:v>
                </c:pt>
                <c:pt idx="3">
                  <c:v>812.22372513081473</c:v>
                </c:pt>
                <c:pt idx="4">
                  <c:v>780.53144484112067</c:v>
                </c:pt>
                <c:pt idx="5">
                  <c:v>734.23392523563984</c:v>
                </c:pt>
                <c:pt idx="6">
                  <c:v>790.68619122567065</c:v>
                </c:pt>
                <c:pt idx="7">
                  <c:v>824.01825167531251</c:v>
                </c:pt>
                <c:pt idx="8">
                  <c:v>858.59087414031194</c:v>
                </c:pt>
                <c:pt idx="9">
                  <c:v>865.43804936870674</c:v>
                </c:pt>
                <c:pt idx="10">
                  <c:v>806.50744289445015</c:v>
                </c:pt>
                <c:pt idx="11">
                  <c:v>833.44714871130782</c:v>
                </c:pt>
                <c:pt idx="12">
                  <c:v>791.01711204980541</c:v>
                </c:pt>
                <c:pt idx="13">
                  <c:v>815.59959360742459</c:v>
                </c:pt>
                <c:pt idx="14">
                  <c:v>880.0303900199043</c:v>
                </c:pt>
                <c:pt idx="15">
                  <c:v>903.26588628735203</c:v>
                </c:pt>
                <c:pt idx="16">
                  <c:v>911.57229558057838</c:v>
                </c:pt>
                <c:pt idx="17">
                  <c:v>980.1562966391931</c:v>
                </c:pt>
                <c:pt idx="18">
                  <c:v>1049.4338706637825</c:v>
                </c:pt>
                <c:pt idx="19">
                  <c:v>1041.3110284261058</c:v>
                </c:pt>
                <c:pt idx="20">
                  <c:v>1032.627990172238</c:v>
                </c:pt>
                <c:pt idx="21">
                  <c:v>998.92286318741083</c:v>
                </c:pt>
                <c:pt idx="22">
                  <c:v>1016.4756717005455</c:v>
                </c:pt>
                <c:pt idx="23">
                  <c:v>1051.9547527376089</c:v>
                </c:pt>
                <c:pt idx="24">
                  <c:v>1129.7286330097097</c:v>
                </c:pt>
                <c:pt idx="25">
                  <c:v>1203.581141167499</c:v>
                </c:pt>
                <c:pt idx="26">
                  <c:v>1232.8980660245209</c:v>
                </c:pt>
                <c:pt idx="27">
                  <c:v>1299.561391972584</c:v>
                </c:pt>
                <c:pt idx="28">
                  <c:v>1353.0601115353149</c:v>
                </c:pt>
                <c:pt idx="29">
                  <c:v>1447.8074407609608</c:v>
                </c:pt>
                <c:pt idx="30">
                  <c:v>1537.8757584285481</c:v>
                </c:pt>
                <c:pt idx="31">
                  <c:v>1475.7199864918105</c:v>
                </c:pt>
                <c:pt idx="32">
                  <c:v>1490.2997354646261</c:v>
                </c:pt>
                <c:pt idx="33">
                  <c:v>1565.5005459559859</c:v>
                </c:pt>
                <c:pt idx="34">
                  <c:v>1666.5995947543199</c:v>
                </c:pt>
                <c:pt idx="35">
                  <c:v>1704.2</c:v>
                </c:pt>
                <c:pt idx="36">
                  <c:v>1788.8009118027803</c:v>
                </c:pt>
                <c:pt idx="37">
                  <c:v>1846.2566330838069</c:v>
                </c:pt>
                <c:pt idx="38">
                  <c:v>1792.8295266505318</c:v>
                </c:pt>
                <c:pt idx="39">
                  <c:v>1656.2402994315303</c:v>
                </c:pt>
                <c:pt idx="40">
                  <c:v>1744.006551471831</c:v>
                </c:pt>
                <c:pt idx="41">
                  <c:v>1748.8025215286768</c:v>
                </c:pt>
                <c:pt idx="42">
                  <c:v>1761.8475600833003</c:v>
                </c:pt>
                <c:pt idx="43">
                  <c:v>1786.5947655766306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China</c:v>
                </c:pt>
              </c:strCache>
            </c:strRef>
          </c:tx>
          <c:marker>
            <c:symbol val="none"/>
          </c:marker>
          <c:cat>
            <c:numRef>
              <c:f>Sheet1!$A$2:$A$45</c:f>
              <c:numCache>
                <c:formatCode>General</c:formatCode>
                <c:ptCount val="44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</c:numCache>
            </c:numRef>
          </c:cat>
          <c:val>
            <c:numRef>
              <c:f>Sheet1!$C$2:$C$45</c:f>
              <c:numCache>
                <c:formatCode>General</c:formatCode>
                <c:ptCount val="44"/>
                <c:pt idx="0">
                  <c:v>20.868669577026804</c:v>
                </c:pt>
                <c:pt idx="1">
                  <c:v>23.435515934934564</c:v>
                </c:pt>
                <c:pt idx="2">
                  <c:v>25.216615146013901</c:v>
                </c:pt>
                <c:pt idx="3">
                  <c:v>27.435677278890413</c:v>
                </c:pt>
                <c:pt idx="4">
                  <c:v>27.710034051608616</c:v>
                </c:pt>
                <c:pt idx="5">
                  <c:v>32.143639499922521</c:v>
                </c:pt>
                <c:pt idx="6">
                  <c:v>31.147186675397329</c:v>
                </c:pt>
                <c:pt idx="7">
                  <c:v>35.632381556650522</c:v>
                </c:pt>
                <c:pt idx="8">
                  <c:v>41.476092131971555</c:v>
                </c:pt>
                <c:pt idx="9">
                  <c:v>45.066921120037655</c:v>
                </c:pt>
                <c:pt idx="10">
                  <c:v>50.770892448058461</c:v>
                </c:pt>
                <c:pt idx="11">
                  <c:v>51.654017640046597</c:v>
                </c:pt>
                <c:pt idx="12">
                  <c:v>54.635508672811632</c:v>
                </c:pt>
                <c:pt idx="13">
                  <c:v>59.946839955721771</c:v>
                </c:pt>
                <c:pt idx="14">
                  <c:v>68.85105663509384</c:v>
                </c:pt>
                <c:pt idx="15">
                  <c:v>81.388415130017108</c:v>
                </c:pt>
                <c:pt idx="16">
                  <c:v>89.235900810478654</c:v>
                </c:pt>
                <c:pt idx="17">
                  <c:v>101.05367581558447</c:v>
                </c:pt>
                <c:pt idx="18">
                  <c:v>116.46685224338185</c:v>
                </c:pt>
                <c:pt idx="19">
                  <c:v>122.35435352335855</c:v>
                </c:pt>
                <c:pt idx="20">
                  <c:v>126.45547620977264</c:v>
                </c:pt>
                <c:pt idx="21">
                  <c:v>144.65488639047101</c:v>
                </c:pt>
                <c:pt idx="22">
                  <c:v>175.27673085554639</c:v>
                </c:pt>
                <c:pt idx="23">
                  <c:v>210.48991588300481</c:v>
                </c:pt>
                <c:pt idx="24">
                  <c:v>250.29628538453997</c:v>
                </c:pt>
                <c:pt idx="25">
                  <c:v>285.44308958453172</c:v>
                </c:pt>
                <c:pt idx="26">
                  <c:v>321.13937952252735</c:v>
                </c:pt>
                <c:pt idx="27">
                  <c:v>357.49394599894629</c:v>
                </c:pt>
                <c:pt idx="28">
                  <c:v>389.3106453573443</c:v>
                </c:pt>
                <c:pt idx="29">
                  <c:v>422.46602473507625</c:v>
                </c:pt>
                <c:pt idx="30">
                  <c:v>463.80837282640294</c:v>
                </c:pt>
                <c:pt idx="31">
                  <c:v>504.02173575294921</c:v>
                </c:pt>
                <c:pt idx="32">
                  <c:v>554.27492003696455</c:v>
                </c:pt>
                <c:pt idx="33">
                  <c:v>624.94983245120341</c:v>
                </c:pt>
                <c:pt idx="34">
                  <c:v>696.88176960138969</c:v>
                </c:pt>
                <c:pt idx="35">
                  <c:v>733.65482987192297</c:v>
                </c:pt>
                <c:pt idx="36">
                  <c:v>841.82248265557791</c:v>
                </c:pt>
                <c:pt idx="37">
                  <c:v>980.32091347858318</c:v>
                </c:pt>
                <c:pt idx="38">
                  <c:v>1094.6379502866109</c:v>
                </c:pt>
                <c:pt idx="39">
                  <c:v>1212.2572758761119</c:v>
                </c:pt>
                <c:pt idx="40">
                  <c:v>1372.956459659973</c:v>
                </c:pt>
                <c:pt idx="41">
                  <c:v>1508.016606982274</c:v>
                </c:pt>
                <c:pt idx="42">
                  <c:v>1642.4141112099048</c:v>
                </c:pt>
                <c:pt idx="43">
                  <c:v>1756.8202542965676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Japan</c:v>
                </c:pt>
              </c:strCache>
            </c:strRef>
          </c:tx>
          <c:marker>
            <c:symbol val="none"/>
          </c:marker>
          <c:cat>
            <c:numRef>
              <c:f>Sheet1!$A$2:$A$45</c:f>
              <c:numCache>
                <c:formatCode>General</c:formatCode>
                <c:ptCount val="44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</c:numCache>
            </c:numRef>
          </c:cat>
          <c:val>
            <c:numRef>
              <c:f>Sheet1!$D$2:$D$45</c:f>
              <c:numCache>
                <c:formatCode>General</c:formatCode>
                <c:ptCount val="44"/>
                <c:pt idx="0">
                  <c:v>305.7251715659329</c:v>
                </c:pt>
                <c:pt idx="1">
                  <c:v>320.31995660037848</c:v>
                </c:pt>
                <c:pt idx="2">
                  <c:v>349.34620124399885</c:v>
                </c:pt>
                <c:pt idx="3">
                  <c:v>393.54856931322632</c:v>
                </c:pt>
                <c:pt idx="4">
                  <c:v>383.29223321947069</c:v>
                </c:pt>
                <c:pt idx="5">
                  <c:v>363.61308389204675</c:v>
                </c:pt>
                <c:pt idx="6">
                  <c:v>394.91336913143522</c:v>
                </c:pt>
                <c:pt idx="7">
                  <c:v>407.5933043521735</c:v>
                </c:pt>
                <c:pt idx="8">
                  <c:v>419.42657558663547</c:v>
                </c:pt>
                <c:pt idx="9">
                  <c:v>455.97517631220211</c:v>
                </c:pt>
                <c:pt idx="10">
                  <c:v>471.86404939069428</c:v>
                </c:pt>
                <c:pt idx="11">
                  <c:v>488.66294275368631</c:v>
                </c:pt>
                <c:pt idx="12">
                  <c:v>501.49159030572764</c:v>
                </c:pt>
                <c:pt idx="13">
                  <c:v>511.23375671300329</c:v>
                </c:pt>
                <c:pt idx="14">
                  <c:v>537.95893412205442</c:v>
                </c:pt>
                <c:pt idx="15">
                  <c:v>592.01855094487053</c:v>
                </c:pt>
                <c:pt idx="16">
                  <c:v>589.54802699168272</c:v>
                </c:pt>
                <c:pt idx="17">
                  <c:v>610.50530091652922</c:v>
                </c:pt>
                <c:pt idx="18">
                  <c:v>659.47389764719389</c:v>
                </c:pt>
                <c:pt idx="19">
                  <c:v>701.91870429659991</c:v>
                </c:pt>
                <c:pt idx="20">
                  <c:v>754.38888375765896</c:v>
                </c:pt>
                <c:pt idx="21">
                  <c:v>792.27225959593397</c:v>
                </c:pt>
                <c:pt idx="22">
                  <c:v>776.60953944393339</c:v>
                </c:pt>
                <c:pt idx="23">
                  <c:v>748.18579312723114</c:v>
                </c:pt>
                <c:pt idx="24">
                  <c:v>737.18760966408342</c:v>
                </c:pt>
                <c:pt idx="25">
                  <c:v>770.04515602813183</c:v>
                </c:pt>
                <c:pt idx="26">
                  <c:v>799.83061480447623</c:v>
                </c:pt>
                <c:pt idx="27">
                  <c:v>821.75530368718444</c:v>
                </c:pt>
                <c:pt idx="28">
                  <c:v>778.38860477488845</c:v>
                </c:pt>
                <c:pt idx="29">
                  <c:v>780.44271177387259</c:v>
                </c:pt>
                <c:pt idx="30">
                  <c:v>825.3681367569518</c:v>
                </c:pt>
                <c:pt idx="31">
                  <c:v>795.91837567920425</c:v>
                </c:pt>
                <c:pt idx="32">
                  <c:v>783.00036532075251</c:v>
                </c:pt>
                <c:pt idx="33">
                  <c:v>819.41177083454443</c:v>
                </c:pt>
                <c:pt idx="34">
                  <c:v>867.05453259410683</c:v>
                </c:pt>
                <c:pt idx="35">
                  <c:v>904.55650198280136</c:v>
                </c:pt>
                <c:pt idx="36">
                  <c:v>947.17922221171932</c:v>
                </c:pt>
                <c:pt idx="37">
                  <c:v>1004.3757590151426</c:v>
                </c:pt>
                <c:pt idx="38">
                  <c:v>1012.3599204952918</c:v>
                </c:pt>
                <c:pt idx="39">
                  <c:v>833.17809835026276</c:v>
                </c:pt>
                <c:pt idx="40">
                  <c:v>996.14209248873772</c:v>
                </c:pt>
                <c:pt idx="41">
                  <c:v>970.99198382626651</c:v>
                </c:pt>
                <c:pt idx="42">
                  <c:v>966.1987650649445</c:v>
                </c:pt>
                <c:pt idx="43">
                  <c:v>1000.8126988471763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Germany</c:v>
                </c:pt>
              </c:strCache>
            </c:strRef>
          </c:tx>
          <c:marker>
            <c:symbol val="none"/>
          </c:marker>
          <c:cat>
            <c:numRef>
              <c:f>Sheet1!$A$2:$A$45</c:f>
              <c:numCache>
                <c:formatCode>General</c:formatCode>
                <c:ptCount val="44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</c:numCache>
            </c:numRef>
          </c:cat>
          <c:val>
            <c:numRef>
              <c:f>Sheet1!$E$2:$E$45</c:f>
              <c:numCache>
                <c:formatCode>General</c:formatCode>
                <c:ptCount val="44"/>
                <c:pt idx="0">
                  <c:v>366.16234992198969</c:v>
                </c:pt>
                <c:pt idx="1">
                  <c:v>364.23194937804789</c:v>
                </c:pt>
                <c:pt idx="2">
                  <c:v>374.73805222359886</c:v>
                </c:pt>
                <c:pt idx="3">
                  <c:v>397.44169121814429</c:v>
                </c:pt>
                <c:pt idx="4">
                  <c:v>400.893315597217</c:v>
                </c:pt>
                <c:pt idx="5">
                  <c:v>380.97499529698524</c:v>
                </c:pt>
                <c:pt idx="6">
                  <c:v>406.03280347688866</c:v>
                </c:pt>
                <c:pt idx="7">
                  <c:v>417.10438141609131</c:v>
                </c:pt>
                <c:pt idx="8">
                  <c:v>420.74825340272895</c:v>
                </c:pt>
                <c:pt idx="9">
                  <c:v>440.9355497144652</c:v>
                </c:pt>
                <c:pt idx="10">
                  <c:v>437.37795843132233</c:v>
                </c:pt>
                <c:pt idx="11">
                  <c:v>431.33002670236965</c:v>
                </c:pt>
                <c:pt idx="12">
                  <c:v>421.69615083796253</c:v>
                </c:pt>
                <c:pt idx="13">
                  <c:v>424.69336828916136</c:v>
                </c:pt>
                <c:pt idx="14">
                  <c:v>439.5188197345239</c:v>
                </c:pt>
                <c:pt idx="15">
                  <c:v>459.48236446618665</c:v>
                </c:pt>
                <c:pt idx="16">
                  <c:v>459.05418639278685</c:v>
                </c:pt>
                <c:pt idx="17">
                  <c:v>451.98934990498122</c:v>
                </c:pt>
                <c:pt idx="18">
                  <c:v>469.65145565639449</c:v>
                </c:pt>
                <c:pt idx="19">
                  <c:v>494.86008732866475</c:v>
                </c:pt>
                <c:pt idx="20">
                  <c:v>515.94757407158022</c:v>
                </c:pt>
                <c:pt idx="21">
                  <c:v>535.21532580039445</c:v>
                </c:pt>
                <c:pt idx="22">
                  <c:v>519.9113025679535</c:v>
                </c:pt>
                <c:pt idx="23">
                  <c:v>479.91345896644503</c:v>
                </c:pt>
                <c:pt idx="24">
                  <c:v>495.03453221708423</c:v>
                </c:pt>
                <c:pt idx="25">
                  <c:v>492.10793077503672</c:v>
                </c:pt>
                <c:pt idx="26">
                  <c:v>478.14522166685913</c:v>
                </c:pt>
                <c:pt idx="27">
                  <c:v>497.29059625035723</c:v>
                </c:pt>
                <c:pt idx="28">
                  <c:v>502.16838497379382</c:v>
                </c:pt>
                <c:pt idx="29">
                  <c:v>507.89978074116397</c:v>
                </c:pt>
                <c:pt idx="30">
                  <c:v>544.84897647718572</c:v>
                </c:pt>
                <c:pt idx="31">
                  <c:v>552.59246308430647</c:v>
                </c:pt>
                <c:pt idx="32">
                  <c:v>541.25159831964891</c:v>
                </c:pt>
                <c:pt idx="33">
                  <c:v>546.73914054685474</c:v>
                </c:pt>
                <c:pt idx="34">
                  <c:v>567.28685246633609</c:v>
                </c:pt>
                <c:pt idx="35">
                  <c:v>576.31074963935782</c:v>
                </c:pt>
                <c:pt idx="36">
                  <c:v>624.6618333517556</c:v>
                </c:pt>
                <c:pt idx="37">
                  <c:v>651.97749806434251</c:v>
                </c:pt>
                <c:pt idx="38">
                  <c:v>637.40503545239585</c:v>
                </c:pt>
                <c:pt idx="39">
                  <c:v>514.24093001230301</c:v>
                </c:pt>
                <c:pt idx="40">
                  <c:v>609.72359042956214</c:v>
                </c:pt>
                <c:pt idx="41">
                  <c:v>664.23287343129664</c:v>
                </c:pt>
                <c:pt idx="42">
                  <c:v>661.1842255658097</c:v>
                </c:pt>
                <c:pt idx="43">
                  <c:v>662.95246286539577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South Korea</c:v>
                </c:pt>
              </c:strCache>
            </c:strRef>
          </c:tx>
          <c:marker>
            <c:symbol val="none"/>
          </c:marker>
          <c:cat>
            <c:numRef>
              <c:f>Sheet1!$A$2:$A$45</c:f>
              <c:numCache>
                <c:formatCode>General</c:formatCode>
                <c:ptCount val="44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</c:numCache>
            </c:numRef>
          </c:cat>
          <c:val>
            <c:numRef>
              <c:f>Sheet1!$F$2:$F$45</c:f>
              <c:numCache>
                <c:formatCode>General</c:formatCode>
                <c:ptCount val="44"/>
                <c:pt idx="0">
                  <c:v>5.4024319494849218</c:v>
                </c:pt>
                <c:pt idx="1">
                  <c:v>6.2582098393737704</c:v>
                </c:pt>
                <c:pt idx="2">
                  <c:v>7.0825614269207602</c:v>
                </c:pt>
                <c:pt idx="3">
                  <c:v>9.3669518446791535</c:v>
                </c:pt>
                <c:pt idx="4">
                  <c:v>11.04162989242762</c:v>
                </c:pt>
                <c:pt idx="5">
                  <c:v>12.52668130258597</c:v>
                </c:pt>
                <c:pt idx="6">
                  <c:v>15.382196006314391</c:v>
                </c:pt>
                <c:pt idx="7">
                  <c:v>17.810142431689087</c:v>
                </c:pt>
                <c:pt idx="8">
                  <c:v>21.935748661448073</c:v>
                </c:pt>
                <c:pt idx="9">
                  <c:v>23.992138200400319</c:v>
                </c:pt>
                <c:pt idx="10">
                  <c:v>23.476063306589417</c:v>
                </c:pt>
                <c:pt idx="11">
                  <c:v>25.876859212003836</c:v>
                </c:pt>
                <c:pt idx="12">
                  <c:v>27.467413152798329</c:v>
                </c:pt>
                <c:pt idx="13">
                  <c:v>31.840902078213727</c:v>
                </c:pt>
                <c:pt idx="14">
                  <c:v>37.666305954725239</c:v>
                </c:pt>
                <c:pt idx="15">
                  <c:v>40.105796670301231</c:v>
                </c:pt>
                <c:pt idx="16">
                  <c:v>48.530174263999861</c:v>
                </c:pt>
                <c:pt idx="17">
                  <c:v>57.963185379269937</c:v>
                </c:pt>
                <c:pt idx="18">
                  <c:v>65.351565088613015</c:v>
                </c:pt>
                <c:pt idx="19">
                  <c:v>67.69880801340976</c:v>
                </c:pt>
                <c:pt idx="20">
                  <c:v>74.156050840561676</c:v>
                </c:pt>
                <c:pt idx="21">
                  <c:v>81.537055023027975</c:v>
                </c:pt>
                <c:pt idx="22">
                  <c:v>85.632303871629077</c:v>
                </c:pt>
                <c:pt idx="23">
                  <c:v>89.942940290006007</c:v>
                </c:pt>
                <c:pt idx="24">
                  <c:v>99.111714225267349</c:v>
                </c:pt>
                <c:pt idx="25">
                  <c:v>109.87082835614419</c:v>
                </c:pt>
                <c:pt idx="26">
                  <c:v>117.57635679528693</c:v>
                </c:pt>
                <c:pt idx="27">
                  <c:v>124.42877959867847</c:v>
                </c:pt>
                <c:pt idx="28">
                  <c:v>115.36433235145724</c:v>
                </c:pt>
                <c:pt idx="29">
                  <c:v>141.90541881621576</c:v>
                </c:pt>
                <c:pt idx="30">
                  <c:v>166.63190557716402</c:v>
                </c:pt>
                <c:pt idx="31">
                  <c:v>172.05698504402162</c:v>
                </c:pt>
                <c:pt idx="32">
                  <c:v>188.02082630559684</c:v>
                </c:pt>
                <c:pt idx="33">
                  <c:v>197.34872761892385</c:v>
                </c:pt>
                <c:pt idx="34">
                  <c:v>216.52162123455975</c:v>
                </c:pt>
                <c:pt idx="35">
                  <c:v>229.17008153367942</c:v>
                </c:pt>
                <c:pt idx="36">
                  <c:v>246.90999417384063</c:v>
                </c:pt>
                <c:pt idx="37">
                  <c:v>267.76093332465376</c:v>
                </c:pt>
                <c:pt idx="38">
                  <c:v>277.70038029521373</c:v>
                </c:pt>
                <c:pt idx="39">
                  <c:v>276.31560886617729</c:v>
                </c:pt>
                <c:pt idx="40">
                  <c:v>314.04931466141545</c:v>
                </c:pt>
                <c:pt idx="41">
                  <c:v>334.59314173189875</c:v>
                </c:pt>
                <c:pt idx="42">
                  <c:v>342.53930701254723</c:v>
                </c:pt>
                <c:pt idx="43">
                  <c:v>353.74630517356417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France</c:v>
                </c:pt>
              </c:strCache>
            </c:strRef>
          </c:tx>
          <c:marker>
            <c:symbol val="none"/>
          </c:marker>
          <c:cat>
            <c:numRef>
              <c:f>Sheet1!$A$2:$A$45</c:f>
              <c:numCache>
                <c:formatCode>General</c:formatCode>
                <c:ptCount val="44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</c:numCache>
            </c:numRef>
          </c:cat>
          <c:val>
            <c:numRef>
              <c:f>Sheet1!$G$2:$G$45</c:f>
              <c:numCache>
                <c:formatCode>General</c:formatCode>
                <c:ptCount val="44"/>
                <c:pt idx="0">
                  <c:v>121.77995821519168</c:v>
                </c:pt>
                <c:pt idx="1">
                  <c:v>130.24424215291248</c:v>
                </c:pt>
                <c:pt idx="2">
                  <c:v>131.64204347609808</c:v>
                </c:pt>
                <c:pt idx="3">
                  <c:v>139.66447793861624</c:v>
                </c:pt>
                <c:pt idx="4">
                  <c:v>150.97497885887677</c:v>
                </c:pt>
                <c:pt idx="5">
                  <c:v>145.65239019051879</c:v>
                </c:pt>
                <c:pt idx="6">
                  <c:v>154.64980351191355</c:v>
                </c:pt>
                <c:pt idx="7">
                  <c:v>160.4113813858628</c:v>
                </c:pt>
                <c:pt idx="8">
                  <c:v>162.5230065164404</c:v>
                </c:pt>
                <c:pt idx="9">
                  <c:v>165.98144555538994</c:v>
                </c:pt>
                <c:pt idx="10">
                  <c:v>166.05108690245245</c:v>
                </c:pt>
                <c:pt idx="11">
                  <c:v>164.56499029995507</c:v>
                </c:pt>
                <c:pt idx="12">
                  <c:v>164.52519524449085</c:v>
                </c:pt>
                <c:pt idx="13">
                  <c:v>167.48122170820281</c:v>
                </c:pt>
                <c:pt idx="14">
                  <c:v>167.58568372879654</c:v>
                </c:pt>
                <c:pt idx="15">
                  <c:v>169.74829627418779</c:v>
                </c:pt>
                <c:pt idx="16">
                  <c:v>169.01333134358057</c:v>
                </c:pt>
                <c:pt idx="17">
                  <c:v>169.36526886534344</c:v>
                </c:pt>
                <c:pt idx="18">
                  <c:v>176.75471322688131</c:v>
                </c:pt>
                <c:pt idx="19">
                  <c:v>184.55454409789579</c:v>
                </c:pt>
                <c:pt idx="20">
                  <c:v>191.17544645077859</c:v>
                </c:pt>
                <c:pt idx="21">
                  <c:v>191.20777993334318</c:v>
                </c:pt>
                <c:pt idx="22">
                  <c:v>192.53345271849969</c:v>
                </c:pt>
                <c:pt idx="23">
                  <c:v>188.62358851912634</c:v>
                </c:pt>
                <c:pt idx="24">
                  <c:v>194.74829627418779</c:v>
                </c:pt>
                <c:pt idx="25">
                  <c:v>202.82420534248632</c:v>
                </c:pt>
                <c:pt idx="26">
                  <c:v>205.0054718201263</c:v>
                </c:pt>
                <c:pt idx="27">
                  <c:v>213.65716559717453</c:v>
                </c:pt>
                <c:pt idx="28">
                  <c:v>224.75625528528076</c:v>
                </c:pt>
                <c:pt idx="29">
                  <c:v>233.05228075411628</c:v>
                </c:pt>
                <c:pt idx="30">
                  <c:v>244.50703875043536</c:v>
                </c:pt>
                <c:pt idx="31">
                  <c:v>247.66079689598561</c:v>
                </c:pt>
                <c:pt idx="32">
                  <c:v>247.30139780132339</c:v>
                </c:pt>
                <c:pt idx="33">
                  <c:v>253.29055364870899</c:v>
                </c:pt>
                <c:pt idx="34">
                  <c:v>259.11431129682131</c:v>
                </c:pt>
                <c:pt idx="35">
                  <c:v>263.49674177983383</c:v>
                </c:pt>
                <c:pt idx="36">
                  <c:v>270.56782569765727</c:v>
                </c:pt>
                <c:pt idx="37">
                  <c:v>276.28960851614187</c:v>
                </c:pt>
                <c:pt idx="38">
                  <c:v>267.50111923593454</c:v>
                </c:pt>
                <c:pt idx="39">
                  <c:v>251.96115007710279</c:v>
                </c:pt>
                <c:pt idx="40">
                  <c:v>258.13684524697777</c:v>
                </c:pt>
                <c:pt idx="41">
                  <c:v>268.3057255136049</c:v>
                </c:pt>
                <c:pt idx="42">
                  <c:v>269.57170571556469</c:v>
                </c:pt>
                <c:pt idx="43">
                  <c:v>267.44142665273836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Italy</c:v>
                </c:pt>
              </c:strCache>
            </c:strRef>
          </c:tx>
          <c:spPr>
            <a:ln w="28575">
              <a:solidFill>
                <a:srgbClr val="85AC57"/>
              </a:solidFill>
              <a:prstDash val="solid"/>
            </a:ln>
          </c:spPr>
          <c:marker>
            <c:symbol val="none"/>
          </c:marker>
          <c:cat>
            <c:numRef>
              <c:f>Sheet1!$A$2:$A$45</c:f>
              <c:numCache>
                <c:formatCode>General</c:formatCode>
                <c:ptCount val="44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</c:numCache>
            </c:numRef>
          </c:cat>
          <c:val>
            <c:numRef>
              <c:f>Sheet1!$H$2:$H$45</c:f>
              <c:numCache>
                <c:formatCode>General</c:formatCode>
                <c:ptCount val="44"/>
                <c:pt idx="0">
                  <c:v>112.32697444784358</c:v>
                </c:pt>
                <c:pt idx="1">
                  <c:v>113.37168118688746</c:v>
                </c:pt>
                <c:pt idx="2">
                  <c:v>121.11645926354279</c:v>
                </c:pt>
                <c:pt idx="3">
                  <c:v>137.69485443714842</c:v>
                </c:pt>
                <c:pt idx="4">
                  <c:v>149.05780888549</c:v>
                </c:pt>
                <c:pt idx="5">
                  <c:v>142.32455350320836</c:v>
                </c:pt>
                <c:pt idx="6">
                  <c:v>164.13611191240125</c:v>
                </c:pt>
                <c:pt idx="7">
                  <c:v>171.81368961224692</c:v>
                </c:pt>
                <c:pt idx="8">
                  <c:v>178.52414305327571</c:v>
                </c:pt>
                <c:pt idx="9">
                  <c:v>195.89931465204197</c:v>
                </c:pt>
                <c:pt idx="10">
                  <c:v>203.93023568745969</c:v>
                </c:pt>
                <c:pt idx="11">
                  <c:v>200.20040862184723</c:v>
                </c:pt>
                <c:pt idx="12">
                  <c:v>197.75844034969933</c:v>
                </c:pt>
                <c:pt idx="13">
                  <c:v>197.97191594786838</c:v>
                </c:pt>
                <c:pt idx="14">
                  <c:v>204.76608490523802</c:v>
                </c:pt>
                <c:pt idx="15">
                  <c:v>211.48823639133482</c:v>
                </c:pt>
                <c:pt idx="16">
                  <c:v>216.54668600706361</c:v>
                </c:pt>
                <c:pt idx="17">
                  <c:v>224.33796646769156</c:v>
                </c:pt>
                <c:pt idx="18">
                  <c:v>239.64063300626759</c:v>
                </c:pt>
                <c:pt idx="19">
                  <c:v>250.36437606078701</c:v>
                </c:pt>
                <c:pt idx="20">
                  <c:v>253.43157737651094</c:v>
                </c:pt>
                <c:pt idx="21">
                  <c:v>252.90864547579972</c:v>
                </c:pt>
                <c:pt idx="22">
                  <c:v>252.03576580609842</c:v>
                </c:pt>
                <c:pt idx="23">
                  <c:v>245.26438839974119</c:v>
                </c:pt>
                <c:pt idx="24">
                  <c:v>262.06834800775999</c:v>
                </c:pt>
                <c:pt idx="25">
                  <c:v>275.15656867134271</c:v>
                </c:pt>
                <c:pt idx="26">
                  <c:v>273.17489926876578</c:v>
                </c:pt>
                <c:pt idx="27">
                  <c:v>275.44160075610603</c:v>
                </c:pt>
                <c:pt idx="28">
                  <c:v>278.92192707556069</c:v>
                </c:pt>
                <c:pt idx="29">
                  <c:v>279.16455255434533</c:v>
                </c:pt>
                <c:pt idx="30">
                  <c:v>289.20472068845442</c:v>
                </c:pt>
                <c:pt idx="31">
                  <c:v>287.40324827140199</c:v>
                </c:pt>
                <c:pt idx="32">
                  <c:v>286.91439088693227</c:v>
                </c:pt>
                <c:pt idx="33">
                  <c:v>281.39481669402596</c:v>
                </c:pt>
                <c:pt idx="34">
                  <c:v>286.5597174551059</c:v>
                </c:pt>
                <c:pt idx="35">
                  <c:v>287.86748246530385</c:v>
                </c:pt>
                <c:pt idx="36">
                  <c:v>301.07906780082578</c:v>
                </c:pt>
                <c:pt idx="37">
                  <c:v>310.16614435656368</c:v>
                </c:pt>
                <c:pt idx="38">
                  <c:v>300.09650300950079</c:v>
                </c:pt>
                <c:pt idx="39">
                  <c:v>247.12505596179662</c:v>
                </c:pt>
                <c:pt idx="40">
                  <c:v>268.94418743471152</c:v>
                </c:pt>
                <c:pt idx="41">
                  <c:v>274.36489578669847</c:v>
                </c:pt>
                <c:pt idx="42">
                  <c:v>263.35509625429029</c:v>
                </c:pt>
                <c:pt idx="43">
                  <c:v>256.08366910411377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UK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Sheet1!$A$2:$A$45</c:f>
              <c:numCache>
                <c:formatCode>General</c:formatCode>
                <c:ptCount val="44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</c:numCache>
            </c:numRef>
          </c:cat>
          <c:val>
            <c:numRef>
              <c:f>Sheet1!$I$2:$I$45</c:f>
              <c:numCache>
                <c:formatCode>General</c:formatCode>
                <c:ptCount val="44"/>
                <c:pt idx="0">
                  <c:v>177.57389716457976</c:v>
                </c:pt>
                <c:pt idx="1">
                  <c:v>176.67705262618159</c:v>
                </c:pt>
                <c:pt idx="2">
                  <c:v>179.80658239305419</c:v>
                </c:pt>
                <c:pt idx="3">
                  <c:v>195.86424004177044</c:v>
                </c:pt>
                <c:pt idx="4">
                  <c:v>192.17925080346382</c:v>
                </c:pt>
                <c:pt idx="5">
                  <c:v>181.62359520396311</c:v>
                </c:pt>
                <c:pt idx="6">
                  <c:v>187.06772401710057</c:v>
                </c:pt>
                <c:pt idx="7">
                  <c:v>198.05580155796338</c:v>
                </c:pt>
                <c:pt idx="8">
                  <c:v>202.70348426185873</c:v>
                </c:pt>
                <c:pt idx="9">
                  <c:v>208.44883261737741</c:v>
                </c:pt>
                <c:pt idx="10">
                  <c:v>201.69571762847613</c:v>
                </c:pt>
                <c:pt idx="11">
                  <c:v>189.23299875754543</c:v>
                </c:pt>
                <c:pt idx="12">
                  <c:v>188.96507744416428</c:v>
                </c:pt>
                <c:pt idx="13">
                  <c:v>193.01191505897594</c:v>
                </c:pt>
                <c:pt idx="14">
                  <c:v>200.17224349386271</c:v>
                </c:pt>
                <c:pt idx="15">
                  <c:v>205.94043177058583</c:v>
                </c:pt>
                <c:pt idx="16">
                  <c:v>208.52683555961568</c:v>
                </c:pt>
                <c:pt idx="17">
                  <c:v>218.53798685828767</c:v>
                </c:pt>
                <c:pt idx="18">
                  <c:v>234.51695407774977</c:v>
                </c:pt>
                <c:pt idx="19">
                  <c:v>243.86793325046187</c:v>
                </c:pt>
                <c:pt idx="20">
                  <c:v>243.46867796063137</c:v>
                </c:pt>
                <c:pt idx="21">
                  <c:v>231.63152152068304</c:v>
                </c:pt>
                <c:pt idx="22">
                  <c:v>231.36631821057432</c:v>
                </c:pt>
                <c:pt idx="23">
                  <c:v>234.58606274532278</c:v>
                </c:pt>
                <c:pt idx="24">
                  <c:v>246.05661460953235</c:v>
                </c:pt>
                <c:pt idx="25">
                  <c:v>249.85407505063722</c:v>
                </c:pt>
                <c:pt idx="26">
                  <c:v>251.77696861626012</c:v>
                </c:pt>
                <c:pt idx="27">
                  <c:v>256.17724092912772</c:v>
                </c:pt>
                <c:pt idx="28">
                  <c:v>257.16073146533705</c:v>
                </c:pt>
                <c:pt idx="29">
                  <c:v>258.53253119601516</c:v>
                </c:pt>
                <c:pt idx="30">
                  <c:v>264.47586624672834</c:v>
                </c:pt>
                <c:pt idx="31">
                  <c:v>260.28924877448554</c:v>
                </c:pt>
                <c:pt idx="32">
                  <c:v>253.59812178158566</c:v>
                </c:pt>
                <c:pt idx="33">
                  <c:v>252.09066818384412</c:v>
                </c:pt>
                <c:pt idx="34">
                  <c:v>256.95216364472708</c:v>
                </c:pt>
                <c:pt idx="35">
                  <c:v>256.78259631089765</c:v>
                </c:pt>
                <c:pt idx="36">
                  <c:v>262.490232767588</c:v>
                </c:pt>
                <c:pt idx="37">
                  <c:v>264.29782054620739</c:v>
                </c:pt>
                <c:pt idx="38">
                  <c:v>256.72663909073424</c:v>
                </c:pt>
                <c:pt idx="39">
                  <c:v>232.62603393359126</c:v>
                </c:pt>
                <c:pt idx="40">
                  <c:v>243.56482263891235</c:v>
                </c:pt>
                <c:pt idx="41">
                  <c:v>247.99053005185431</c:v>
                </c:pt>
                <c:pt idx="42">
                  <c:v>244.79249013583581</c:v>
                </c:pt>
                <c:pt idx="43">
                  <c:v>244.81114254255701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Spain</c:v>
                </c:pt>
              </c:strCache>
            </c:strRef>
          </c:tx>
          <c:spPr>
            <a:ln w="28575">
              <a:solidFill>
                <a:schemeClr val="accent5">
                  <a:lumMod val="75000"/>
                </a:schemeClr>
              </a:solidFill>
              <a:prstDash val="solid"/>
            </a:ln>
          </c:spPr>
          <c:marker>
            <c:symbol val="none"/>
          </c:marker>
          <c:cat>
            <c:numRef>
              <c:f>Sheet1!$A$2:$A$45</c:f>
              <c:numCache>
                <c:formatCode>General</c:formatCode>
                <c:ptCount val="44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</c:numCache>
            </c:numRef>
          </c:cat>
          <c:val>
            <c:numRef>
              <c:f>Sheet1!$J$2:$J$45</c:f>
              <c:numCache>
                <c:formatCode>General</c:formatCode>
                <c:ptCount val="44"/>
                <c:pt idx="0">
                  <c:v>59.357111473564999</c:v>
                </c:pt>
                <c:pt idx="1">
                  <c:v>63.007498204891718</c:v>
                </c:pt>
                <c:pt idx="2">
                  <c:v>72.27209106061261</c:v>
                </c:pt>
                <c:pt idx="3">
                  <c:v>79.976793356715689</c:v>
                </c:pt>
                <c:pt idx="4">
                  <c:v>84.941736741271626</c:v>
                </c:pt>
                <c:pt idx="5">
                  <c:v>84.442921529120312</c:v>
                </c:pt>
                <c:pt idx="6">
                  <c:v>87.348914512730317</c:v>
                </c:pt>
                <c:pt idx="7">
                  <c:v>91.419137061552433</c:v>
                </c:pt>
                <c:pt idx="8">
                  <c:v>93.240355527062917</c:v>
                </c:pt>
                <c:pt idx="9">
                  <c:v>93.153269681314967</c:v>
                </c:pt>
                <c:pt idx="10">
                  <c:v>93.992575614593619</c:v>
                </c:pt>
                <c:pt idx="11">
                  <c:v>93.000055122322379</c:v>
                </c:pt>
                <c:pt idx="12">
                  <c:v>91.956100792091249</c:v>
                </c:pt>
                <c:pt idx="13">
                  <c:v>93.228987145052571</c:v>
                </c:pt>
                <c:pt idx="14">
                  <c:v>94.099209556628338</c:v>
                </c:pt>
                <c:pt idx="15">
                  <c:v>95.577661362078302</c:v>
                </c:pt>
                <c:pt idx="16">
                  <c:v>98.646095401935085</c:v>
                </c:pt>
                <c:pt idx="17">
                  <c:v>104.4874950050265</c:v>
                </c:pt>
                <c:pt idx="18">
                  <c:v>109.88511366050309</c:v>
                </c:pt>
                <c:pt idx="19">
                  <c:v>113.97593562628028</c:v>
                </c:pt>
                <c:pt idx="20">
                  <c:v>116.46682806070356</c:v>
                </c:pt>
                <c:pt idx="21">
                  <c:v>118.79788768688573</c:v>
                </c:pt>
                <c:pt idx="22">
                  <c:v>118.3437272868336</c:v>
                </c:pt>
                <c:pt idx="23">
                  <c:v>114.17522350648467</c:v>
                </c:pt>
                <c:pt idx="24">
                  <c:v>116.54103748849792</c:v>
                </c:pt>
                <c:pt idx="25">
                  <c:v>120.05176983215139</c:v>
                </c:pt>
                <c:pt idx="26">
                  <c:v>123.00880325229181</c:v>
                </c:pt>
                <c:pt idx="27">
                  <c:v>131.17845600736601</c:v>
                </c:pt>
                <c:pt idx="28">
                  <c:v>138.61055318124625</c:v>
                </c:pt>
                <c:pt idx="29">
                  <c:v>146.12933977575341</c:v>
                </c:pt>
                <c:pt idx="30">
                  <c:v>146.48762186105961</c:v>
                </c:pt>
                <c:pt idx="31">
                  <c:v>151.43717766499961</c:v>
                </c:pt>
                <c:pt idx="32">
                  <c:v>151.28118557573077</c:v>
                </c:pt>
                <c:pt idx="33">
                  <c:v>152.57992376145563</c:v>
                </c:pt>
                <c:pt idx="34">
                  <c:v>153.26129491127048</c:v>
                </c:pt>
                <c:pt idx="35">
                  <c:v>154.48813609908984</c:v>
                </c:pt>
                <c:pt idx="36">
                  <c:v>157.32727822797204</c:v>
                </c:pt>
                <c:pt idx="37">
                  <c:v>157.84160725091562</c:v>
                </c:pt>
                <c:pt idx="38">
                  <c:v>152.49568516311083</c:v>
                </c:pt>
                <c:pt idx="39">
                  <c:v>133.70344589010546</c:v>
                </c:pt>
                <c:pt idx="40">
                  <c:v>139.82617127065384</c:v>
                </c:pt>
                <c:pt idx="41">
                  <c:v>141.7109919702462</c:v>
                </c:pt>
                <c:pt idx="42">
                  <c:v>140.13069308613532</c:v>
                </c:pt>
                <c:pt idx="43">
                  <c:v>138.93872409490518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Sweden</c:v>
                </c:pt>
              </c:strCache>
            </c:strRef>
          </c:tx>
          <c:marker>
            <c:symbol val="none"/>
          </c:marker>
          <c:cat>
            <c:numRef>
              <c:f>Sheet1!$A$2:$A$45</c:f>
              <c:numCache>
                <c:formatCode>General</c:formatCode>
                <c:ptCount val="44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</c:numCache>
            </c:numRef>
          </c:cat>
          <c:val>
            <c:numRef>
              <c:f>Sheet1!$K$2:$K$45</c:f>
              <c:numCache>
                <c:formatCode>General</c:formatCode>
                <c:ptCount val="44"/>
                <c:pt idx="0">
                  <c:v>24.712241164151678</c:v>
                </c:pt>
                <c:pt idx="1">
                  <c:v>24.871629323658773</c:v>
                </c:pt>
                <c:pt idx="2">
                  <c:v>25.021750729851931</c:v>
                </c:pt>
                <c:pt idx="3">
                  <c:v>26.792543073486176</c:v>
                </c:pt>
                <c:pt idx="4">
                  <c:v>28.240515423728986</c:v>
                </c:pt>
                <c:pt idx="5">
                  <c:v>28.33469933632696</c:v>
                </c:pt>
                <c:pt idx="6">
                  <c:v>28.341438793270573</c:v>
                </c:pt>
                <c:pt idx="7">
                  <c:v>26.71689266791202</c:v>
                </c:pt>
                <c:pt idx="8">
                  <c:v>25.994591357059498</c:v>
                </c:pt>
                <c:pt idx="9">
                  <c:v>27.667324600442324</c:v>
                </c:pt>
                <c:pt idx="10">
                  <c:v>27.831093407114537</c:v>
                </c:pt>
                <c:pt idx="11">
                  <c:v>26.817953306136733</c:v>
                </c:pt>
                <c:pt idx="12">
                  <c:v>26.579014043715496</c:v>
                </c:pt>
                <c:pt idx="13">
                  <c:v>28.100448822403976</c:v>
                </c:pt>
                <c:pt idx="14">
                  <c:v>30.705419849468932</c:v>
                </c:pt>
                <c:pt idx="15">
                  <c:v>31.42756830267879</c:v>
                </c:pt>
                <c:pt idx="16">
                  <c:v>31.681715641534112</c:v>
                </c:pt>
                <c:pt idx="17">
                  <c:v>32.391007782787078</c:v>
                </c:pt>
                <c:pt idx="18">
                  <c:v>33.500570223903011</c:v>
                </c:pt>
                <c:pt idx="19">
                  <c:v>33.657668085364662</c:v>
                </c:pt>
                <c:pt idx="20">
                  <c:v>33.016733895858863</c:v>
                </c:pt>
                <c:pt idx="21">
                  <c:v>31.474760374922017</c:v>
                </c:pt>
                <c:pt idx="22">
                  <c:v>29.974334691456548</c:v>
                </c:pt>
                <c:pt idx="23">
                  <c:v>30.045671544804531</c:v>
                </c:pt>
                <c:pt idx="24">
                  <c:v>34.834528332501904</c:v>
                </c:pt>
                <c:pt idx="25">
                  <c:v>39.603060359408076</c:v>
                </c:pt>
                <c:pt idx="26">
                  <c:v>40.957692468238818</c:v>
                </c:pt>
                <c:pt idx="27">
                  <c:v>44.524556008112306</c:v>
                </c:pt>
                <c:pt idx="28">
                  <c:v>48.413316246489117</c:v>
                </c:pt>
                <c:pt idx="29">
                  <c:v>52.26776195366007</c:v>
                </c:pt>
                <c:pt idx="30">
                  <c:v>57.308302629855113</c:v>
                </c:pt>
                <c:pt idx="31">
                  <c:v>56.814833275322883</c:v>
                </c:pt>
                <c:pt idx="32">
                  <c:v>59.395681958895224</c:v>
                </c:pt>
                <c:pt idx="33">
                  <c:v>62.050702821458458</c:v>
                </c:pt>
                <c:pt idx="34">
                  <c:v>67.732397315336556</c:v>
                </c:pt>
                <c:pt idx="35">
                  <c:v>70.343073245264733</c:v>
                </c:pt>
                <c:pt idx="36">
                  <c:v>76.075579641120669</c:v>
                </c:pt>
                <c:pt idx="37">
                  <c:v>79.234760154476348</c:v>
                </c:pt>
                <c:pt idx="38">
                  <c:v>76.921036898444285</c:v>
                </c:pt>
                <c:pt idx="39">
                  <c:v>61.823830978601862</c:v>
                </c:pt>
                <c:pt idx="40">
                  <c:v>75.922088103457824</c:v>
                </c:pt>
                <c:pt idx="41">
                  <c:v>79.659732425563078</c:v>
                </c:pt>
                <c:pt idx="42">
                  <c:v>73.881429328444142</c:v>
                </c:pt>
                <c:pt idx="43">
                  <c:v>73.27854941095201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Denmark</c:v>
                </c:pt>
              </c:strCache>
            </c:strRef>
          </c:tx>
          <c:marker>
            <c:symbol val="none"/>
          </c:marker>
          <c:cat>
            <c:numRef>
              <c:f>Sheet1!$A$2:$A$45</c:f>
              <c:numCache>
                <c:formatCode>General</c:formatCode>
                <c:ptCount val="44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</c:numCache>
            </c:numRef>
          </c:cat>
          <c:val>
            <c:numRef>
              <c:f>Sheet1!$L$2:$L$45</c:f>
              <c:numCache>
                <c:formatCode>General</c:formatCode>
                <c:ptCount val="44"/>
                <c:pt idx="0">
                  <c:v>18.974391589335159</c:v>
                </c:pt>
                <c:pt idx="1">
                  <c:v>19.412636732917431</c:v>
                </c:pt>
                <c:pt idx="2">
                  <c:v>20.562180388566766</c:v>
                </c:pt>
                <c:pt idx="3">
                  <c:v>21.193116367595977</c:v>
                </c:pt>
                <c:pt idx="4">
                  <c:v>21.309018885892904</c:v>
                </c:pt>
                <c:pt idx="5">
                  <c:v>20.864316373265552</c:v>
                </c:pt>
                <c:pt idx="6">
                  <c:v>21.393622312824427</c:v>
                </c:pt>
                <c:pt idx="7">
                  <c:v>21.696997482203336</c:v>
                </c:pt>
                <c:pt idx="8">
                  <c:v>21.598672720284277</c:v>
                </c:pt>
                <c:pt idx="9">
                  <c:v>22.807486288438547</c:v>
                </c:pt>
                <c:pt idx="10">
                  <c:v>23.672215552009284</c:v>
                </c:pt>
                <c:pt idx="11">
                  <c:v>22.919936230325259</c:v>
                </c:pt>
                <c:pt idx="12">
                  <c:v>23.549165844576624</c:v>
                </c:pt>
                <c:pt idx="13">
                  <c:v>25.303377267626164</c:v>
                </c:pt>
                <c:pt idx="14">
                  <c:v>26.316366400696374</c:v>
                </c:pt>
                <c:pt idx="15">
                  <c:v>27.124717103141453</c:v>
                </c:pt>
                <c:pt idx="16">
                  <c:v>27.638998545917815</c:v>
                </c:pt>
                <c:pt idx="17">
                  <c:v>26.427421263950929</c:v>
                </c:pt>
                <c:pt idx="18">
                  <c:v>25.928579462756652</c:v>
                </c:pt>
                <c:pt idx="19">
                  <c:v>26.749562270235806</c:v>
                </c:pt>
                <c:pt idx="20">
                  <c:v>26.19203890003352</c:v>
                </c:pt>
                <c:pt idx="21">
                  <c:v>25.987733682846653</c:v>
                </c:pt>
                <c:pt idx="22">
                  <c:v>25.838106624911827</c:v>
                </c:pt>
                <c:pt idx="23">
                  <c:v>25.157039208525713</c:v>
                </c:pt>
                <c:pt idx="24">
                  <c:v>28.058633529601064</c:v>
                </c:pt>
                <c:pt idx="25">
                  <c:v>29.509163886067974</c:v>
                </c:pt>
                <c:pt idx="26">
                  <c:v>28.44584961255045</c:v>
                </c:pt>
                <c:pt idx="27">
                  <c:v>30.98914274184536</c:v>
                </c:pt>
                <c:pt idx="28">
                  <c:v>31.591052725486975</c:v>
                </c:pt>
                <c:pt idx="29">
                  <c:v>32.011152410157912</c:v>
                </c:pt>
                <c:pt idx="30">
                  <c:v>33.172417128154365</c:v>
                </c:pt>
                <c:pt idx="31">
                  <c:v>33.703290527955232</c:v>
                </c:pt>
                <c:pt idx="32">
                  <c:v>32.884985767670294</c:v>
                </c:pt>
                <c:pt idx="33">
                  <c:v>31.921806396961085</c:v>
                </c:pt>
                <c:pt idx="34">
                  <c:v>32.469888659326173</c:v>
                </c:pt>
                <c:pt idx="35">
                  <c:v>32.424365214752264</c:v>
                </c:pt>
                <c:pt idx="36">
                  <c:v>34.12417394958409</c:v>
                </c:pt>
                <c:pt idx="37">
                  <c:v>34.725450273557563</c:v>
                </c:pt>
                <c:pt idx="38">
                  <c:v>34.053604272867155</c:v>
                </c:pt>
                <c:pt idx="39">
                  <c:v>29.948823644176727</c:v>
                </c:pt>
                <c:pt idx="40">
                  <c:v>30.666509919275089</c:v>
                </c:pt>
                <c:pt idx="41">
                  <c:v>33.955820580932468</c:v>
                </c:pt>
                <c:pt idx="42">
                  <c:v>34.517509850906528</c:v>
                </c:pt>
                <c:pt idx="43">
                  <c:v>35.561897710654293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4871808"/>
        <c:axId val="174872368"/>
      </c:lineChart>
      <c:catAx>
        <c:axId val="174871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4872368"/>
        <c:crosses val="autoZero"/>
        <c:auto val="1"/>
        <c:lblAlgn val="ctr"/>
        <c:lblOffset val="100"/>
        <c:tickLblSkip val="10"/>
        <c:tickMarkSkip val="10"/>
        <c:noMultiLvlLbl val="0"/>
      </c:catAx>
      <c:valAx>
        <c:axId val="174872368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48718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676176246593092"/>
          <c:y val="1.7003186983412877E-3"/>
          <c:w val="0.17323823753406981"/>
          <c:h val="0.99073423305691122"/>
        </c:manualLayout>
      </c:layout>
      <c:overlay val="0"/>
      <c:txPr>
        <a:bodyPr/>
        <a:lstStyle/>
        <a:p>
          <a:pPr>
            <a:defRPr sz="800" b="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baseline="0" dirty="0" smtClean="0"/>
              <a:t>Manufacturing output (2013) in $</a:t>
            </a:r>
            <a:r>
              <a:rPr lang="en-US" sz="1600" b="1" i="0" baseline="0" dirty="0" err="1" smtClean="0"/>
              <a:t>bn</a:t>
            </a:r>
            <a:r>
              <a:rPr lang="en-US" sz="1600" b="1" i="0" baseline="0" dirty="0" smtClean="0"/>
              <a:t>: global total, $11,811bn,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baseline="0" dirty="0" smtClean="0"/>
              <a:t> measured in current prices  </a:t>
            </a:r>
          </a:p>
        </c:rich>
      </c:tx>
      <c:layout>
        <c:manualLayout>
          <c:xMode val="edge"/>
          <c:yMode val="edge"/>
          <c:x val="0.30817592426353879"/>
          <c:y val="4.6325160538707465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$bn, current prices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Sheet1!$A$2:$A$21</c:f>
              <c:strCache>
                <c:ptCount val="20"/>
                <c:pt idx="0">
                  <c:v>1  China</c:v>
                </c:pt>
                <c:pt idx="1">
                  <c:v>2  US</c:v>
                </c:pt>
                <c:pt idx="2">
                  <c:v>3  Japan</c:v>
                </c:pt>
                <c:pt idx="3">
                  <c:v>4  Germany</c:v>
                </c:pt>
                <c:pt idx="4">
                  <c:v>5  South Korea</c:v>
                </c:pt>
                <c:pt idx="5">
                  <c:v>6  Italy</c:v>
                </c:pt>
                <c:pt idx="6">
                  <c:v>7  France </c:v>
                </c:pt>
                <c:pt idx="7">
                  <c:v>8  Russia</c:v>
                </c:pt>
                <c:pt idx="8">
                  <c:v>9  Brazil</c:v>
                </c:pt>
                <c:pt idx="9">
                  <c:v>10  UK</c:v>
                </c:pt>
                <c:pt idx="10">
                  <c:v>11  India</c:v>
                </c:pt>
                <c:pt idx="11">
                  <c:v>12  Mexico</c:v>
                </c:pt>
                <c:pt idx="12">
                  <c:v>13  Indonesia</c:v>
                </c:pt>
                <c:pt idx="13">
                  <c:v>14  Canada</c:v>
                </c:pt>
                <c:pt idx="14">
                  <c:v>15  Spain</c:v>
                </c:pt>
                <c:pt idx="15">
                  <c:v>16  Taiwan *</c:v>
                </c:pt>
                <c:pt idx="16">
                  <c:v>17  Turkey</c:v>
                </c:pt>
                <c:pt idx="17">
                  <c:v>18  Switzerland</c:v>
                </c:pt>
                <c:pt idx="18">
                  <c:v>19  Thailand</c:v>
                </c:pt>
                <c:pt idx="19">
                  <c:v>20  Australia </c:v>
                </c:pt>
              </c:strCache>
            </c:strRef>
          </c:cat>
          <c:val>
            <c:numRef>
              <c:f>Sheet1!$B$2:$B$21</c:f>
              <c:numCache>
                <c:formatCode>#,##0</c:formatCode>
                <c:ptCount val="20"/>
                <c:pt idx="0">
                  <c:v>2740</c:v>
                </c:pt>
                <c:pt idx="1">
                  <c:v>2028</c:v>
                </c:pt>
                <c:pt idx="2" formatCode="General">
                  <c:v>916</c:v>
                </c:pt>
                <c:pt idx="3" formatCode="General">
                  <c:v>745</c:v>
                </c:pt>
                <c:pt idx="4" formatCode="General">
                  <c:v>370</c:v>
                </c:pt>
                <c:pt idx="5" formatCode="General">
                  <c:v>287</c:v>
                </c:pt>
                <c:pt idx="6" formatCode="General">
                  <c:v>285</c:v>
                </c:pt>
                <c:pt idx="7" formatCode="General">
                  <c:v>267</c:v>
                </c:pt>
                <c:pt idx="8" formatCode="General">
                  <c:v>248</c:v>
                </c:pt>
                <c:pt idx="9" formatCode="General">
                  <c:v>231</c:v>
                </c:pt>
                <c:pt idx="10" formatCode="General">
                  <c:v>230</c:v>
                </c:pt>
                <c:pt idx="11" formatCode="General">
                  <c:v>212</c:v>
                </c:pt>
                <c:pt idx="12" formatCode="General">
                  <c:v>205</c:v>
                </c:pt>
                <c:pt idx="13" formatCode="General">
                  <c:v>184</c:v>
                </c:pt>
                <c:pt idx="14" formatCode="General">
                  <c:v>166</c:v>
                </c:pt>
                <c:pt idx="15" formatCode="General">
                  <c:v>130</c:v>
                </c:pt>
                <c:pt idx="16" formatCode="General">
                  <c:v>126</c:v>
                </c:pt>
                <c:pt idx="17" formatCode="General">
                  <c:v>123</c:v>
                </c:pt>
                <c:pt idx="18" formatCode="General">
                  <c:v>117</c:v>
                </c:pt>
                <c:pt idx="19" formatCode="General">
                  <c:v>108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74874608"/>
        <c:axId val="174875168"/>
      </c:barChart>
      <c:catAx>
        <c:axId val="1748746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anchor="t"/>
          <a:lstStyle/>
          <a:p>
            <a:pPr>
              <a:defRPr lang="en-US" sz="1300" baseline="0"/>
            </a:pPr>
            <a:endParaRPr lang="en-US"/>
          </a:p>
        </c:txPr>
        <c:crossAx val="174875168"/>
        <c:crosses val="autoZero"/>
        <c:auto val="1"/>
        <c:lblAlgn val="ctr"/>
        <c:lblOffset val="10"/>
        <c:noMultiLvlLbl val="0"/>
      </c:catAx>
      <c:valAx>
        <c:axId val="17487516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748746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GB" sz="1800" b="0" i="0" baseline="0" dirty="0" smtClean="0"/>
              <a:t>Percentages of world manufacturing output </a:t>
            </a:r>
            <a:endParaRPr lang="en-GB" sz="1400" dirty="0"/>
          </a:p>
        </c:rich>
      </c:tx>
      <c:layout>
        <c:manualLayout>
          <c:xMode val="edge"/>
          <c:yMode val="edge"/>
          <c:x val="0.21457020997375326"/>
          <c:y val="1.73926811135281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Emerging economies </c:v>
                </c:pt>
              </c:strCache>
            </c:strRef>
          </c:tx>
          <c:marker>
            <c:symbol val="none"/>
          </c:marker>
          <c:cat>
            <c:numRef>
              <c:f>Sheet1!$A$2:$A$145</c:f>
              <c:numCache>
                <c:formatCode>General</c:formatCode>
                <c:ptCount val="144"/>
                <c:pt idx="0">
                  <c:v>1990</c:v>
                </c:pt>
                <c:pt idx="4">
                  <c:v>1991</c:v>
                </c:pt>
                <c:pt idx="8">
                  <c:v>1992</c:v>
                </c:pt>
                <c:pt idx="12">
                  <c:v>1993</c:v>
                </c:pt>
                <c:pt idx="16">
                  <c:v>1994</c:v>
                </c:pt>
                <c:pt idx="20">
                  <c:v>1995</c:v>
                </c:pt>
                <c:pt idx="24">
                  <c:v>1996</c:v>
                </c:pt>
                <c:pt idx="28">
                  <c:v>1997</c:v>
                </c:pt>
                <c:pt idx="32">
                  <c:v>1998</c:v>
                </c:pt>
                <c:pt idx="36">
                  <c:v>1999</c:v>
                </c:pt>
                <c:pt idx="40">
                  <c:v>2000</c:v>
                </c:pt>
                <c:pt idx="44">
                  <c:v>2001</c:v>
                </c:pt>
                <c:pt idx="48">
                  <c:v>2002</c:v>
                </c:pt>
                <c:pt idx="52">
                  <c:v>2003</c:v>
                </c:pt>
                <c:pt idx="56">
                  <c:v>2004</c:v>
                </c:pt>
                <c:pt idx="60">
                  <c:v>2005</c:v>
                </c:pt>
                <c:pt idx="64">
                  <c:v>2006</c:v>
                </c:pt>
                <c:pt idx="68">
                  <c:v>2007</c:v>
                </c:pt>
                <c:pt idx="72">
                  <c:v>2008</c:v>
                </c:pt>
                <c:pt idx="76">
                  <c:v>2009</c:v>
                </c:pt>
                <c:pt idx="80">
                  <c:v>2010</c:v>
                </c:pt>
                <c:pt idx="84">
                  <c:v>2011</c:v>
                </c:pt>
                <c:pt idx="88">
                  <c:v>2012</c:v>
                </c:pt>
                <c:pt idx="92">
                  <c:v>2013</c:v>
                </c:pt>
                <c:pt idx="96">
                  <c:v>2014</c:v>
                </c:pt>
                <c:pt idx="100">
                  <c:v>2015</c:v>
                </c:pt>
                <c:pt idx="104">
                  <c:v>2016</c:v>
                </c:pt>
                <c:pt idx="108">
                  <c:v>2017</c:v>
                </c:pt>
                <c:pt idx="112">
                  <c:v>2018</c:v>
                </c:pt>
                <c:pt idx="116">
                  <c:v>2019</c:v>
                </c:pt>
                <c:pt idx="120">
                  <c:v>2020</c:v>
                </c:pt>
                <c:pt idx="124">
                  <c:v>2021</c:v>
                </c:pt>
                <c:pt idx="128">
                  <c:v>2022</c:v>
                </c:pt>
                <c:pt idx="132">
                  <c:v>2023</c:v>
                </c:pt>
                <c:pt idx="136">
                  <c:v>2024</c:v>
                </c:pt>
                <c:pt idx="140">
                  <c:v>2025</c:v>
                </c:pt>
              </c:numCache>
            </c:numRef>
          </c:cat>
          <c:val>
            <c:numRef>
              <c:f>Sheet1!$B$2:$B$145</c:f>
              <c:numCache>
                <c:formatCode>0.00</c:formatCode>
                <c:ptCount val="144"/>
                <c:pt idx="0">
                  <c:v>17.40109</c:v>
                </c:pt>
                <c:pt idx="1">
                  <c:v>16.68655</c:v>
                </c:pt>
                <c:pt idx="2">
                  <c:v>17.38607</c:v>
                </c:pt>
                <c:pt idx="3">
                  <c:v>17.25273</c:v>
                </c:pt>
                <c:pt idx="4">
                  <c:v>17.43751</c:v>
                </c:pt>
                <c:pt idx="5">
                  <c:v>17.737939999999998</c:v>
                </c:pt>
                <c:pt idx="6">
                  <c:v>18.046880000000002</c:v>
                </c:pt>
                <c:pt idx="7">
                  <c:v>17.934449999999998</c:v>
                </c:pt>
                <c:pt idx="8">
                  <c:v>18.54617</c:v>
                </c:pt>
                <c:pt idx="9">
                  <c:v>18.835660000000001</c:v>
                </c:pt>
                <c:pt idx="10">
                  <c:v>19.200030000000002</c:v>
                </c:pt>
                <c:pt idx="11">
                  <c:v>19.543600000000001</c:v>
                </c:pt>
                <c:pt idx="12">
                  <c:v>21.817499999999999</c:v>
                </c:pt>
                <c:pt idx="13">
                  <c:v>22.2775</c:v>
                </c:pt>
                <c:pt idx="14">
                  <c:v>22.39528</c:v>
                </c:pt>
                <c:pt idx="15">
                  <c:v>22.50339</c:v>
                </c:pt>
                <c:pt idx="16">
                  <c:v>23.65803</c:v>
                </c:pt>
                <c:pt idx="17">
                  <c:v>23.996169999999999</c:v>
                </c:pt>
                <c:pt idx="18">
                  <c:v>24.24503</c:v>
                </c:pt>
                <c:pt idx="19">
                  <c:v>24.464680000000001</c:v>
                </c:pt>
                <c:pt idx="20">
                  <c:v>26.947369999999999</c:v>
                </c:pt>
                <c:pt idx="21">
                  <c:v>26.819009999999999</c:v>
                </c:pt>
                <c:pt idx="22">
                  <c:v>26.90718</c:v>
                </c:pt>
                <c:pt idx="23">
                  <c:v>27.240459999999999</c:v>
                </c:pt>
                <c:pt idx="24">
                  <c:v>27.856839999999998</c:v>
                </c:pt>
                <c:pt idx="25">
                  <c:v>27.990500000000001</c:v>
                </c:pt>
                <c:pt idx="26">
                  <c:v>28.472460000000002</c:v>
                </c:pt>
                <c:pt idx="27">
                  <c:v>28.206890000000001</c:v>
                </c:pt>
                <c:pt idx="28">
                  <c:v>29.026710000000001</c:v>
                </c:pt>
                <c:pt idx="29">
                  <c:v>28.967289999999998</c:v>
                </c:pt>
                <c:pt idx="30">
                  <c:v>29.024090000000001</c:v>
                </c:pt>
                <c:pt idx="31">
                  <c:v>29.09169</c:v>
                </c:pt>
                <c:pt idx="32">
                  <c:v>30.09909</c:v>
                </c:pt>
                <c:pt idx="33">
                  <c:v>30.293900000000001</c:v>
                </c:pt>
                <c:pt idx="34">
                  <c:v>30.459879999999998</c:v>
                </c:pt>
                <c:pt idx="35">
                  <c:v>30.495529999999999</c:v>
                </c:pt>
                <c:pt idx="36">
                  <c:v>30.581119999999999</c:v>
                </c:pt>
                <c:pt idx="37">
                  <c:v>30.801780000000001</c:v>
                </c:pt>
                <c:pt idx="38">
                  <c:v>30.799340000000001</c:v>
                </c:pt>
                <c:pt idx="39">
                  <c:v>30.807680000000001</c:v>
                </c:pt>
                <c:pt idx="40">
                  <c:v>31.221080000000001</c:v>
                </c:pt>
                <c:pt idx="41">
                  <c:v>31.173110000000001</c:v>
                </c:pt>
                <c:pt idx="42">
                  <c:v>31.444800000000001</c:v>
                </c:pt>
                <c:pt idx="43">
                  <c:v>31.63438</c:v>
                </c:pt>
                <c:pt idx="44">
                  <c:v>31.959099999999999</c:v>
                </c:pt>
                <c:pt idx="45">
                  <c:v>32.368229999999997</c:v>
                </c:pt>
                <c:pt idx="46">
                  <c:v>32.622230000000002</c:v>
                </c:pt>
                <c:pt idx="47">
                  <c:v>32.923349999999999</c:v>
                </c:pt>
                <c:pt idx="48">
                  <c:v>33.222810000000003</c:v>
                </c:pt>
                <c:pt idx="49">
                  <c:v>33.600470000000001</c:v>
                </c:pt>
                <c:pt idx="50">
                  <c:v>33.882390000000001</c:v>
                </c:pt>
                <c:pt idx="51">
                  <c:v>34.066870000000002</c:v>
                </c:pt>
                <c:pt idx="52">
                  <c:v>34.326920000000001</c:v>
                </c:pt>
                <c:pt idx="53">
                  <c:v>34.610059999999997</c:v>
                </c:pt>
                <c:pt idx="54">
                  <c:v>34.974589999999999</c:v>
                </c:pt>
                <c:pt idx="55">
                  <c:v>35.067929999999997</c:v>
                </c:pt>
                <c:pt idx="56">
                  <c:v>35.692729999999997</c:v>
                </c:pt>
                <c:pt idx="57">
                  <c:v>35.737850000000002</c:v>
                </c:pt>
                <c:pt idx="58">
                  <c:v>35.998829999999998</c:v>
                </c:pt>
                <c:pt idx="59">
                  <c:v>36.18374</c:v>
                </c:pt>
                <c:pt idx="60">
                  <c:v>36.631439999999998</c:v>
                </c:pt>
                <c:pt idx="61">
                  <c:v>36.636839999999999</c:v>
                </c:pt>
                <c:pt idx="62">
                  <c:v>36.888809999999999</c:v>
                </c:pt>
                <c:pt idx="63">
                  <c:v>37.171550000000003</c:v>
                </c:pt>
                <c:pt idx="64">
                  <c:v>37.60774</c:v>
                </c:pt>
                <c:pt idx="65">
                  <c:v>37.704030000000003</c:v>
                </c:pt>
                <c:pt idx="66">
                  <c:v>37.936199999999999</c:v>
                </c:pt>
                <c:pt idx="67">
                  <c:v>38.064889999999998</c:v>
                </c:pt>
                <c:pt idx="68">
                  <c:v>39.027000000000001</c:v>
                </c:pt>
                <c:pt idx="69">
                  <c:v>39.191989999999997</c:v>
                </c:pt>
                <c:pt idx="70">
                  <c:v>39.275590000000001</c:v>
                </c:pt>
                <c:pt idx="71">
                  <c:v>39.77749</c:v>
                </c:pt>
                <c:pt idx="72">
                  <c:v>40.64217</c:v>
                </c:pt>
                <c:pt idx="73">
                  <c:v>40.600479999999997</c:v>
                </c:pt>
                <c:pt idx="74">
                  <c:v>41.304139999999997</c:v>
                </c:pt>
                <c:pt idx="75">
                  <c:v>41.82141</c:v>
                </c:pt>
                <c:pt idx="76">
                  <c:v>43.268639999999998</c:v>
                </c:pt>
                <c:pt idx="77">
                  <c:v>44.416649999999997</c:v>
                </c:pt>
                <c:pt idx="78">
                  <c:v>44.899769999999997</c:v>
                </c:pt>
                <c:pt idx="79">
                  <c:v>44.51296</c:v>
                </c:pt>
                <c:pt idx="80">
                  <c:v>44.368569999999998</c:v>
                </c:pt>
                <c:pt idx="81">
                  <c:v>44.238999999999997</c:v>
                </c:pt>
                <c:pt idx="82">
                  <c:v>44.735930000000003</c:v>
                </c:pt>
                <c:pt idx="83">
                  <c:v>45.172600000000003</c:v>
                </c:pt>
                <c:pt idx="84">
                  <c:v>45.670729999999999</c:v>
                </c:pt>
                <c:pt idx="85">
                  <c:v>45.938789999999997</c:v>
                </c:pt>
                <c:pt idx="86">
                  <c:v>46.119450000000001</c:v>
                </c:pt>
                <c:pt idx="87">
                  <c:v>46.259500000000003</c:v>
                </c:pt>
                <c:pt idx="88">
                  <c:v>46.777970000000003</c:v>
                </c:pt>
                <c:pt idx="89">
                  <c:v>47.047849999999997</c:v>
                </c:pt>
                <c:pt idx="90">
                  <c:v>47.303339999999999</c:v>
                </c:pt>
                <c:pt idx="91">
                  <c:v>47.861159999999998</c:v>
                </c:pt>
                <c:pt idx="92">
                  <c:v>48.1419</c:v>
                </c:pt>
                <c:pt idx="93">
                  <c:v>48.200600000000001</c:v>
                </c:pt>
                <c:pt idx="94">
                  <c:v>48.312019999999997</c:v>
                </c:pt>
                <c:pt idx="95">
                  <c:v>48.226759999999999</c:v>
                </c:pt>
                <c:pt idx="96">
                  <c:v>48.485979999999998</c:v>
                </c:pt>
                <c:pt idx="97">
                  <c:v>48.737830000000002</c:v>
                </c:pt>
                <c:pt idx="98">
                  <c:v>48.94896</c:v>
                </c:pt>
                <c:pt idx="99">
                  <c:v>49.068379999999998</c:v>
                </c:pt>
                <c:pt idx="100">
                  <c:v>49.434480000000001</c:v>
                </c:pt>
                <c:pt idx="101">
                  <c:v>49.558140000000002</c:v>
                </c:pt>
                <c:pt idx="102">
                  <c:v>49.663260000000001</c:v>
                </c:pt>
                <c:pt idx="103">
                  <c:v>49.761789999999998</c:v>
                </c:pt>
                <c:pt idx="104">
                  <c:v>50.099910000000001</c:v>
                </c:pt>
                <c:pt idx="105">
                  <c:v>50.192700000000002</c:v>
                </c:pt>
                <c:pt idx="106">
                  <c:v>50.28633</c:v>
                </c:pt>
                <c:pt idx="107">
                  <c:v>50.377029999999998</c:v>
                </c:pt>
                <c:pt idx="108">
                  <c:v>50.653129999999997</c:v>
                </c:pt>
                <c:pt idx="109">
                  <c:v>50.785020000000003</c:v>
                </c:pt>
                <c:pt idx="110">
                  <c:v>50.898800000000001</c:v>
                </c:pt>
                <c:pt idx="111">
                  <c:v>50.988079999999997</c:v>
                </c:pt>
                <c:pt idx="112">
                  <c:v>51.29907</c:v>
                </c:pt>
                <c:pt idx="113">
                  <c:v>51.395180000000003</c:v>
                </c:pt>
                <c:pt idx="114">
                  <c:v>51.489600000000003</c:v>
                </c:pt>
                <c:pt idx="115">
                  <c:v>51.58175</c:v>
                </c:pt>
                <c:pt idx="116">
                  <c:v>51.876190000000001</c:v>
                </c:pt>
                <c:pt idx="117">
                  <c:v>51.967610000000001</c:v>
                </c:pt>
                <c:pt idx="118">
                  <c:v>52.059089999999998</c:v>
                </c:pt>
                <c:pt idx="119">
                  <c:v>52.151949999999999</c:v>
                </c:pt>
                <c:pt idx="120">
                  <c:v>52.442889999999998</c:v>
                </c:pt>
                <c:pt idx="121">
                  <c:v>52.535679999999999</c:v>
                </c:pt>
                <c:pt idx="122">
                  <c:v>52.628210000000003</c:v>
                </c:pt>
                <c:pt idx="123">
                  <c:v>52.720390000000002</c:v>
                </c:pt>
                <c:pt idx="124">
                  <c:v>53.006189999999997</c:v>
                </c:pt>
                <c:pt idx="125">
                  <c:v>53.09778</c:v>
                </c:pt>
                <c:pt idx="126">
                  <c:v>53.18882</c:v>
                </c:pt>
                <c:pt idx="127">
                  <c:v>53.279539999999997</c:v>
                </c:pt>
                <c:pt idx="128">
                  <c:v>53.565390000000001</c:v>
                </c:pt>
                <c:pt idx="129">
                  <c:v>53.658839999999998</c:v>
                </c:pt>
                <c:pt idx="130">
                  <c:v>53.752040000000001</c:v>
                </c:pt>
                <c:pt idx="131">
                  <c:v>53.844990000000003</c:v>
                </c:pt>
                <c:pt idx="132">
                  <c:v>54.126750000000001</c:v>
                </c:pt>
                <c:pt idx="133">
                  <c:v>54.219909999999999</c:v>
                </c:pt>
                <c:pt idx="134">
                  <c:v>54.313720000000004</c:v>
                </c:pt>
                <c:pt idx="135">
                  <c:v>54.407769999999999</c:v>
                </c:pt>
                <c:pt idx="136">
                  <c:v>54.686419999999998</c:v>
                </c:pt>
                <c:pt idx="137">
                  <c:v>54.780839999999998</c:v>
                </c:pt>
                <c:pt idx="138">
                  <c:v>54.875889999999998</c:v>
                </c:pt>
                <c:pt idx="139">
                  <c:v>54.971899999999998</c:v>
                </c:pt>
                <c:pt idx="140">
                  <c:v>55.253230000000002</c:v>
                </c:pt>
                <c:pt idx="141">
                  <c:v>55.34984</c:v>
                </c:pt>
                <c:pt idx="142">
                  <c:v>55.44847</c:v>
                </c:pt>
                <c:pt idx="143">
                  <c:v>55.545020000000001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Developed world</c:v>
                </c:pt>
              </c:strCache>
            </c:strRef>
          </c:tx>
          <c:marker>
            <c:symbol val="none"/>
          </c:marker>
          <c:cat>
            <c:numRef>
              <c:f>Sheet1!$A$2:$A$145</c:f>
              <c:numCache>
                <c:formatCode>General</c:formatCode>
                <c:ptCount val="144"/>
                <c:pt idx="0">
                  <c:v>1990</c:v>
                </c:pt>
                <c:pt idx="4">
                  <c:v>1991</c:v>
                </c:pt>
                <c:pt idx="8">
                  <c:v>1992</c:v>
                </c:pt>
                <c:pt idx="12">
                  <c:v>1993</c:v>
                </c:pt>
                <c:pt idx="16">
                  <c:v>1994</c:v>
                </c:pt>
                <c:pt idx="20">
                  <c:v>1995</c:v>
                </c:pt>
                <c:pt idx="24">
                  <c:v>1996</c:v>
                </c:pt>
                <c:pt idx="28">
                  <c:v>1997</c:v>
                </c:pt>
                <c:pt idx="32">
                  <c:v>1998</c:v>
                </c:pt>
                <c:pt idx="36">
                  <c:v>1999</c:v>
                </c:pt>
                <c:pt idx="40">
                  <c:v>2000</c:v>
                </c:pt>
                <c:pt idx="44">
                  <c:v>2001</c:v>
                </c:pt>
                <c:pt idx="48">
                  <c:v>2002</c:v>
                </c:pt>
                <c:pt idx="52">
                  <c:v>2003</c:v>
                </c:pt>
                <c:pt idx="56">
                  <c:v>2004</c:v>
                </c:pt>
                <c:pt idx="60">
                  <c:v>2005</c:v>
                </c:pt>
                <c:pt idx="64">
                  <c:v>2006</c:v>
                </c:pt>
                <c:pt idx="68">
                  <c:v>2007</c:v>
                </c:pt>
                <c:pt idx="72">
                  <c:v>2008</c:v>
                </c:pt>
                <c:pt idx="76">
                  <c:v>2009</c:v>
                </c:pt>
                <c:pt idx="80">
                  <c:v>2010</c:v>
                </c:pt>
                <c:pt idx="84">
                  <c:v>2011</c:v>
                </c:pt>
                <c:pt idx="88">
                  <c:v>2012</c:v>
                </c:pt>
                <c:pt idx="92">
                  <c:v>2013</c:v>
                </c:pt>
                <c:pt idx="96">
                  <c:v>2014</c:v>
                </c:pt>
                <c:pt idx="100">
                  <c:v>2015</c:v>
                </c:pt>
                <c:pt idx="104">
                  <c:v>2016</c:v>
                </c:pt>
                <c:pt idx="108">
                  <c:v>2017</c:v>
                </c:pt>
                <c:pt idx="112">
                  <c:v>2018</c:v>
                </c:pt>
                <c:pt idx="116">
                  <c:v>2019</c:v>
                </c:pt>
                <c:pt idx="120">
                  <c:v>2020</c:v>
                </c:pt>
                <c:pt idx="124">
                  <c:v>2021</c:v>
                </c:pt>
                <c:pt idx="128">
                  <c:v>2022</c:v>
                </c:pt>
                <c:pt idx="132">
                  <c:v>2023</c:v>
                </c:pt>
                <c:pt idx="136">
                  <c:v>2024</c:v>
                </c:pt>
                <c:pt idx="140">
                  <c:v>2025</c:v>
                </c:pt>
              </c:numCache>
            </c:numRef>
          </c:cat>
          <c:val>
            <c:numRef>
              <c:f>Sheet1!$C$2:$C$145</c:f>
              <c:numCache>
                <c:formatCode>0.00</c:formatCode>
                <c:ptCount val="144"/>
                <c:pt idx="0">
                  <c:v>82.544520000000006</c:v>
                </c:pt>
                <c:pt idx="1">
                  <c:v>83.233090000000004</c:v>
                </c:pt>
                <c:pt idx="2">
                  <c:v>82.537019999999998</c:v>
                </c:pt>
                <c:pt idx="3">
                  <c:v>82.671890000000005</c:v>
                </c:pt>
                <c:pt idx="4">
                  <c:v>82.490480000000005</c:v>
                </c:pt>
                <c:pt idx="5">
                  <c:v>82.187299999999993</c:v>
                </c:pt>
                <c:pt idx="6">
                  <c:v>81.881280000000004</c:v>
                </c:pt>
                <c:pt idx="7">
                  <c:v>81.996070000000003</c:v>
                </c:pt>
                <c:pt idx="8">
                  <c:v>81.389709999999994</c:v>
                </c:pt>
                <c:pt idx="9">
                  <c:v>81.103030000000004</c:v>
                </c:pt>
                <c:pt idx="10">
                  <c:v>80.74145</c:v>
                </c:pt>
                <c:pt idx="11">
                  <c:v>80.400630000000007</c:v>
                </c:pt>
                <c:pt idx="12">
                  <c:v>78.132949999999994</c:v>
                </c:pt>
                <c:pt idx="13">
                  <c:v>77.677689999999998</c:v>
                </c:pt>
                <c:pt idx="14">
                  <c:v>77.563199999999995</c:v>
                </c:pt>
                <c:pt idx="15">
                  <c:v>77.458759999999998</c:v>
                </c:pt>
                <c:pt idx="16">
                  <c:v>76.280079999999998</c:v>
                </c:pt>
                <c:pt idx="17">
                  <c:v>75.954390000000004</c:v>
                </c:pt>
                <c:pt idx="18">
                  <c:v>75.712419999999995</c:v>
                </c:pt>
                <c:pt idx="19">
                  <c:v>75.496539999999996</c:v>
                </c:pt>
                <c:pt idx="20">
                  <c:v>73.020060000000001</c:v>
                </c:pt>
                <c:pt idx="21">
                  <c:v>73.151939999999996</c:v>
                </c:pt>
                <c:pt idx="22">
                  <c:v>73.071460000000002</c:v>
                </c:pt>
                <c:pt idx="23">
                  <c:v>72.740600000000001</c:v>
                </c:pt>
                <c:pt idx="24">
                  <c:v>72.118880000000004</c:v>
                </c:pt>
                <c:pt idx="25">
                  <c:v>71.985730000000004</c:v>
                </c:pt>
                <c:pt idx="26">
                  <c:v>71.506479999999996</c:v>
                </c:pt>
                <c:pt idx="27">
                  <c:v>71.771960000000007</c:v>
                </c:pt>
                <c:pt idx="28">
                  <c:v>70.945049999999995</c:v>
                </c:pt>
                <c:pt idx="29">
                  <c:v>71.008250000000004</c:v>
                </c:pt>
                <c:pt idx="30">
                  <c:v>70.955089999999998</c:v>
                </c:pt>
                <c:pt idx="31">
                  <c:v>70.886480000000006</c:v>
                </c:pt>
                <c:pt idx="32">
                  <c:v>69.873609999999999</c:v>
                </c:pt>
                <c:pt idx="33">
                  <c:v>69.683539999999994</c:v>
                </c:pt>
                <c:pt idx="34">
                  <c:v>69.524630000000002</c:v>
                </c:pt>
                <c:pt idx="35">
                  <c:v>69.487920000000003</c:v>
                </c:pt>
                <c:pt idx="36">
                  <c:v>69.385810000000006</c:v>
                </c:pt>
                <c:pt idx="37">
                  <c:v>69.168999999999997</c:v>
                </c:pt>
                <c:pt idx="38">
                  <c:v>69.172039999999996</c:v>
                </c:pt>
                <c:pt idx="39">
                  <c:v>69.163150000000002</c:v>
                </c:pt>
                <c:pt idx="40">
                  <c:v>68.730720000000005</c:v>
                </c:pt>
                <c:pt idx="41">
                  <c:v>68.786249999999995</c:v>
                </c:pt>
                <c:pt idx="42">
                  <c:v>68.512950000000004</c:v>
                </c:pt>
                <c:pt idx="43">
                  <c:v>68.324010000000001</c:v>
                </c:pt>
                <c:pt idx="44">
                  <c:v>68.012990000000002</c:v>
                </c:pt>
                <c:pt idx="45">
                  <c:v>67.602040000000002</c:v>
                </c:pt>
                <c:pt idx="46">
                  <c:v>67.35566</c:v>
                </c:pt>
                <c:pt idx="47">
                  <c:v>67.047309999999996</c:v>
                </c:pt>
                <c:pt idx="48">
                  <c:v>66.746350000000007</c:v>
                </c:pt>
                <c:pt idx="49">
                  <c:v>66.358890000000002</c:v>
                </c:pt>
                <c:pt idx="50">
                  <c:v>66.094250000000002</c:v>
                </c:pt>
                <c:pt idx="51">
                  <c:v>65.906760000000006</c:v>
                </c:pt>
                <c:pt idx="52">
                  <c:v>65.6447</c:v>
                </c:pt>
                <c:pt idx="53">
                  <c:v>65.368629999999996</c:v>
                </c:pt>
                <c:pt idx="54">
                  <c:v>65.00291</c:v>
                </c:pt>
                <c:pt idx="55">
                  <c:v>64.918360000000007</c:v>
                </c:pt>
                <c:pt idx="56">
                  <c:v>64.286320000000003</c:v>
                </c:pt>
                <c:pt idx="57">
                  <c:v>64.249470000000002</c:v>
                </c:pt>
                <c:pt idx="58">
                  <c:v>63.990200000000002</c:v>
                </c:pt>
                <c:pt idx="59">
                  <c:v>63.808230000000002</c:v>
                </c:pt>
                <c:pt idx="60">
                  <c:v>63.365699999999997</c:v>
                </c:pt>
                <c:pt idx="61">
                  <c:v>63.360149999999997</c:v>
                </c:pt>
                <c:pt idx="62">
                  <c:v>63.106839999999998</c:v>
                </c:pt>
                <c:pt idx="63">
                  <c:v>62.828629999999997</c:v>
                </c:pt>
                <c:pt idx="64">
                  <c:v>62.39329</c:v>
                </c:pt>
                <c:pt idx="65">
                  <c:v>62.295299999999997</c:v>
                </c:pt>
                <c:pt idx="66">
                  <c:v>62.074489999999997</c:v>
                </c:pt>
                <c:pt idx="67">
                  <c:v>61.94267</c:v>
                </c:pt>
                <c:pt idx="68">
                  <c:v>60.960389999999997</c:v>
                </c:pt>
                <c:pt idx="69">
                  <c:v>60.80847</c:v>
                </c:pt>
                <c:pt idx="70">
                  <c:v>60.728789999999996</c:v>
                </c:pt>
                <c:pt idx="71">
                  <c:v>60.228630000000003</c:v>
                </c:pt>
                <c:pt idx="72">
                  <c:v>59.356430000000003</c:v>
                </c:pt>
                <c:pt idx="73">
                  <c:v>59.396030000000003</c:v>
                </c:pt>
                <c:pt idx="74">
                  <c:v>58.69144</c:v>
                </c:pt>
                <c:pt idx="75">
                  <c:v>58.18291</c:v>
                </c:pt>
                <c:pt idx="76">
                  <c:v>56.734250000000003</c:v>
                </c:pt>
                <c:pt idx="77">
                  <c:v>55.58278</c:v>
                </c:pt>
                <c:pt idx="78">
                  <c:v>55.096939999999996</c:v>
                </c:pt>
                <c:pt idx="79">
                  <c:v>55.48216</c:v>
                </c:pt>
                <c:pt idx="80">
                  <c:v>55.622590000000002</c:v>
                </c:pt>
                <c:pt idx="81">
                  <c:v>55.757300000000001</c:v>
                </c:pt>
                <c:pt idx="82">
                  <c:v>55.26999</c:v>
                </c:pt>
                <c:pt idx="83">
                  <c:v>54.832990000000002</c:v>
                </c:pt>
                <c:pt idx="84">
                  <c:v>54.335059999999999</c:v>
                </c:pt>
                <c:pt idx="85">
                  <c:v>54.065689999999996</c:v>
                </c:pt>
                <c:pt idx="86">
                  <c:v>53.883270000000003</c:v>
                </c:pt>
                <c:pt idx="87">
                  <c:v>53.741990000000001</c:v>
                </c:pt>
                <c:pt idx="88">
                  <c:v>53.224609999999998</c:v>
                </c:pt>
                <c:pt idx="89">
                  <c:v>52.953209999999999</c:v>
                </c:pt>
                <c:pt idx="90">
                  <c:v>52.699109999999997</c:v>
                </c:pt>
                <c:pt idx="91">
                  <c:v>52.144750000000002</c:v>
                </c:pt>
                <c:pt idx="92">
                  <c:v>51.865079999999999</c:v>
                </c:pt>
                <c:pt idx="93">
                  <c:v>51.807960000000001</c:v>
                </c:pt>
                <c:pt idx="94">
                  <c:v>51.69867</c:v>
                </c:pt>
                <c:pt idx="95">
                  <c:v>51.7836</c:v>
                </c:pt>
                <c:pt idx="96">
                  <c:v>51.524610000000003</c:v>
                </c:pt>
                <c:pt idx="97">
                  <c:v>51.275149999999996</c:v>
                </c:pt>
                <c:pt idx="98">
                  <c:v>51.045929999999998</c:v>
                </c:pt>
                <c:pt idx="99">
                  <c:v>50.926540000000003</c:v>
                </c:pt>
                <c:pt idx="100">
                  <c:v>50.560519999999997</c:v>
                </c:pt>
                <c:pt idx="101">
                  <c:v>50.436900000000001</c:v>
                </c:pt>
                <c:pt idx="102">
                  <c:v>50.33182</c:v>
                </c:pt>
                <c:pt idx="103">
                  <c:v>50.233319999999999</c:v>
                </c:pt>
                <c:pt idx="104">
                  <c:v>49.89526</c:v>
                </c:pt>
                <c:pt idx="105">
                  <c:v>49.802509999999998</c:v>
                </c:pt>
                <c:pt idx="106">
                  <c:v>49.708889999999997</c:v>
                </c:pt>
                <c:pt idx="107">
                  <c:v>49.618209999999998</c:v>
                </c:pt>
                <c:pt idx="108">
                  <c:v>49.342179999999999</c:v>
                </c:pt>
                <c:pt idx="109">
                  <c:v>49.210290000000001</c:v>
                </c:pt>
                <c:pt idx="110">
                  <c:v>49.09657</c:v>
                </c:pt>
                <c:pt idx="111">
                  <c:v>49.007289999999998</c:v>
                </c:pt>
                <c:pt idx="112">
                  <c:v>48.696350000000002</c:v>
                </c:pt>
                <c:pt idx="113">
                  <c:v>48.600270000000002</c:v>
                </c:pt>
                <c:pt idx="114">
                  <c:v>48.505859999999998</c:v>
                </c:pt>
                <c:pt idx="115">
                  <c:v>48.413730000000001</c:v>
                </c:pt>
                <c:pt idx="116">
                  <c:v>48.119340000000001</c:v>
                </c:pt>
                <c:pt idx="117">
                  <c:v>48.027929999999998</c:v>
                </c:pt>
                <c:pt idx="118">
                  <c:v>47.93647</c:v>
                </c:pt>
                <c:pt idx="119">
                  <c:v>47.843640000000001</c:v>
                </c:pt>
                <c:pt idx="120">
                  <c:v>47.552729999999997</c:v>
                </c:pt>
                <c:pt idx="121">
                  <c:v>47.459960000000002</c:v>
                </c:pt>
                <c:pt idx="122">
                  <c:v>47.367429999999999</c:v>
                </c:pt>
                <c:pt idx="123">
                  <c:v>47.275280000000002</c:v>
                </c:pt>
                <c:pt idx="124">
                  <c:v>46.989519999999999</c:v>
                </c:pt>
                <c:pt idx="125">
                  <c:v>46.897930000000002</c:v>
                </c:pt>
                <c:pt idx="126">
                  <c:v>46.806910000000002</c:v>
                </c:pt>
                <c:pt idx="127">
                  <c:v>46.716200000000001</c:v>
                </c:pt>
                <c:pt idx="128">
                  <c:v>46.430410000000002</c:v>
                </c:pt>
                <c:pt idx="129">
                  <c:v>46.336959999999998</c:v>
                </c:pt>
                <c:pt idx="130">
                  <c:v>46.2438</c:v>
                </c:pt>
                <c:pt idx="131">
                  <c:v>46.150860000000002</c:v>
                </c:pt>
                <c:pt idx="132">
                  <c:v>45.869140000000002</c:v>
                </c:pt>
                <c:pt idx="133">
                  <c:v>45.776000000000003</c:v>
                </c:pt>
                <c:pt idx="134">
                  <c:v>45.682189999999999</c:v>
                </c:pt>
                <c:pt idx="135">
                  <c:v>45.588180000000001</c:v>
                </c:pt>
                <c:pt idx="136">
                  <c:v>45.309550000000002</c:v>
                </c:pt>
                <c:pt idx="137">
                  <c:v>45.215150000000001</c:v>
                </c:pt>
                <c:pt idx="138">
                  <c:v>45.120130000000003</c:v>
                </c:pt>
                <c:pt idx="139">
                  <c:v>45.024140000000003</c:v>
                </c:pt>
                <c:pt idx="140">
                  <c:v>44.742849999999997</c:v>
                </c:pt>
                <c:pt idx="141">
                  <c:v>44.646259999999998</c:v>
                </c:pt>
                <c:pt idx="142">
                  <c:v>44.54766</c:v>
                </c:pt>
                <c:pt idx="143">
                  <c:v>44.451099999999997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4877968"/>
        <c:axId val="174878528"/>
      </c:lineChart>
      <c:catAx>
        <c:axId val="174877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4878528"/>
        <c:crosses val="autoZero"/>
        <c:auto val="1"/>
        <c:lblAlgn val="ctr"/>
        <c:lblOffset val="100"/>
        <c:tickLblSkip val="10"/>
        <c:tickMarkSkip val="10"/>
        <c:noMultiLvlLbl val="0"/>
      </c:catAx>
      <c:valAx>
        <c:axId val="174878528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4877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543975405852079"/>
          <c:y val="0.25989674257234902"/>
          <c:w val="0.15301703606493675"/>
          <c:h val="0.50075852772846796"/>
        </c:manualLayout>
      </c:layout>
      <c:overlay val="0"/>
      <c:txPr>
        <a:bodyPr/>
        <a:lstStyle/>
        <a:p>
          <a:pPr>
            <a:defRPr sz="1400" b="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GB" sz="1400" dirty="0" smtClean="0"/>
              <a:t>Percentage share of world manufacturing output, </a:t>
            </a:r>
          </a:p>
          <a:p>
            <a:pPr>
              <a:defRPr sz="1400"/>
            </a:pPr>
            <a:r>
              <a:rPr lang="en-GB" sz="1400" dirty="0" smtClean="0"/>
              <a:t>measured in current US dollars </a:t>
            </a:r>
            <a:endParaRPr lang="en-GB" sz="1400" dirty="0"/>
          </a:p>
        </c:rich>
      </c:tx>
      <c:layout>
        <c:manualLayout>
          <c:xMode val="edge"/>
          <c:yMode val="edge"/>
          <c:x val="4.5370370370370387E-2"/>
          <c:y val="1.4690094085440452E-3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Rich countries minus Japan (North America, West Europe, Australia/ New Zealand)</c:v>
                </c:pt>
              </c:strCache>
            </c:strRef>
          </c:tx>
          <c:marker>
            <c:symbol val="none"/>
          </c:marker>
          <c:cat>
            <c:numRef>
              <c:f>Sheet1!$A$2:$A$45</c:f>
              <c:numCache>
                <c:formatCode>General</c:formatCode>
                <c:ptCount val="44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</c:numCache>
            </c:numRef>
          </c:cat>
          <c:val>
            <c:numRef>
              <c:f>Sheet1!$B$2:$B$45</c:f>
              <c:numCache>
                <c:formatCode>General</c:formatCode>
                <c:ptCount val="44"/>
                <c:pt idx="0">
                  <c:v>59.166935402992401</c:v>
                </c:pt>
                <c:pt idx="1">
                  <c:v>59.088902367784478</c:v>
                </c:pt>
                <c:pt idx="2">
                  <c:v>58.444627960080197</c:v>
                </c:pt>
                <c:pt idx="3">
                  <c:v>57.474292112589112</c:v>
                </c:pt>
                <c:pt idx="4">
                  <c:v>57.601163320381765</c:v>
                </c:pt>
                <c:pt idx="5">
                  <c:v>57.619352615605933</c:v>
                </c:pt>
                <c:pt idx="6">
                  <c:v>57.851560064055164</c:v>
                </c:pt>
                <c:pt idx="7">
                  <c:v>57.930343340559972</c:v>
                </c:pt>
                <c:pt idx="8">
                  <c:v>56.89430587969764</c:v>
                </c:pt>
                <c:pt idx="9">
                  <c:v>58.153412093813451</c:v>
                </c:pt>
                <c:pt idx="10">
                  <c:v>58.371911236248479</c:v>
                </c:pt>
                <c:pt idx="11">
                  <c:v>56.371714754188297</c:v>
                </c:pt>
                <c:pt idx="12">
                  <c:v>55.640961828049718</c:v>
                </c:pt>
                <c:pt idx="13">
                  <c:v>56.074897772390258</c:v>
                </c:pt>
                <c:pt idx="14">
                  <c:v>56.703825004198571</c:v>
                </c:pt>
                <c:pt idx="15">
                  <c:v>57.174386089354769</c:v>
                </c:pt>
                <c:pt idx="16">
                  <c:v>57.43210241441723</c:v>
                </c:pt>
                <c:pt idx="17">
                  <c:v>58.369293362116039</c:v>
                </c:pt>
                <c:pt idx="18">
                  <c:v>57.907445186243805</c:v>
                </c:pt>
                <c:pt idx="19">
                  <c:v>57.936937267923916</c:v>
                </c:pt>
                <c:pt idx="20">
                  <c:v>60.501366311813563</c:v>
                </c:pt>
                <c:pt idx="21">
                  <c:v>58.622447395435302</c:v>
                </c:pt>
                <c:pt idx="22">
                  <c:v>58.90098260247688</c:v>
                </c:pt>
                <c:pt idx="23">
                  <c:v>56.548853697120961</c:v>
                </c:pt>
                <c:pt idx="24">
                  <c:v>56.903476243920281</c:v>
                </c:pt>
                <c:pt idx="25">
                  <c:v>57.457430068488783</c:v>
                </c:pt>
                <c:pt idx="26">
                  <c:v>58.425371595450308</c:v>
                </c:pt>
                <c:pt idx="27">
                  <c:v>58.764433201023721</c:v>
                </c:pt>
                <c:pt idx="28">
                  <c:v>62.295794999139105</c:v>
                </c:pt>
                <c:pt idx="29">
                  <c:v>61.445273574354019</c:v>
                </c:pt>
                <c:pt idx="30">
                  <c:v>59.08407398782191</c:v>
                </c:pt>
                <c:pt idx="31">
                  <c:v>60.933698679321481</c:v>
                </c:pt>
                <c:pt idx="32">
                  <c:v>61.929190962948724</c:v>
                </c:pt>
                <c:pt idx="33">
                  <c:v>62.147531428213874</c:v>
                </c:pt>
                <c:pt idx="34">
                  <c:v>55.58754794904673</c:v>
                </c:pt>
                <c:pt idx="35">
                  <c:v>53.863941209634007</c:v>
                </c:pt>
                <c:pt idx="36">
                  <c:v>52.552588235191216</c:v>
                </c:pt>
                <c:pt idx="37">
                  <c:v>50.952530482525098</c:v>
                </c:pt>
                <c:pt idx="38">
                  <c:v>47.747242680509174</c:v>
                </c:pt>
                <c:pt idx="39">
                  <c:v>45.531000853263777</c:v>
                </c:pt>
                <c:pt idx="40">
                  <c:v>42.37638566728122</c:v>
                </c:pt>
                <c:pt idx="41">
                  <c:v>41.212302337305893</c:v>
                </c:pt>
                <c:pt idx="42">
                  <c:v>40.030722918707077</c:v>
                </c:pt>
                <c:pt idx="43">
                  <c:v>40.199908885319481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Poor countries minus China (Asia minus Japan, South and Central America, Africa)</c:v>
                </c:pt>
              </c:strCache>
            </c:strRef>
          </c:tx>
          <c:marker>
            <c:symbol val="none"/>
          </c:marker>
          <c:cat>
            <c:numRef>
              <c:f>Sheet1!$A$2:$A$45</c:f>
              <c:numCache>
                <c:formatCode>General</c:formatCode>
                <c:ptCount val="44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</c:numCache>
            </c:numRef>
          </c:cat>
          <c:val>
            <c:numRef>
              <c:f>Sheet1!$C$2:$C$45</c:f>
              <c:numCache>
                <c:formatCode>General</c:formatCode>
                <c:ptCount val="44"/>
                <c:pt idx="0">
                  <c:v>29.509467870887672</c:v>
                </c:pt>
                <c:pt idx="1">
                  <c:v>29.280000505230745</c:v>
                </c:pt>
                <c:pt idx="2">
                  <c:v>28.792776155406305</c:v>
                </c:pt>
                <c:pt idx="3">
                  <c:v>28.515236677606186</c:v>
                </c:pt>
                <c:pt idx="4">
                  <c:v>29.10144697331986</c:v>
                </c:pt>
                <c:pt idx="5">
                  <c:v>29.64152043353576</c:v>
                </c:pt>
                <c:pt idx="6">
                  <c:v>29.38515694761405</c:v>
                </c:pt>
                <c:pt idx="7">
                  <c:v>28.407530254254773</c:v>
                </c:pt>
                <c:pt idx="8">
                  <c:v>27.295593478603227</c:v>
                </c:pt>
                <c:pt idx="9">
                  <c:v>26.993816501727505</c:v>
                </c:pt>
                <c:pt idx="10">
                  <c:v>26.726920207985472</c:v>
                </c:pt>
                <c:pt idx="11">
                  <c:v>28.157682019912354</c:v>
                </c:pt>
                <c:pt idx="12">
                  <c:v>29.629739029094154</c:v>
                </c:pt>
                <c:pt idx="13">
                  <c:v>28.087933319689331</c:v>
                </c:pt>
                <c:pt idx="14">
                  <c:v>26.942681660032115</c:v>
                </c:pt>
                <c:pt idx="15">
                  <c:v>26.130444098179421</c:v>
                </c:pt>
                <c:pt idx="16">
                  <c:v>23.45987754406902</c:v>
                </c:pt>
                <c:pt idx="17">
                  <c:v>21.664691977785694</c:v>
                </c:pt>
                <c:pt idx="18">
                  <c:v>20.396204017373709</c:v>
                </c:pt>
                <c:pt idx="19">
                  <c:v>20.706046716055265</c:v>
                </c:pt>
                <c:pt idx="20">
                  <c:v>19.510357539037212</c:v>
                </c:pt>
                <c:pt idx="21">
                  <c:v>19.552056754549575</c:v>
                </c:pt>
                <c:pt idx="22">
                  <c:v>18.480771160224563</c:v>
                </c:pt>
                <c:pt idx="23">
                  <c:v>17.881974318139868</c:v>
                </c:pt>
                <c:pt idx="24">
                  <c:v>18.432517440339716</c:v>
                </c:pt>
                <c:pt idx="25">
                  <c:v>17.053893005621678</c:v>
                </c:pt>
                <c:pt idx="26">
                  <c:v>17.588659328134732</c:v>
                </c:pt>
                <c:pt idx="27">
                  <c:v>17.876087292546096</c:v>
                </c:pt>
                <c:pt idx="28">
                  <c:v>15.369672132916952</c:v>
                </c:pt>
                <c:pt idx="29">
                  <c:v>14.637520346517727</c:v>
                </c:pt>
                <c:pt idx="30">
                  <c:v>15.575449050057319</c:v>
                </c:pt>
                <c:pt idx="31">
                  <c:v>14.81532203615906</c:v>
                </c:pt>
                <c:pt idx="32">
                  <c:v>14.404742852978766</c:v>
                </c:pt>
                <c:pt idx="33">
                  <c:v>14.133108305776139</c:v>
                </c:pt>
                <c:pt idx="34">
                  <c:v>22.644602124235949</c:v>
                </c:pt>
                <c:pt idx="35">
                  <c:v>24.429116092471695</c:v>
                </c:pt>
                <c:pt idx="36">
                  <c:v>25.96249054796187</c:v>
                </c:pt>
                <c:pt idx="37">
                  <c:v>26.976125718234403</c:v>
                </c:pt>
                <c:pt idx="38">
                  <c:v>27.784705133353949</c:v>
                </c:pt>
                <c:pt idx="39">
                  <c:v>27.063520862539015</c:v>
                </c:pt>
                <c:pt idx="40">
                  <c:v>28.688451136436651</c:v>
                </c:pt>
                <c:pt idx="41">
                  <c:v>28.988524547121667</c:v>
                </c:pt>
                <c:pt idx="42">
                  <c:v>28.705626451055053</c:v>
                </c:pt>
                <c:pt idx="43">
                  <c:v>28.832011682816379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China</c:v>
                </c:pt>
              </c:strCache>
            </c:strRef>
          </c:tx>
          <c:marker>
            <c:symbol val="none"/>
          </c:marker>
          <c:cat>
            <c:numRef>
              <c:f>Sheet1!$A$2:$A$45</c:f>
              <c:numCache>
                <c:formatCode>General</c:formatCode>
                <c:ptCount val="44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</c:numCache>
            </c:numRef>
          </c:cat>
          <c:val>
            <c:numRef>
              <c:f>Sheet1!$D$2:$D$45</c:f>
              <c:numCache>
                <c:formatCode>General</c:formatCode>
                <c:ptCount val="44"/>
                <c:pt idx="0">
                  <c:v>3.1743088930142354</c:v>
                </c:pt>
                <c:pt idx="1">
                  <c:v>3.3099474053828812</c:v>
                </c:pt>
                <c:pt idx="2">
                  <c:v>3.3702565766550618</c:v>
                </c:pt>
                <c:pt idx="3">
                  <c:v>3.3736636248199083</c:v>
                </c:pt>
                <c:pt idx="4">
                  <c:v>3.1181889121629323</c:v>
                </c:pt>
                <c:pt idx="5">
                  <c:v>3.5073790092782344</c:v>
                </c:pt>
                <c:pt idx="6">
                  <c:v>3.0092600302904398</c:v>
                </c:pt>
                <c:pt idx="7">
                  <c:v>3.2066184148079087</c:v>
                </c:pt>
                <c:pt idx="8">
                  <c:v>3.4993271739193461</c:v>
                </c:pt>
                <c:pt idx="9">
                  <c:v>3.6825341097735422</c:v>
                </c:pt>
                <c:pt idx="10">
                  <c:v>4.0129442505223549</c:v>
                </c:pt>
                <c:pt idx="11">
                  <c:v>3.5992535116552475</c:v>
                </c:pt>
                <c:pt idx="12">
                  <c:v>3.4964145318449877</c:v>
                </c:pt>
                <c:pt idx="13">
                  <c:v>3.6629584031860469</c:v>
                </c:pt>
                <c:pt idx="14">
                  <c:v>3.5336306101178723</c:v>
                </c:pt>
                <c:pt idx="15">
                  <c:v>3.424580631622431</c:v>
                </c:pt>
                <c:pt idx="16">
                  <c:v>2.8556382185189739</c:v>
                </c:pt>
                <c:pt idx="17">
                  <c:v>2.7213713189270217</c:v>
                </c:pt>
                <c:pt idx="18">
                  <c:v>3.0658804349683022</c:v>
                </c:pt>
                <c:pt idx="19">
                  <c:v>3.316068562679936</c:v>
                </c:pt>
                <c:pt idx="20">
                  <c:v>2.5896194296981205</c:v>
                </c:pt>
                <c:pt idx="21">
                  <c:v>2.6508027541363877</c:v>
                </c:pt>
                <c:pt idx="22">
                  <c:v>3.141028315839125</c:v>
                </c:pt>
                <c:pt idx="23">
                  <c:v>4.1940887645238094</c:v>
                </c:pt>
                <c:pt idx="24">
                  <c:v>3.6041532872264281</c:v>
                </c:pt>
                <c:pt idx="25">
                  <c:v>4.3233932497970278</c:v>
                </c:pt>
                <c:pt idx="26">
                  <c:v>5.1509341894243414</c:v>
                </c:pt>
                <c:pt idx="27">
                  <c:v>5.8722278916099873</c:v>
                </c:pt>
                <c:pt idx="28">
                  <c:v>6.3035313657616996</c:v>
                </c:pt>
                <c:pt idx="29">
                  <c:v>6.4647998371934907</c:v>
                </c:pt>
                <c:pt idx="30">
                  <c:v>7.0604759952888241</c:v>
                </c:pt>
                <c:pt idx="31">
                  <c:v>8.218429100555694</c:v>
                </c:pt>
                <c:pt idx="32">
                  <c:v>8.8463167744428564</c:v>
                </c:pt>
                <c:pt idx="33">
                  <c:v>9.2127837278813889</c:v>
                </c:pt>
                <c:pt idx="34">
                  <c:v>8.8626476657940483</c:v>
                </c:pt>
                <c:pt idx="35">
                  <c:v>9.7212142550821152</c:v>
                </c:pt>
                <c:pt idx="36">
                  <c:v>10.932016445489369</c:v>
                </c:pt>
                <c:pt idx="37">
                  <c:v>12.505191852035182</c:v>
                </c:pt>
                <c:pt idx="38">
                  <c:v>14.857164341331272</c:v>
                </c:pt>
                <c:pt idx="39">
                  <c:v>17.651136973558422</c:v>
                </c:pt>
                <c:pt idx="40">
                  <c:v>18.568727098101739</c:v>
                </c:pt>
                <c:pt idx="41">
                  <c:v>20.28185516098841</c:v>
                </c:pt>
                <c:pt idx="42">
                  <c:v>22.017435262578598</c:v>
                </c:pt>
                <c:pt idx="43">
                  <c:v>23.205244461317836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Japan</c:v>
                </c:pt>
              </c:strCache>
            </c:strRef>
          </c:tx>
          <c:marker>
            <c:symbol val="none"/>
          </c:marker>
          <c:cat>
            <c:numRef>
              <c:f>Sheet1!$A$2:$A$45</c:f>
              <c:numCache>
                <c:formatCode>General</c:formatCode>
                <c:ptCount val="44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</c:numCache>
            </c:numRef>
          </c:cat>
          <c:val>
            <c:numRef>
              <c:f>Sheet1!$E$2:$E$45</c:f>
              <c:numCache>
                <c:formatCode>General</c:formatCode>
                <c:ptCount val="44"/>
                <c:pt idx="0">
                  <c:v>8.1492878331056637</c:v>
                </c:pt>
                <c:pt idx="1">
                  <c:v>8.3211497216018842</c:v>
                </c:pt>
                <c:pt idx="2">
                  <c:v>9.3923393078584674</c:v>
                </c:pt>
                <c:pt idx="3">
                  <c:v>10.636807584984803</c:v>
                </c:pt>
                <c:pt idx="4">
                  <c:v>10.179200794135454</c:v>
                </c:pt>
                <c:pt idx="5">
                  <c:v>9.2317479415800676</c:v>
                </c:pt>
                <c:pt idx="6">
                  <c:v>9.7540229580403395</c:v>
                </c:pt>
                <c:pt idx="7">
                  <c:v>10.455507990377329</c:v>
                </c:pt>
                <c:pt idx="8">
                  <c:v>12.310773467779788</c:v>
                </c:pt>
                <c:pt idx="9">
                  <c:v>11.170237294685537</c:v>
                </c:pt>
                <c:pt idx="10">
                  <c:v>10.888224305243698</c:v>
                </c:pt>
                <c:pt idx="11">
                  <c:v>11.871349714244111</c:v>
                </c:pt>
                <c:pt idx="12">
                  <c:v>11.232884611011142</c:v>
                </c:pt>
                <c:pt idx="13">
                  <c:v>12.174210504734324</c:v>
                </c:pt>
                <c:pt idx="14">
                  <c:v>12.819862725651459</c:v>
                </c:pt>
                <c:pt idx="15">
                  <c:v>13.270589180843364</c:v>
                </c:pt>
                <c:pt idx="16">
                  <c:v>16.252381822994796</c:v>
                </c:pt>
                <c:pt idx="17">
                  <c:v>17.24464334117129</c:v>
                </c:pt>
                <c:pt idx="18">
                  <c:v>18.630470361414186</c:v>
                </c:pt>
                <c:pt idx="19">
                  <c:v>18.040947453340891</c:v>
                </c:pt>
                <c:pt idx="20">
                  <c:v>17.398656719451029</c:v>
                </c:pt>
                <c:pt idx="21">
                  <c:v>19.174693095878766</c:v>
                </c:pt>
                <c:pt idx="22">
                  <c:v>19.477217921459467</c:v>
                </c:pt>
                <c:pt idx="23">
                  <c:v>21.37508322021543</c:v>
                </c:pt>
                <c:pt idx="24">
                  <c:v>21.059853028513587</c:v>
                </c:pt>
                <c:pt idx="25">
                  <c:v>21.165283676092496</c:v>
                </c:pt>
                <c:pt idx="26">
                  <c:v>18.835034886990602</c:v>
                </c:pt>
                <c:pt idx="27">
                  <c:v>17.48725161482022</c:v>
                </c:pt>
                <c:pt idx="28">
                  <c:v>16.031001502182217</c:v>
                </c:pt>
                <c:pt idx="29">
                  <c:v>17.452406241934778</c:v>
                </c:pt>
                <c:pt idx="30">
                  <c:v>18.280000966831974</c:v>
                </c:pt>
                <c:pt idx="31">
                  <c:v>16.032550183963782</c:v>
                </c:pt>
                <c:pt idx="32">
                  <c:v>14.819749409629674</c:v>
                </c:pt>
                <c:pt idx="33">
                  <c:v>14.506576538128533</c:v>
                </c:pt>
                <c:pt idx="34">
                  <c:v>12.90520226092327</c:v>
                </c:pt>
                <c:pt idx="35">
                  <c:v>11.985728442812155</c:v>
                </c:pt>
                <c:pt idx="36">
                  <c:v>10.552904771357557</c:v>
                </c:pt>
                <c:pt idx="37">
                  <c:v>9.5661519472052969</c:v>
                </c:pt>
                <c:pt idx="38">
                  <c:v>9.6108878448055979</c:v>
                </c:pt>
                <c:pt idx="39">
                  <c:v>9.7543413106387469</c:v>
                </c:pt>
                <c:pt idx="40">
                  <c:v>10.36643609818036</c:v>
                </c:pt>
                <c:pt idx="41">
                  <c:v>9.5173179545840227</c:v>
                </c:pt>
                <c:pt idx="42">
                  <c:v>9.2462153676592429</c:v>
                </c:pt>
                <c:pt idx="43">
                  <c:v>7.7628349705462725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8054464"/>
        <c:axId val="138055024"/>
      </c:lineChart>
      <c:catAx>
        <c:axId val="138054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38055024"/>
        <c:crosses val="autoZero"/>
        <c:auto val="1"/>
        <c:lblAlgn val="ctr"/>
        <c:lblOffset val="100"/>
        <c:tickLblSkip val="10"/>
        <c:tickMarkSkip val="10"/>
        <c:noMultiLvlLbl val="0"/>
      </c:catAx>
      <c:valAx>
        <c:axId val="1380550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38054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304012345679032"/>
          <c:y val="8.5947717713957414E-2"/>
          <c:w val="0.31770061728395071"/>
          <c:h val="0.81313701082032652"/>
        </c:manualLayout>
      </c:layout>
      <c:overlay val="0"/>
      <c:txPr>
        <a:bodyPr/>
        <a:lstStyle/>
        <a:p>
          <a:pPr>
            <a:defRPr sz="1200" b="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8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8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9AC5EDEB-0DD8-4678-AA10-5A918C1B0E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5449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EBDBB103-EF0C-4D75-85A7-99595C8354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7411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72" charset="-128"/>
        <a:cs typeface="ＭＳ Ｐゴシック" pitchFamily="-7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72" charset="-128"/>
        <a:cs typeface="ＭＳ Ｐゴシック" pitchFamily="-72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72" charset="-128"/>
        <a:cs typeface="ＭＳ Ｐゴシック" pitchFamily="-72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72" charset="-128"/>
        <a:cs typeface="ＭＳ Ｐゴシック" pitchFamily="-72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72" charset="-128"/>
        <a:cs typeface="ＭＳ Ｐゴシック" pitchFamily="-72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96748-C709-45F3-8D22-E4306CEC8D8F}" type="slidenum">
              <a:rPr lang="en-GB" smtClean="0">
                <a:ea typeface="ＭＳ Ｐゴシック" pitchFamily="34" charset="-128"/>
              </a:rPr>
              <a:pPr/>
              <a:t>0</a:t>
            </a:fld>
            <a:endParaRPr lang="en-GB" smtClean="0">
              <a:ea typeface="ＭＳ Ｐゴシック" pitchFamily="34" charset="-128"/>
            </a:endParaRPr>
          </a:p>
        </p:txBody>
      </p:sp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defTabSz="844550"/>
            <a:fld id="{932DFFEA-077F-4622-8BC5-F67B65222AF9}" type="slidenum">
              <a:rPr lang="en-GB" sz="1200"/>
              <a:pPr algn="r" defTabSz="844550"/>
              <a:t>0</a:t>
            </a:fld>
            <a:endParaRPr lang="en-GB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31" tIns="45716" rIns="91431" bIns="45716"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9495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DBB103-EF0C-4D75-85A7-99595C835443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355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0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7384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4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9650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6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0899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4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39952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4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96211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0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4112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4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4727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6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55620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6239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6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21443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6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63347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0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70236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4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50963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4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01635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0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94324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0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14493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0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4908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6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2875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2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6744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6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9050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0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4069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7337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0801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0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7154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152400" y="152400"/>
            <a:ext cx="612775" cy="8382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5" name="Rectangle 13"/>
          <p:cNvSpPr>
            <a:spLocks noChangeArrowheads="1"/>
          </p:cNvSpPr>
          <p:nvPr userDrawn="1"/>
        </p:nvSpPr>
        <p:spPr bwMode="gray">
          <a:xfrm>
            <a:off x="-2679700" y="2133600"/>
            <a:ext cx="2519362" cy="1273175"/>
          </a:xfrm>
          <a:prstGeom prst="rect">
            <a:avLst/>
          </a:prstGeom>
          <a:solidFill>
            <a:srgbClr val="FFFF00"/>
          </a:solidFill>
          <a:ln w="12700" algn="ctr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lIns="54000" tIns="54000" rIns="54000" bIns="54000" anchor="ctr"/>
          <a:lstStyle/>
          <a:p>
            <a:pPr algn="ctr">
              <a:defRPr/>
            </a:pPr>
            <a:r>
              <a:rPr lang="en-GB" sz="1100">
                <a:solidFill>
                  <a:srgbClr val="CC0000"/>
                </a:solidFill>
                <a:ea typeface="+mn-ea"/>
              </a:rPr>
              <a:t>Please note that this is a PowerPoint 2003 (ppt or pot) file. </a:t>
            </a:r>
          </a:p>
          <a:p>
            <a:pPr algn="ctr">
              <a:defRPr/>
            </a:pPr>
            <a:endParaRPr lang="en-GB" sz="1100">
              <a:solidFill>
                <a:srgbClr val="CC0000"/>
              </a:solidFill>
              <a:ea typeface="+mn-ea"/>
            </a:endParaRPr>
          </a:p>
          <a:p>
            <a:pPr algn="ctr">
              <a:defRPr/>
            </a:pPr>
            <a:r>
              <a:rPr lang="en-GB" sz="1100" b="1">
                <a:solidFill>
                  <a:srgbClr val="CC0000"/>
                </a:solidFill>
                <a:ea typeface="+mn-ea"/>
              </a:rPr>
              <a:t>DO NOT</a:t>
            </a:r>
            <a:r>
              <a:rPr lang="en-GB" sz="1100">
                <a:solidFill>
                  <a:srgbClr val="CC0000"/>
                </a:solidFill>
                <a:ea typeface="+mn-ea"/>
              </a:rPr>
              <a:t> work on or save this file on PowerPoint 2007 or 2010 as this will </a:t>
            </a:r>
            <a:r>
              <a:rPr lang="en-GB" sz="1100" b="1">
                <a:solidFill>
                  <a:srgbClr val="CC0000"/>
                </a:solidFill>
                <a:ea typeface="+mn-ea"/>
              </a:rPr>
              <a:t>CORRUPT</a:t>
            </a:r>
            <a:r>
              <a:rPr lang="en-GB" sz="1100">
                <a:solidFill>
                  <a:srgbClr val="CC0000"/>
                </a:solidFill>
                <a:ea typeface="+mn-ea"/>
              </a:rPr>
              <a:t> some slide master settings (even in the compatibility mode!!)</a:t>
            </a:r>
          </a:p>
        </p:txBody>
      </p:sp>
      <p:sp>
        <p:nvSpPr>
          <p:cNvPr id="6" name="Rectangle 1036"/>
          <p:cNvSpPr>
            <a:spLocks noChangeArrowheads="1"/>
          </p:cNvSpPr>
          <p:nvPr userDrawn="1"/>
        </p:nvSpPr>
        <p:spPr bwMode="auto">
          <a:xfrm>
            <a:off x="0" y="6553200"/>
            <a:ext cx="9906000" cy="304800"/>
          </a:xfrm>
          <a:prstGeom prst="rect">
            <a:avLst/>
          </a:prstGeom>
          <a:solidFill>
            <a:srgbClr val="41535C"/>
          </a:solidFill>
          <a:ln w="9525">
            <a:solidFill>
              <a:srgbClr val="41535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712913" y="2133600"/>
            <a:ext cx="7632700" cy="1006475"/>
          </a:xfrm>
        </p:spPr>
        <p:txBody>
          <a:bodyPr/>
          <a:lstStyle>
            <a:lvl1pPr algn="r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12913" y="3357563"/>
            <a:ext cx="7632700" cy="863600"/>
          </a:xfrm>
        </p:spPr>
        <p:txBody>
          <a:bodyPr/>
          <a:lstStyle>
            <a:lvl1pPr algn="r">
              <a:defRPr sz="2400" b="0"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C6402-AF12-4CEE-8BE8-A518D7DA853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'View-Header and Footer-Fixed date'</a:t>
            </a: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'Select View-Header and Footer' and insert footer text for all slides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2513" y="0"/>
            <a:ext cx="2374900" cy="60928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3050" y="0"/>
            <a:ext cx="6977063" cy="60928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AFE0C-CAF3-44A5-A28B-9F28749E4E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'View-Header and Footer-Fixed date'</a:t>
            </a: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'Select View-Header and Footer' and insert footer text for all slides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050" y="0"/>
            <a:ext cx="9504363" cy="10525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1341438"/>
            <a:ext cx="4675188" cy="4751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0638" y="1341438"/>
            <a:ext cx="4676775" cy="4751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5F890-1C27-4376-BA1D-DAC4084021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'View-Header and Footer-Fixed date'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'Select View-Header and Footer' and insert footer text for all slides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13" y="1"/>
            <a:ext cx="9139687" cy="1069676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95300" y="1600205"/>
            <a:ext cx="8915400" cy="4525963"/>
          </a:xfrm>
        </p:spPr>
        <p:txBody>
          <a:bodyPr/>
          <a:lstStyle/>
          <a:p>
            <a:pPr lv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8227" y="6245225"/>
            <a:ext cx="2311400" cy="476251"/>
          </a:xfrm>
        </p:spPr>
        <p:txBody>
          <a:bodyPr/>
          <a:lstStyle>
            <a:lvl1pPr defTabSz="371464" eaLnBrk="0" hangingPunct="0">
              <a:defRPr/>
            </a:lvl1pPr>
          </a:lstStyle>
          <a:p>
            <a:fld id="{039A2028-5360-44E6-9268-D3144FCFDA8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055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228600" y="152400"/>
            <a:ext cx="736600" cy="1008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Rectangle 1032"/>
          <p:cNvSpPr>
            <a:spLocks noChangeArrowheads="1"/>
          </p:cNvSpPr>
          <p:nvPr userDrawn="1"/>
        </p:nvSpPr>
        <p:spPr bwMode="auto">
          <a:xfrm>
            <a:off x="0" y="6553200"/>
            <a:ext cx="9906000" cy="304800"/>
          </a:xfrm>
          <a:prstGeom prst="rect">
            <a:avLst/>
          </a:prstGeom>
          <a:solidFill>
            <a:srgbClr val="41535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58671-42F4-465A-B660-539EA211DD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'View-Header and Footer-Fixed date'</a:t>
            </a: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'Select View-Header and Footer' and insert footer text for all slides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018EE-68F7-498D-ABEA-DCEBE8B14F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'View-Header and Footer-Fixed date'</a:t>
            </a: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'Select View-Header and Footer' and insert footer text for all slides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1341438"/>
            <a:ext cx="4675188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0638" y="1341438"/>
            <a:ext cx="4676775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ECB92-E5CB-455B-A2EF-C63ED37BA3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'View-Header and Footer-Fixed date'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'Select View-Header and Footer' and insert footer text for all slides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66F19-D749-4DFD-8D3C-F7C70B516D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'View-Header and Footer-Fixed date'</a:t>
            </a: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'Select View-Header and Footer' and insert footer text for all slides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CEF7D-3160-42B0-9854-853F7B085F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'View-Header and Footer-Fixed date'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'Select View-Header and Footer' and insert footer text for all slides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2FF2D-9B7C-4433-85D2-DADC89D47D8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'View-Header and Footer-Fixed date'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'Select View-Header and Footer' and insert footer text for all slides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D2162-5729-4645-A9E2-A9D644EA7D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'View-Header and Footer-Fixed date'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'Select View-Header and Footer' and insert footer text for all slides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F33B3-2510-4F11-B7E0-B1F0AC517B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'View-Header and Footer-Fixed date'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'Select View-Header and Footer' and insert footer text for all slides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7" name="Rectangle 7"/>
          <p:cNvSpPr>
            <a:spLocks noChangeArrowheads="1"/>
          </p:cNvSpPr>
          <p:nvPr/>
        </p:nvSpPr>
        <p:spPr bwMode="gray">
          <a:xfrm>
            <a:off x="0" y="0"/>
            <a:ext cx="9906000" cy="1052513"/>
          </a:xfrm>
          <a:prstGeom prst="rect">
            <a:avLst/>
          </a:prstGeom>
          <a:solidFill>
            <a:srgbClr val="FCD5B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>
              <a:ea typeface="+mn-ea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73050" y="0"/>
            <a:ext cx="9504363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273050" y="1341438"/>
            <a:ext cx="9504363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81937" name="Rectangle 17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73050" y="6524625"/>
            <a:ext cx="3603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53DEA107-2806-4F8E-A8ED-40B953011A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1938" name="Rectangle 18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7040563" y="6362700"/>
            <a:ext cx="2160587" cy="161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'View-Header and Footer-Fixed date'</a:t>
            </a:r>
          </a:p>
        </p:txBody>
      </p:sp>
      <p:sp>
        <p:nvSpPr>
          <p:cNvPr id="81939" name="Rectangle 19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370138" y="6548438"/>
            <a:ext cx="6831012" cy="161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'Select View-Header and Footer' and insert footer text for all slides</a:t>
            </a:r>
          </a:p>
        </p:txBody>
      </p:sp>
      <p:pic>
        <p:nvPicPr>
          <p:cNvPr id="1032" name="Picture 2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gray">
          <a:xfrm>
            <a:off x="9340850" y="6092825"/>
            <a:ext cx="436563" cy="598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ＭＳ Ｐゴシック" pitchFamily="-72" charset="-128"/>
          <a:cs typeface="ＭＳ Ｐゴシック" pitchFamily="-72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pitchFamily="-72" charset="-128"/>
          <a:cs typeface="ＭＳ Ｐゴシック" pitchFamily="-72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pitchFamily="-72" charset="-128"/>
          <a:cs typeface="ＭＳ Ｐゴシック" pitchFamily="-72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pitchFamily="-72" charset="-128"/>
          <a:cs typeface="ＭＳ Ｐゴシック" pitchFamily="-72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40000"/>
        </a:spcAft>
        <a:buChar char="•"/>
        <a:defRPr sz="1400" b="1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1pPr>
      <a:lvl2pPr marL="1588" indent="455613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2pPr>
      <a:lvl3pPr marL="184150" indent="-1809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3pPr>
      <a:lvl4pPr marL="354013" indent="-1682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4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4pPr>
      <a:lvl5pPr marL="546100" indent="-1905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4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5pPr>
      <a:lvl6pPr marL="1003300" indent="-1905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6pPr>
      <a:lvl7pPr marL="1460500" indent="-1905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7pPr>
      <a:lvl8pPr marL="1917700" indent="-1905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8pPr>
      <a:lvl9pPr marL="2374900" indent="-1905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termarsh307@gmail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15.png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416496" y="476672"/>
            <a:ext cx="8640763" cy="3384376"/>
          </a:xfrm>
        </p:spPr>
        <p:txBody>
          <a:bodyPr/>
          <a:lstStyle/>
          <a:p>
            <a:pPr algn="ctr"/>
            <a:r>
              <a:rPr lang="en-GB" dirty="0" smtClean="0"/>
              <a:t/>
            </a:r>
            <a:br>
              <a:rPr lang="en-GB" dirty="0" smtClean="0"/>
            </a:br>
            <a:r>
              <a:rPr lang="en-GB" sz="5400" dirty="0" smtClean="0"/>
              <a:t>Global </a:t>
            </a:r>
            <a:r>
              <a:rPr lang="en-GB" sz="5400" dirty="0"/>
              <a:t>Manufacturing: </a:t>
            </a:r>
            <a:r>
              <a:rPr lang="en-GB" sz="5400" dirty="0" smtClean="0"/>
              <a:t>Opportunities </a:t>
            </a:r>
            <a:r>
              <a:rPr lang="en-GB" sz="5400" dirty="0"/>
              <a:t>for 2015 </a:t>
            </a:r>
            <a:r>
              <a:rPr lang="en-GB" sz="5400" dirty="0" smtClean="0"/>
              <a:t>and Beyond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dirty="0" smtClean="0"/>
              <a:t>Cranfield University</a:t>
            </a:r>
            <a:r>
              <a:rPr lang="en-GB" sz="2800" dirty="0"/>
              <a:t>, March 17  2015 </a:t>
            </a:r>
            <a:r>
              <a:rPr lang="en-GB" sz="2800" b="0" dirty="0">
                <a:ea typeface="ＭＳ Ｐゴシック" pitchFamily="34" charset="-128"/>
              </a:rPr>
              <a:t/>
            </a:r>
            <a:br>
              <a:rPr lang="en-GB" sz="2800" b="0" dirty="0">
                <a:ea typeface="ＭＳ Ｐゴシック" pitchFamily="34" charset="-128"/>
              </a:rPr>
            </a:br>
            <a:r>
              <a:rPr lang="en-GB" sz="2800" dirty="0" smtClean="0"/>
              <a:t/>
            </a:r>
            <a:br>
              <a:rPr lang="en-GB" sz="2800" dirty="0" smtClean="0"/>
            </a:br>
            <a:endParaRPr lang="en-GB" sz="2800" b="0" dirty="0" smtClean="0">
              <a:ea typeface="ＭＳ Ｐゴシック" pitchFamily="34" charset="-128"/>
            </a:endParaRPr>
          </a:p>
        </p:txBody>
      </p:sp>
      <p:sp>
        <p:nvSpPr>
          <p:cNvPr id="17410" name="Text Box 5"/>
          <p:cNvSpPr txBox="1">
            <a:spLocks noChangeArrowheads="1"/>
          </p:cNvSpPr>
          <p:nvPr/>
        </p:nvSpPr>
        <p:spPr bwMode="gray">
          <a:xfrm>
            <a:off x="1065213" y="4365625"/>
            <a:ext cx="8280400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GB" sz="2800" dirty="0"/>
              <a:t>Address by Peter Marsh</a:t>
            </a:r>
          </a:p>
          <a:p>
            <a:pPr algn="ctr"/>
            <a:r>
              <a:rPr lang="en-GB" sz="2400" dirty="0" smtClean="0"/>
              <a:t>Author, “The New Industrial Revolution: Consumers, Globalization and the End of Mass Production” </a:t>
            </a:r>
            <a:r>
              <a:rPr lang="en-GB" sz="2400" dirty="0" smtClean="0">
                <a:hlinkClick r:id="rId3"/>
              </a:rPr>
              <a:t>www.petermarsh.eu </a:t>
            </a:r>
            <a:endParaRPr lang="en-GB" sz="2400" dirty="0" smtClean="0"/>
          </a:p>
          <a:p>
            <a:pPr algn="ctr"/>
            <a:r>
              <a:rPr lang="en-GB" sz="2400" dirty="0" smtClean="0"/>
              <a:t>Twitter @petermarsh307</a:t>
            </a:r>
          </a:p>
        </p:txBody>
      </p:sp>
      <p:sp>
        <p:nvSpPr>
          <p:cNvPr id="17411" name="Text Box 14"/>
          <p:cNvSpPr txBox="1">
            <a:spLocks noChangeArrowheads="1"/>
          </p:cNvSpPr>
          <p:nvPr/>
        </p:nvSpPr>
        <p:spPr bwMode="gray">
          <a:xfrm>
            <a:off x="2408238" y="5197475"/>
            <a:ext cx="6937375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en-US" sz="1800">
              <a:solidFill>
                <a:srgbClr val="EDB8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83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200472" y="0"/>
            <a:ext cx="9777413" cy="1052513"/>
          </a:xfrm>
        </p:spPr>
        <p:txBody>
          <a:bodyPr/>
          <a:lstStyle/>
          <a:p>
            <a:pPr eaLnBrk="1" hangingPunct="1"/>
            <a:r>
              <a:rPr lang="en-GB" sz="3600" b="1" dirty="0" smtClean="0"/>
              <a:t>10,000 years of evolution in adding information to materials 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0472" y="1038203"/>
            <a:ext cx="5328592" cy="54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5889104" y="1484784"/>
            <a:ext cx="4016896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/>
              <a:t>Stone age axe : resources needed to make one unit </a:t>
            </a:r>
          </a:p>
          <a:p>
            <a:r>
              <a:rPr lang="en-GB" sz="2400" dirty="0" smtClean="0"/>
              <a:t>Manufacturing workers: 1 </a:t>
            </a:r>
          </a:p>
          <a:p>
            <a:r>
              <a:rPr lang="en-GB" sz="2400" dirty="0" smtClean="0"/>
              <a:t>Sites: 1 </a:t>
            </a:r>
          </a:p>
          <a:p>
            <a:r>
              <a:rPr lang="en-GB" sz="2400" dirty="0" smtClean="0"/>
              <a:t>Materials: 1 </a:t>
            </a:r>
          </a:p>
          <a:p>
            <a:r>
              <a:rPr lang="en-GB" sz="2400" dirty="0" smtClean="0"/>
              <a:t>Skills honed by empirical knowledge built up over centuries  </a:t>
            </a:r>
          </a:p>
          <a:p>
            <a:r>
              <a:rPr lang="en-GB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3401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 b="1" dirty="0" smtClean="0"/>
              <a:t>The stage we’ve reached now  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73050" y="1052513"/>
            <a:ext cx="6263556" cy="53285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6753200" y="1484784"/>
            <a:ext cx="315280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/>
              <a:t>A 2015-vintage phone:  resources needed to make one unit  </a:t>
            </a:r>
          </a:p>
          <a:p>
            <a:r>
              <a:rPr lang="en-GB" sz="2400" dirty="0" smtClean="0"/>
              <a:t>Manufacturing workers: 5,000 </a:t>
            </a:r>
          </a:p>
          <a:p>
            <a:r>
              <a:rPr lang="en-GB" sz="2400" dirty="0" smtClean="0"/>
              <a:t>Sites:50</a:t>
            </a:r>
          </a:p>
          <a:p>
            <a:r>
              <a:rPr lang="en-GB" sz="2400" dirty="0" smtClean="0"/>
              <a:t>Materials: 50 </a:t>
            </a:r>
          </a:p>
          <a:p>
            <a:r>
              <a:rPr lang="en-GB" sz="2400" dirty="0" smtClean="0"/>
              <a:t>Skills honed by science and technology advances  </a:t>
            </a:r>
          </a:p>
          <a:p>
            <a:r>
              <a:rPr lang="en-GB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8046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le 1"/>
          <p:cNvSpPr>
            <a:spLocks noGrp="1"/>
          </p:cNvSpPr>
          <p:nvPr>
            <p:ph type="title"/>
          </p:nvPr>
        </p:nvSpPr>
        <p:spPr>
          <a:xfrm>
            <a:off x="488504" y="188640"/>
            <a:ext cx="9417496" cy="715431"/>
          </a:xfrm>
        </p:spPr>
        <p:txBody>
          <a:bodyPr/>
          <a:lstStyle/>
          <a:p>
            <a:pPr eaLnBrk="1" hangingPunct="1"/>
            <a:r>
              <a:rPr lang="en-GB" sz="3200" b="1" dirty="0" smtClean="0">
                <a:ea typeface="ＭＳ Ｐゴシック" pitchFamily="34" charset="-128"/>
              </a:rPr>
              <a:t>There won’t be a boom </a:t>
            </a:r>
            <a:r>
              <a:rPr lang="en-GB" sz="3200" b="1" dirty="0">
                <a:ea typeface="ＭＳ Ｐゴシック" pitchFamily="34" charset="-128"/>
              </a:rPr>
              <a:t>in manufacturing jobs</a:t>
            </a:r>
            <a:r>
              <a:rPr lang="en-GB" sz="2800" b="1" dirty="0">
                <a:ea typeface="ＭＳ Ｐゴシック" pitchFamily="34" charset="-128"/>
              </a:rPr>
              <a:t/>
            </a:r>
            <a:br>
              <a:rPr lang="en-GB" sz="2800" b="1" dirty="0">
                <a:ea typeface="ＭＳ Ｐゴシック" pitchFamily="34" charset="-128"/>
              </a:rPr>
            </a:br>
            <a:endParaRPr lang="en-GB" sz="1800" b="1" dirty="0" smtClean="0">
              <a:ea typeface="ＭＳ Ｐゴシック" pitchFamily="34" charset="-128"/>
            </a:endParaRPr>
          </a:p>
        </p:txBody>
      </p:sp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8505" y="1440464"/>
            <a:ext cx="9000999" cy="494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064568" y="6385976"/>
            <a:ext cx="8841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 smtClean="0"/>
              <a:t>         </a:t>
            </a:r>
            <a:r>
              <a:rPr lang="en-GB" sz="2000" b="1" dirty="0" smtClean="0"/>
              <a:t>Plant run by </a:t>
            </a:r>
            <a:r>
              <a:rPr lang="en-GB" sz="2000" b="1" dirty="0" err="1" smtClean="0"/>
              <a:t>Mindray</a:t>
            </a:r>
            <a:r>
              <a:rPr lang="en-GB" sz="2000" b="1" dirty="0" smtClean="0"/>
              <a:t> medical equipment group in China  </a:t>
            </a:r>
            <a:endParaRPr lang="en-GB" sz="2000" dirty="0"/>
          </a:p>
        </p:txBody>
      </p:sp>
      <p:sp>
        <p:nvSpPr>
          <p:cNvPr id="2" name="Rectangle 1"/>
          <p:cNvSpPr/>
          <p:nvPr/>
        </p:nvSpPr>
        <p:spPr>
          <a:xfrm>
            <a:off x="488504" y="597780"/>
            <a:ext cx="9000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GB" sz="1800" b="1" dirty="0" smtClean="0"/>
              <a:t>US factory </a:t>
            </a:r>
            <a:r>
              <a:rPr lang="en-GB" sz="1800" b="1" dirty="0"/>
              <a:t>employment fell by 5m between 2000 and 2013 (17.2m to 12.2m)</a:t>
            </a:r>
            <a:br>
              <a:rPr lang="en-GB" sz="1800" b="1" dirty="0"/>
            </a:br>
            <a:r>
              <a:rPr lang="en-GB" sz="1800" b="1" dirty="0"/>
              <a:t>EU lost 7m manufacturing jobs 2000-13 (38m to 31m)</a:t>
            </a:r>
          </a:p>
        </p:txBody>
      </p:sp>
    </p:spTree>
    <p:extLst>
      <p:ext uri="{BB962C8B-B14F-4D97-AF65-F5344CB8AC3E}">
        <p14:creationId xmlns:p14="http://schemas.microsoft.com/office/powerpoint/2010/main" val="314788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8671-42F4-465A-B660-539EA211DD72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48544" y="620688"/>
            <a:ext cx="84249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/>
              <a:t>Global Manufacturing: the Opportunities</a:t>
            </a:r>
          </a:p>
          <a:p>
            <a:endParaRPr lang="en-GB" sz="3200" b="1" dirty="0">
              <a:latin typeface="+mj-lt"/>
            </a:endParaRPr>
          </a:p>
          <a:p>
            <a:endParaRPr lang="en-GB" sz="3200" b="1" dirty="0" smtClean="0">
              <a:latin typeface="+mj-lt"/>
            </a:endParaRPr>
          </a:p>
          <a:p>
            <a:endParaRPr lang="en-GB" sz="3200" b="1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 rot="10800000" flipV="1">
            <a:off x="1064568" y="2560520"/>
            <a:ext cx="8208912" cy="924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3200" b="1" dirty="0" smtClean="0">
                <a:latin typeface="+mn-lt"/>
              </a:rPr>
              <a:t>B. Key trends  </a:t>
            </a:r>
          </a:p>
        </p:txBody>
      </p:sp>
    </p:spTree>
    <p:extLst>
      <p:ext uri="{BB962C8B-B14F-4D97-AF65-F5344CB8AC3E}">
        <p14:creationId xmlns:p14="http://schemas.microsoft.com/office/powerpoint/2010/main" val="117063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71013" y="0"/>
            <a:ext cx="9139687" cy="1340767"/>
          </a:xfrm>
        </p:spPr>
        <p:txBody>
          <a:bodyPr/>
          <a:lstStyle/>
          <a:p>
            <a:r>
              <a:rPr lang="en-GB" sz="3200" dirty="0" smtClean="0"/>
              <a:t>How world GDP is divided up </a:t>
            </a:r>
            <a:endParaRPr lang="en-GB" sz="3200" dirty="0"/>
          </a:p>
        </p:txBody>
      </p:sp>
      <p:graphicFrame>
        <p:nvGraphicFramePr>
          <p:cNvPr id="11" name="Chart Placeholder 10"/>
          <p:cNvGraphicFramePr>
            <a:graphicFrameLocks noGrp="1"/>
          </p:cNvGraphicFramePr>
          <p:nvPr>
            <p:ph type="chart" idx="1"/>
            <p:extLst/>
          </p:nvPr>
        </p:nvGraphicFramePr>
        <p:xfrm>
          <a:off x="495300" y="1943100"/>
          <a:ext cx="8915400" cy="3676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121985" y="5593520"/>
            <a:ext cx="4658734" cy="258470"/>
          </a:xfrm>
          <a:prstGeom prst="rect">
            <a:avLst/>
          </a:prstGeom>
          <a:noFill/>
        </p:spPr>
        <p:txBody>
          <a:bodyPr wrap="square" lIns="74295" tIns="37148" rIns="74295" bIns="37148" rtlCol="0">
            <a:spAutoFit/>
          </a:bodyPr>
          <a:lstStyle/>
          <a:p>
            <a:pPr algn="r"/>
            <a:r>
              <a:rPr lang="en-GB" sz="1192" dirty="0">
                <a:latin typeface="+mn-lt"/>
              </a:rPr>
              <a:t>Source: UN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2650" y="5585820"/>
            <a:ext cx="1653017" cy="275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92" dirty="0">
                <a:latin typeface="+mn-lt"/>
              </a:rPr>
              <a:t>*constant 2005 prices</a:t>
            </a:r>
          </a:p>
        </p:txBody>
      </p:sp>
    </p:spTree>
    <p:extLst>
      <p:ext uri="{BB962C8B-B14F-4D97-AF65-F5344CB8AC3E}">
        <p14:creationId xmlns:p14="http://schemas.microsoft.com/office/powerpoint/2010/main" val="20147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72480" y="188640"/>
            <a:ext cx="9139687" cy="1069676"/>
          </a:xfrm>
        </p:spPr>
        <p:txBody>
          <a:bodyPr/>
          <a:lstStyle/>
          <a:p>
            <a:r>
              <a:rPr lang="en-GB" sz="3200" dirty="0"/>
              <a:t>Manufacturing output: </a:t>
            </a:r>
            <a:r>
              <a:rPr lang="en-GB" sz="3200" dirty="0" smtClean="0"/>
              <a:t>China’s has soared, but so has the US’s </a:t>
            </a:r>
            <a:r>
              <a:rPr lang="en-GB" sz="2600" dirty="0" smtClean="0"/>
              <a:t/>
            </a:r>
            <a:br>
              <a:rPr lang="en-GB" sz="2600" dirty="0" smtClean="0"/>
            </a:b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 smtClean="0"/>
              <a:t>Picture </a:t>
            </a:r>
            <a:r>
              <a:rPr lang="en-GB" sz="1600" dirty="0"/>
              <a:t>since 1970  shows a </a:t>
            </a:r>
            <a:r>
              <a:rPr lang="en-GB" sz="1600" dirty="0" smtClean="0"/>
              <a:t>small rise </a:t>
            </a:r>
            <a:r>
              <a:rPr lang="en-GB" sz="1600" dirty="0"/>
              <a:t>for the UK and other European nations </a:t>
            </a:r>
          </a:p>
        </p:txBody>
      </p:sp>
      <p:graphicFrame>
        <p:nvGraphicFramePr>
          <p:cNvPr id="14" name="Chart Placeholder 13"/>
          <p:cNvGraphicFramePr>
            <a:graphicFrameLocks noGrp="1"/>
          </p:cNvGraphicFramePr>
          <p:nvPr>
            <p:ph type="chart" idx="1"/>
            <p:extLst/>
          </p:nvPr>
        </p:nvGraphicFramePr>
        <p:xfrm>
          <a:off x="495300" y="1487554"/>
          <a:ext cx="7530582" cy="4132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121985" y="5593520"/>
            <a:ext cx="4658734" cy="258470"/>
          </a:xfrm>
          <a:prstGeom prst="rect">
            <a:avLst/>
          </a:prstGeom>
          <a:noFill/>
        </p:spPr>
        <p:txBody>
          <a:bodyPr wrap="square" lIns="74295" tIns="37148" rIns="74295" bIns="37148" rtlCol="0">
            <a:spAutoFit/>
          </a:bodyPr>
          <a:lstStyle/>
          <a:p>
            <a:pPr algn="r"/>
            <a:r>
              <a:rPr lang="en-GB" sz="1192" dirty="0">
                <a:latin typeface="+mn-lt"/>
              </a:rPr>
              <a:t>Source:  UN</a:t>
            </a:r>
          </a:p>
        </p:txBody>
      </p:sp>
    </p:spTree>
    <p:extLst>
      <p:ext uri="{BB962C8B-B14F-4D97-AF65-F5344CB8AC3E}">
        <p14:creationId xmlns:p14="http://schemas.microsoft.com/office/powerpoint/2010/main" val="339417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0688"/>
            <a:ext cx="9777017" cy="1105306"/>
          </a:xfrm>
        </p:spPr>
        <p:txBody>
          <a:bodyPr/>
          <a:lstStyle/>
          <a:p>
            <a:r>
              <a:rPr lang="en-GB" sz="3200" b="1" dirty="0" smtClean="0"/>
              <a:t>Manufacturing league table today: </a:t>
            </a:r>
            <a:br>
              <a:rPr lang="en-GB" sz="3200" b="1" dirty="0" smtClean="0"/>
            </a:br>
            <a:r>
              <a:rPr lang="en-GB" sz="3200" b="1" dirty="0" smtClean="0"/>
              <a:t>China no. 1, UK no. 10  </a:t>
            </a:r>
            <a:r>
              <a:rPr lang="en-GB" sz="2600" dirty="0"/>
              <a:t/>
            </a:r>
            <a:br>
              <a:rPr lang="en-GB" sz="2600" dirty="0"/>
            </a:br>
            <a:r>
              <a:rPr lang="en-GB" sz="2600" dirty="0"/>
              <a:t/>
            </a:r>
            <a:br>
              <a:rPr lang="en-GB" sz="2600" dirty="0"/>
            </a:b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9648490"/>
              </p:ext>
            </p:extLst>
          </p:nvPr>
        </p:nvGraphicFramePr>
        <p:xfrm>
          <a:off x="273448" y="1733285"/>
          <a:ext cx="9503569" cy="3860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52AF0-0AAD-4EFF-8A36-5B31234F2513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121985" y="5593520"/>
            <a:ext cx="4658734" cy="258470"/>
          </a:xfrm>
          <a:prstGeom prst="rect">
            <a:avLst/>
          </a:prstGeom>
          <a:noFill/>
        </p:spPr>
        <p:txBody>
          <a:bodyPr wrap="square" lIns="74295" tIns="37148" rIns="74295" bIns="37148" rtlCol="0">
            <a:spAutoFit/>
          </a:bodyPr>
          <a:lstStyle/>
          <a:p>
            <a:pPr algn="r"/>
            <a:r>
              <a:rPr lang="en-GB" sz="1192" dirty="0"/>
              <a:t>* Estimate                                Source: UN, IHS Global Insight</a:t>
            </a:r>
            <a:endParaRPr lang="en-GB" sz="1192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35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Shift in global manufacturing since 1990</a:t>
            </a:r>
            <a:endParaRPr lang="en-GB" sz="3200" dirty="0"/>
          </a:p>
        </p:txBody>
      </p:sp>
      <p:graphicFrame>
        <p:nvGraphicFramePr>
          <p:cNvPr id="14" name="Chart Placeholder 13"/>
          <p:cNvGraphicFramePr>
            <a:graphicFrameLocks noGrp="1"/>
          </p:cNvGraphicFramePr>
          <p:nvPr>
            <p:ph type="chart" idx="1"/>
            <p:extLst/>
          </p:nvPr>
        </p:nvGraphicFramePr>
        <p:xfrm>
          <a:off x="495300" y="1560546"/>
          <a:ext cx="8915400" cy="4059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121985" y="5593520"/>
            <a:ext cx="4658734" cy="258470"/>
          </a:xfrm>
          <a:prstGeom prst="rect">
            <a:avLst/>
          </a:prstGeom>
          <a:noFill/>
        </p:spPr>
        <p:txBody>
          <a:bodyPr wrap="square" lIns="74295" tIns="37148" rIns="74295" bIns="37148" rtlCol="0">
            <a:spAutoFit/>
          </a:bodyPr>
          <a:lstStyle/>
          <a:p>
            <a:pPr algn="r"/>
            <a:r>
              <a:rPr lang="en-GB" sz="1192" dirty="0">
                <a:latin typeface="+mn-lt"/>
              </a:rPr>
              <a:t>Source: </a:t>
            </a:r>
            <a:r>
              <a:rPr lang="en-US" sz="1192" dirty="0">
                <a:solidFill>
                  <a:srgbClr val="000000"/>
                </a:solidFill>
                <a:latin typeface="Arial"/>
              </a:rPr>
              <a:t>Oxford Economics/</a:t>
            </a:r>
            <a:r>
              <a:rPr lang="en-US" sz="1192" dirty="0" err="1">
                <a:solidFill>
                  <a:srgbClr val="000000"/>
                </a:solidFill>
                <a:latin typeface="Arial"/>
              </a:rPr>
              <a:t>Haver</a:t>
            </a:r>
            <a:r>
              <a:rPr lang="en-US" sz="1192" dirty="0">
                <a:solidFill>
                  <a:srgbClr val="000000"/>
                </a:solidFill>
                <a:latin typeface="Arial"/>
              </a:rPr>
              <a:t> Analytics</a:t>
            </a:r>
            <a:endParaRPr lang="en-GB" sz="1192" dirty="0">
              <a:latin typeface="+mn-lt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rot="5400000" flipH="1" flipV="1">
            <a:off x="1312990" y="3614741"/>
            <a:ext cx="2920527" cy="85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rot="5400000" flipH="1" flipV="1">
            <a:off x="3810347" y="3607789"/>
            <a:ext cx="2918788" cy="1302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209575" y="4484741"/>
            <a:ext cx="1386838" cy="574967"/>
          </a:xfrm>
          <a:prstGeom prst="rect">
            <a:avLst/>
          </a:prstGeom>
          <a:solidFill>
            <a:schemeClr val="accent1">
              <a:alpha val="68000"/>
            </a:schemeClr>
          </a:solidFill>
        </p:spPr>
        <p:txBody>
          <a:bodyPr wrap="square" lIns="74295" tIns="37148" rIns="74295" bIns="37148" rtlCol="0">
            <a:spAutoFit/>
          </a:bodyPr>
          <a:lstStyle/>
          <a:p>
            <a:pPr algn="ctr"/>
            <a:r>
              <a:rPr lang="en-GB" sz="1083" b="1" dirty="0">
                <a:solidFill>
                  <a:srgbClr val="000000"/>
                </a:solidFill>
                <a:latin typeface="Arial"/>
              </a:rPr>
              <a:t>"Golden age" of developed-world manufacturing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80347" y="4484741"/>
            <a:ext cx="1657962" cy="574967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solidFill>
              <a:schemeClr val="accent1"/>
            </a:solidFill>
          </a:ln>
        </p:spPr>
        <p:txBody>
          <a:bodyPr wrap="square" lIns="74295" tIns="37148" rIns="74295" bIns="37148" rtlCol="0">
            <a:spAutoFit/>
          </a:bodyPr>
          <a:lstStyle/>
          <a:p>
            <a:pPr algn="ctr"/>
            <a:r>
              <a:rPr lang="en-GB" sz="1083" b="1" dirty="0">
                <a:solidFill>
                  <a:srgbClr val="000000"/>
                </a:solidFill>
                <a:latin typeface="Arial"/>
              </a:rPr>
              <a:t>Globalisation of manufacturing supply chains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68359" y="4484741"/>
            <a:ext cx="1908209" cy="241670"/>
          </a:xfrm>
          <a:prstGeom prst="rect">
            <a:avLst/>
          </a:prstGeom>
          <a:solidFill>
            <a:schemeClr val="accent1">
              <a:alpha val="68000"/>
            </a:schemeClr>
          </a:solidFill>
        </p:spPr>
        <p:txBody>
          <a:bodyPr wrap="square" lIns="74295" tIns="37148" rIns="74295" bIns="37148" rtlCol="0">
            <a:spAutoFit/>
          </a:bodyPr>
          <a:lstStyle/>
          <a:p>
            <a:pPr algn="ctr"/>
            <a:r>
              <a:rPr lang="en-GB" sz="1083" b="1" dirty="0">
                <a:solidFill>
                  <a:srgbClr val="000000"/>
                </a:solidFill>
                <a:latin typeface="Arial"/>
              </a:rPr>
              <a:t>Forecast</a:t>
            </a:r>
          </a:p>
        </p:txBody>
      </p:sp>
    </p:spTree>
    <p:extLst>
      <p:ext uri="{BB962C8B-B14F-4D97-AF65-F5344CB8AC3E}">
        <p14:creationId xmlns:p14="http://schemas.microsoft.com/office/powerpoint/2010/main" val="49471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8671-42F4-465A-B660-539EA211DD72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48544" y="620688"/>
            <a:ext cx="84249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/>
              <a:t>Global Manufacturing: the Opportunities</a:t>
            </a:r>
          </a:p>
          <a:p>
            <a:endParaRPr lang="en-GB" sz="3200" b="1" dirty="0">
              <a:latin typeface="+mj-lt"/>
            </a:endParaRPr>
          </a:p>
          <a:p>
            <a:endParaRPr lang="en-GB" sz="3200" b="1" dirty="0" smtClean="0">
              <a:latin typeface="+mj-lt"/>
            </a:endParaRPr>
          </a:p>
          <a:p>
            <a:endParaRPr lang="en-GB" sz="3200" b="1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 rot="10800000" flipV="1">
            <a:off x="1064568" y="2560520"/>
            <a:ext cx="8208912" cy="924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3200" b="1" dirty="0" smtClean="0">
                <a:latin typeface="+mn-lt"/>
              </a:rPr>
              <a:t>C.</a:t>
            </a:r>
            <a:r>
              <a:rPr lang="en-GB" sz="3200" b="1" dirty="0"/>
              <a:t> What’s changed (the five “C”s</a:t>
            </a:r>
            <a:r>
              <a:rPr lang="en-GB" sz="3200" b="1" dirty="0" smtClean="0"/>
              <a:t>)</a:t>
            </a:r>
            <a:endParaRPr lang="en-GB" sz="3200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109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06000" cy="1052513"/>
          </a:xfrm>
        </p:spPr>
        <p:txBody>
          <a:bodyPr/>
          <a:lstStyle/>
          <a:p>
            <a:pPr algn="ctr"/>
            <a:r>
              <a:rPr lang="en-GB" sz="3200" b="1" dirty="0" smtClean="0">
                <a:ea typeface="ＭＳ Ｐゴシック" pitchFamily="34" charset="-128"/>
              </a:rPr>
              <a:t>In the new era, the 5 Cs become important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41" y="845373"/>
            <a:ext cx="3752559" cy="2571444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835" y="806722"/>
            <a:ext cx="2537166" cy="2610095"/>
          </a:xfrm>
        </p:spPr>
      </p:pic>
      <p:pic>
        <p:nvPicPr>
          <p:cNvPr id="13" name="Picture 5" descr="C:\Documents and Settings\Peter\Desktop\15738682-group-of-doctors-standing-in-a-hospital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861600" y="845373"/>
            <a:ext cx="3507234" cy="2571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752529" y="3548046"/>
            <a:ext cx="5153471" cy="315640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042" y="3585023"/>
            <a:ext cx="4425000" cy="311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856656" y="1604623"/>
            <a:ext cx="327229" cy="261610"/>
          </a:xfrm>
          <a:prstGeom prst="rect">
            <a:avLst/>
          </a:prstGeom>
          <a:noFill/>
        </p:spPr>
        <p:txBody>
          <a:bodyPr wrap="square" lIns="0" rIns="324000" bIns="0" rtlCol="0">
            <a:normAutofit/>
          </a:bodyPr>
          <a:lstStyle/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09042" y="752411"/>
            <a:ext cx="369183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CONNECTIONS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38394" y="1014395"/>
            <a:ext cx="31593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CREATIVITY</a:t>
            </a:r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310658" y="3646730"/>
            <a:ext cx="41382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CUSTOMISATION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23674" y="1040962"/>
            <a:ext cx="18373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CRAFT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172831" y="3416817"/>
            <a:ext cx="18133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CHINA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797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le 1"/>
          <p:cNvSpPr>
            <a:spLocks noGrp="1"/>
          </p:cNvSpPr>
          <p:nvPr>
            <p:ph type="title"/>
          </p:nvPr>
        </p:nvSpPr>
        <p:spPr>
          <a:xfrm>
            <a:off x="-200472" y="5805264"/>
            <a:ext cx="9906000" cy="720080"/>
          </a:xfrm>
        </p:spPr>
        <p:txBody>
          <a:bodyPr/>
          <a:lstStyle/>
          <a:p>
            <a:pPr algn="ctr" eaLnBrk="1" hangingPunct="1"/>
            <a:r>
              <a:rPr lang="en-GB" sz="1400" dirty="0" smtClean="0"/>
              <a:t>(</a:t>
            </a:r>
            <a:r>
              <a:rPr lang="en-GB" sz="1400" dirty="0" err="1" smtClean="0"/>
              <a:t>Trumpf</a:t>
            </a:r>
            <a:r>
              <a:rPr lang="en-GB" sz="1400" dirty="0" smtClean="0"/>
              <a:t> laser cutting machine) </a:t>
            </a:r>
            <a:br>
              <a:rPr lang="en-GB" sz="1400" dirty="0" smtClean="0"/>
            </a:br>
            <a:r>
              <a:rPr lang="en-GB" sz="1400" dirty="0" smtClean="0"/>
              <a:t> </a:t>
            </a:r>
            <a:r>
              <a:rPr lang="en-GB" b="1" dirty="0" smtClean="0"/>
              <a:t>“There’s </a:t>
            </a:r>
            <a:r>
              <a:rPr lang="en-GB" b="1" dirty="0"/>
              <a:t>a new zeitgeist: I’m seeing a global </a:t>
            </a:r>
            <a:br>
              <a:rPr lang="en-GB" b="1" dirty="0"/>
            </a:br>
            <a:r>
              <a:rPr lang="en-GB" b="1" dirty="0"/>
              <a:t>manufacturing renaissance” : </a:t>
            </a:r>
            <a:br>
              <a:rPr lang="en-GB" b="1" dirty="0"/>
            </a:br>
            <a:r>
              <a:rPr lang="en-GB" b="1" dirty="0"/>
              <a:t>Jeff </a:t>
            </a:r>
            <a:r>
              <a:rPr lang="en-GB" b="1" dirty="0" err="1"/>
              <a:t>Immelt</a:t>
            </a:r>
            <a:r>
              <a:rPr lang="en-GB" b="1" dirty="0"/>
              <a:t>, chief executive, General </a:t>
            </a:r>
            <a:r>
              <a:rPr lang="en-GB" b="1" dirty="0" smtClean="0"/>
              <a:t>Electric</a:t>
            </a:r>
            <a:r>
              <a:rPr lang="en-GB" b="1" dirty="0"/>
              <a:t/>
            </a:r>
            <a:br>
              <a:rPr lang="en-GB" b="1" dirty="0"/>
            </a:br>
            <a:endParaRPr lang="en-GB" b="1" dirty="0" smtClean="0">
              <a:ea typeface="ＭＳ Ｐゴシック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6496" y="188640"/>
            <a:ext cx="9289032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GB" sz="3200" b="1" dirty="0" smtClean="0"/>
              <a:t>Global re-industrialisation on the agenda</a:t>
            </a:r>
          </a:p>
        </p:txBody>
      </p:sp>
      <p:pic>
        <p:nvPicPr>
          <p:cNvPr id="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8544" y="913587"/>
            <a:ext cx="8280920" cy="4459629"/>
          </a:xfrm>
        </p:spPr>
      </p:pic>
    </p:spTree>
    <p:extLst>
      <p:ext uri="{BB962C8B-B14F-4D97-AF65-F5344CB8AC3E}">
        <p14:creationId xmlns:p14="http://schemas.microsoft.com/office/powerpoint/2010/main" val="419486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700" y="0"/>
            <a:ext cx="9323803" cy="63388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658671-42F4-465A-B660-539EA211DD72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'View-Header and Footer-Fixed date'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'Select View-Header and Footer' and insert footer text for all slides</a:t>
            </a:r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27666" y="615728"/>
            <a:ext cx="54938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CONNECTIONS</a:t>
            </a:r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en-US" sz="5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4330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4"/>
          <p:cNvSpPr>
            <a:spLocks noGrp="1" noChangeArrowheads="1"/>
          </p:cNvSpPr>
          <p:nvPr>
            <p:ph type="title"/>
          </p:nvPr>
        </p:nvSpPr>
        <p:spPr>
          <a:xfrm>
            <a:off x="776536" y="0"/>
            <a:ext cx="9000877" cy="1052513"/>
          </a:xfrm>
        </p:spPr>
        <p:txBody>
          <a:bodyPr/>
          <a:lstStyle/>
          <a:p>
            <a:r>
              <a:rPr lang="en-GB" altLang="en-US" sz="3600" b="1" dirty="0" smtClean="0">
                <a:ea typeface="ＭＳ Ｐゴシック" panose="020B0600070205080204" pitchFamily="34" charset="-128"/>
              </a:rPr>
              <a:t>Supply chains are part of the story</a:t>
            </a:r>
          </a:p>
        </p:txBody>
      </p:sp>
      <p:sp>
        <p:nvSpPr>
          <p:cNvPr id="99331" name="AutoShape 2" descr="data:image/jpeg;base64,/9j/4AAQSkZJRgABAQAAAQABAAD/2wCEAAkGBhQSERUUEhQUFBUUFhQVFRQUFBQUFBUVFBQVFBYVFRQXHCYeFxkjGRQUHy8gIycpLCwsFR4xNTAqNScrLCkBCQoKDgwOGg8PFykcHCApKSksKSksLCwpLCksKSwpKSwpKSwpLCkpKSksKSwpKSkpLCkpKSkpKSkpKSwpKSksKf/AABEIALcBEwMBIgACEQEDEQH/xAAcAAAABwEBAAAAAAAAAAAAAAAAAQIDBAUGBwj/xABBEAACAQIEAwUGBAQEBAcAAAABAgADEQQSITEFQWEGE1FxgQciMpGhsRRCUsEjYnLwgpLR4RUkQ/EXM1NjorLC/8QAGQEAAwEBAQAAAAAAAAAAAAAAAAECAwQF/8QAIREBAQACAgICAwEAAAAAAAAAAAECEQMhBDESQRMiMlH/2gAMAwEAAhEDEQA/AN9Q4eBtLCnTsISU48qzSphOSKywZTBYxkUqxZWJURRk/ZgFgyQLeK1lEICHlhiGDJhgFgyxQMF46BARQEIGLVooYsphWi3qgAk2AGpJ0AHiZyntX7a1UlcCUcqSC9Sm5Rt9U95bi9tefLxk26OR1Zbx1bzzfh/a9xEVe8asHX/0jTVUtpfLlswNhzJ32kmt7b+J58wagq8k7olbdWJuT8ovkfxehXvCSc87Ke2vC4kBMR/BrE2C2Yo2lyQ+w2O9uU3+ExaVFDowZTsym4NtDr5gwJJDGEWMVnhFoA3eOK0RHFMAGeNs0dzRtzAAjReaIQxzNAEs0bDRxjGxAHQ8DPAph3EAjtF02gMNIA5nhwXggFXkhqsFRrRNOpNLUw7lh5YoQGVCIIguALkgAbkmwHmYl3nF/ab2wfE4hsLSYrQpHLUCnSq/5sx5qu1tr3vMsspj2vHG3qNtxz2v4DDkqhfEONCKK3UHw7xiFPoTMx/47uW0waBL865z29Etfp9Zz44NbWAgTADxnPfIdM8bKu5dmvaVhMYQlzRqn/p1bLf+lx7reV79JskpzzGvDhznVPZZ2zdqn4LEMXOUtQqHUkLa9JjuTa5B8FI5C98fNMrpHJwZYTbpndRt0kiM1jNtsCESKxNVKVNqjkKiKWZjsABcmFRaZn2uYvu+D4oj8y06fpVq06ZPyYxbNzj2ge2IYig1DCIwVx71V7oQL7Kltet7eRnJqle4NuZHyj9PDGo4Qc9/If2JqcD2ZS1iLzDPkk9unj4bl6YlcQx8ooYy2lr+s6InZGmRtI1bsXTHKR+bFrfFzjEZQw038J2D2C9q27x8DVbTLnobA+5YMnXSx113nNeM9nmojODcDe3KF2f4mcPi8NXQkMlWmbgbqWCsvqpYes1xy36c2eFx6r1zkgNOKVri/jDJmjIyUilSExi1MRm6rqoLMQANydhM7je0d9KI0/URv5DlK3tJxY1q2QH+Gh2H5j+o/tIi1bDUj7SLnpeOFqU3HsQPzD1A/wBJJ4f221C10Fv1072HUqf2lE+MueciVwzbbdQJH5I0/Dl/jqVJ1dQykMpFwRqCIRWc87EdpDQqnDVb5GYZSdcrNsR/KTv4GdFaazLcY3HV1SkSK7uGhipSTDpCVY5UiEOsAc7uCLBggFRVF43SSFTB5w3BlElKwgJlcWaAO0YL4nVyU6j/AKEZv8qk/tPNWFuQGJuze8x8S2pPqSTO9dtOPfhsNcp3neN3RW+U5GVs5U/qAGnKcLoUbIATawGvpyHjOTny+nX4+F9pNJSeUl0qMqsKgJPdtVAQBmLOoFibfCT12mjw1Smy3OwBJ1G4nDyyx6nDnKjKmm0e4JWNLHYWoPy1kHoxyH6MZX1scXewqhF5Xpm2ng3OSMM4p1KT1L5UqU3YqM1wrAkqBvcCXhLjZWPLlM5Zp6TtI2IWQ6WPLKGGzAEeRF4+lUmem8cqgpmW9sy34LitbZe4b5YilpNUz2mX9o2CbFcMxNFfiZAy3NrtTdagF+pS3rAOB9nKN6zHlYWm6wijwmK7G65mOygf6zXYTtBQG4PnlnByS/J63BlJiuKaCFXAttJeDqJUXMp0MhY/jdCmSpuzDwFxM9V0fOKri2BFSmw8QZzHE0il12IJtysRr+06wMWtQaAr5i1/Kcw49hz3jrzDHTxJM34Ouq4vK1lqx68wLE0kub+4mv8AhEeMquH8QBpJlIICqARrsAJI/HTsefoqoxvCxFYrSc8wpt58ooNeReK1f4Lj+U/TWIMVik10O51gpIIxWFybf2JWtiBSqe9RfLpZyxIJOnw6icWXdejxzUkXPdgRZTSNfjV35AfaVdHjIrVCEqVFIt8VOyG5NgHt0O8z01qRU4bmqK3O2Un10M6PSrEop8VH2mGwtXX3t7a+Ym4wK2pqDyAnXxenn839JlB49eRO+ywfjxN2B2u0jpUN4o4oGAWiCUp0hyN+KEOMGqiwkSKqGHTMoh9yIRoCO5oCZWwwPtcwLtgc9PelUViP5CCrfcTlWAw5IuBfpPRGKwy1FZHUMrCzKRcEHkROGcXQYbHYinT0RajKoHIHW31nB5ON9x6HiZz+aqcUGHxEDyuDBg6V1OmnLyhYqqxYAC7bg3At847h8TW1pgDQatdL+Npy3G6d8zm+goYEDUKjixGutr78pIrYbKFyrckgBBpcnQAfOKwuKIYHLlYG55387Tb+z7hIxmIavUvloFCoGxc3OvlYH1hMcsspEZ5YY42ukcM4dko00O6IinzVQP2khqIEfBjdQz1I8S3dNrTvMz7SMORgWYC4D084tf3SwXXoCwPpNUhiOIYRa1J6bbOrKfUWiym5peGXxyleeeGcKWlVqAD3SytYcvdvb5x7H8MquQ4qBbEkqBuvJbcv95YNwpqNZkf4gxDX6HTzBGo85YtQLDwnDu7erMcbOlRwWq6jKTp1/aNcT4e9Y6PkNx71ibC9yLdZZYLB3flz/wB9JNo4bUgEadb7Q7l20slmkXD4UqpVmzjTKddLD666+sreG8ET8VUquLkFcl9gxXfzmiakQLERrhfDWrutNSbmoCbDYLrmJ8BJlu02Yxt+xGDLYcs2zOxW/gLKT5EgzQjAiO4PDrTRUXQKoUeQEevPQxmpp5HJl8srUXurRjGYMPTcHmrD5gyY8NI0xzDBPdSSNzsdxrE47lm25X1lrjOG91XZTaxOZbbZWP7St4njFVlRrgsbLobAjWxbYHznBZ3p62GUs2YXVekXgqVgQui/OO0kIUjWw8QdOZuTyknBurICpBVhcEbWisXuE4DD95XRBuSL/wBIN2+l5vhRtM52S4f/ABTUI0UFQep3F/L7zVVZ18M1i83yLLl0jNh7xP4CSacfmznQBgrRfdyW0YYwBg4WCSg0EAiOIpKcQzR2mYAoUoGpRWeMY7iCUkZ6rqiKCzMxAAA1JJPKPYERbecB7V4gNxDFFTcd61j8h9xOz8RrNVpqR7oYqSpuDkYixbrY3tynMPaD2SqUMQ2IQFqNU3Yjam53Vuh3B8x4TDlm46ODrJn6N2ZXRsrptb6+flL+n2mxDLkDJewGbulvpfp1maw9r3BI+4k3D1WuTn2203nHlv6ehjZrshcP3ZNzdiWZj1Y3PlvOu+y3DgYAMN3qVCeuVig/+s5RTwzVHCUwalRzYAb3/vXpO09k+F/g8NTok3IuXPLOxLNbpckek34cbvdcvkZdaXuUxDCOd5EM063CJYs6RKtEYhrlR4mAZTt3w9Gp98F99CgLDmCcuvzmIao2Tewsb8zppNp297WUqNM4cLmaqCp5BdL36kaGYmhVuPO3zE5ObHuV6Hi59U1w0BhnQ5uojmLrrTIJYhjbQKzNv4KLxxKKcwJIRF0sBIsmnXMj2YkC5/bkTNj2IoKtDNYZnZje2pF7Wv5gzE1alhbwv9d50fh9ELh6VgBZE28hK4Z24/KvS1BMPMYVOpoPKK7wTscBsmEalpV9o+0+HwVPvMQ+UXCqoBZ3Y7KiDUkyNw3ilSvSWpUpGjmuRTJ99VPw5/BrakcrxBTcTep+IfO2YCwB00BuQvS2sgYumrfGLjmOU0w4erGqp/OVa/gcoW4/yymr4YoSrjX6HqJy8mPe3fwZ9aViYelawG/K5t8pPpABYS01G9hLDh+DDuAR7u58LCRrdbZ5STbQcAGWgo5nU+Z1+1pOYzP8c4k+GptWQZu7Uuy2vdE95wB+rKGt1Ak7A9oEqoG2DAEEag32nbOpp5du7tYho4HjFOoDsbyQrCMhF4yzR8sIxUMAT3sEaIgiBwDWLbEqu+p8BIbVidtB9YSJY+UYFjMa/Kyg6ab+pmG7VYk4jH4TAIxszDE4o317mkbqhvydwB6DrNxVS4ImB7A0/wARxHiOILAulX8OAd1SmAot4C6mAbzu8wbre3Twjxpq6EMAysLFSLgg8iI4EtEU9Lj1EQcx7X+zw0b1sMM9LdqepqU/ErzdfqOso+Adl62LYCihCfmqvcUl/dz0H0nSOO9q1pVzQWm1V1QOyjQHMdFudNALkeDCV3Z3t1UfGrh6uGNFKubI/eI/vqLhcq7XAbnyHjMLx4XL265z5zH1toeznZOjgkOQZ6hHv1W+I9APyr0HreW1ZdBfrf1iqq3IHqf2/vpGcZiVRS7sFVQSzMbAAakkzaSTqOa23uk0M6CwN7ePhJS4gHfQ/SR8NiEqIr02Do4DKym6sp1BB5gwsRUCj3iAOsaViiyv4vi8rKq7nn4CQa3Hu7UkfCATmfQCwvpztKDsv2hfH0ExL29+rWC2FrIlQqmnkAfMypAyntHpkYvCjW1TvCT/AElN/O8bppp9ZqPaBwzvMKKgHvYdxUH9PwuOuhvboJnqIuoPynROHHlw19ljy3jy39DpoDrJSIPA/aMIRfU2PI8j06GP1MQNBzOwGpM83Ljyxvx129THOZY730j4huQ3Ow8TNp2YrFcMqsbhTlv8j+8yVHD2NzqfoB0mu4JT/wCUU/qZ29M5A+gE7MPH/Fhu+64ObmnJlrH1GmfEKgF9TYaDfaV+Jx7EEj3QPn8407FQDuNPPaV3aPiGTB13T4lpswHO4HhJ0zc34/x+kvFw+KLGlh1XIMpdVquC7MwHPKRqdss6nwviSV6a1KbZlYCxGxB8Jh/ZtwKkOH98yipVrqzVKr+87XF7FjrYSV7HVb8Fl1AWpUtfkudgACfKSbcVhlIbw0byP+8w/tC7frh2FGnS76puWLZEToGsczdNhzm/r0rqQeYtON9s6S06L0nALK2VS2+rZrgnna59ZNVjdek7sd7SadSuKeJpJTzmyPnzgP8ApYECw6/9x1OguhY8/tynD/Z/waniKwUi5V9QdwoObUDbS49J3kJpblCSRWeVvtBr0s172ykWt4gjWYv2b1s1KrQIKnC16tHKTeyKb09efusBfpN09PWw2EwfZZe64rj6ewqdzWt1bOhI/wAolM21VSD7twZLoYzk4t1H7xCDUxS0oyT1S4uI1USNYeoVNuR+nUR+qYwZtCgvBEkyKccdfrAYb/F5CClB2p7QLgsPUrsL5coVb2zO5Cqt+QudT4AznWA7HcQo06mOoVko16meq9JVZlqhi1TKxY6XJOltNrzRe2AWw1E/lGKw5bqMxmx3oedP/wDMAr+wPHjjsHTrt8TCzf1De3rLzFrlGb9OvpzmF9hxP/C6Y5F6hHT+IwP2v850R1uCPGAcv4rTBxDNlVyQ1R2zEZlAuAQN9rW6CWPBqNOpmqBUVqFUKMq2KOoVtT1zj0Ikd8EVFRNC6PTVjtmc1AzemVV9DFcN4iFx9XCDU1jTqeihlqH5Kk553m3vWLoGFNxmO7a/6TM+0zP/AMOrCmCXcBFA3LOco+81gWwlZxEB3CnUJ7x87WH3PznRJtgqeCB6WFw9Aad1RpUydLkoiqT01EmLQ5nU9dZIWnaFsZrJpLGe1PGtR4dVK7sBT3t/5hCH6Ey27JcJNHAYdEGiIDrYEk6sfU3mb9sGIV8OuHU3q1XS1MasVVgSQo1O1vMyr4N22x2DFCji6QFMkUkqkDPmJ90VFBIv5Sb7OOl1UapTdGS4YFSD4EWM59iaBw7NTfTJsTzU/D68p0LAtVcd5cKDewtp57TN9tuGipSWvpmpGxPiD/obfMzbhy1dIynTlHH+17M5pgd3TG/vAO45G/5R0GvWDstxqr3py3dCAWBbMQPEMfXSK4thKdctdQCPzAWOt+cqOD4lKBZi2xVSNbsjWuQOm8uzWe6Jf11HWOG1O9yZfeDmwt9fUAH5TfpSYoEy5QJy7sEWfG1XU/w6aCy290s2gfzygjredTAqlQQw2vbT/SRzZbuhhNRIajdbSufD3Gu3hymO7RVmXjeBuzWqLVXLmOU5aZJOXbfpzm7yzOKqFw/CLQXKiAIfyqLAeQ2Ek8NQKBa38wHneLCQjSINxv8A3pFcRtad38pyT2zcNK1KNUC6sGR1/nFmR/MKH/yzq+GrXGuniPAzI+17hvecNd+dBkqg9FNm+asw9TMquXtlPYjwS9XEYokkACgjfruRUd/A/lHobbzrjm397TO9gOF/huHUFZcrMneuvg9Y94V9M1vSX6D5mAtEROfVjk7QIBtXwrAjrTcMPpf5zoNfRT0B+0ynCuCUayU8RVQPVqKHDt8VPMPhpn8lhpp4axk1IcE+UVmsPKVHZ5jlqIzFhSquiudSygK4ueZUsUv/ACeN5c1E005wBQEJn0ihsI3WWOA330EaNKCJKTfWHGlN7RxWgpmfaJ2dOMwTUlYIQ9NwxF7ZGBOnlL3AUf4ag62UA9dI/iKeZWHiCPmJH4fV/h3PJb/TX63gDXZ7AJSoqlJFRbXCqAALk8hLUSLgKeVKYP6Fv8pKaAZLtLg8uJp5RYVnFRz1pKAf/iFlX2G4cKvEMXiyL93lw9M9Sq1Kn0NP6zS9tHK4KtWUXagjVetkUl7f4c3yg7HcNNDCUlYWdh3lT+up7zfK9vSZzH9ttfl+ultjMRlHWVYJAYnckA+p/wB5N4ofdHU/aQ8Wv8AnmLH5Gb4xjUkiNusUx96HLS5bh1FTtDVNTU0qAFMHwuLkeWY/OP8AtXw9sIG/TWokHw9637xfEuGVE4+lVUJp1MOVZgNA123/AMqzU8c4TTxGHZKy5lujWuRqrKw1HURfRpHBsatZFLtlsq+6PL7SdxTC0quGeneyuCL63v4/aJweCSnYKo0UDxuANjLNaSkbC3hYQ9B5m4rUakz020fMUYi+gF7/AO0qK1QGoxX3VJAA2sMoE33ts4SaOMpuoAp10Y6aXqIVV7/4SkxNbCL3SMpzVGNslxe+wFupsPWbb+Xadadd9lfCjTwtZ21bMFB8VXKB9bzoFHh6lQbtsDuLfaR+yvARhcHRokAstNQ7H8znVifUmWVdrL4D9phe6pzrt3pxbhb7DvKq/wCZQJvhOd9uKj4jFYNsNTeqcLXV6uRScqG1yT425bzd8P4glUFkN7GxBDKynwZGAZTbXUR/YSiIsDSFvDpmMjFfhiVHpVGuDSYlbMQCSpWzAfENb2PMA8pLxmFWtSelUAZKilWB2KkWI+UItyiqHPWZ5qhQTYcl0EcVYFW0WJJklZR1OzWpFKvWpISWKU+7IuTc5S6MVBN9vHS0v7QWgEDAcMSkoRLhVvoTfUm5JJ1JJJJJ3JMmlbCLtAxgDaroB0hMugix+0S3KAQ4UdcamCVpJhDYkeBuPI/2Yui+p84jEe6wbkfdP7fWIpj3j0A+d/8AT7yVJwMh1adiUF7ObqfP4x9z6yqptjvxVQnuDhvd7oAkVPhGbOSN817W5S4OEZ9XsLbBSdD438YBJptc+FpBftLh+/GH7wGqdcgBNrC9idgba2jy8P8AF2P0+ZG8IcKpK5qBF7wgLnsM2Ucr+EAfqG913B0I5ERxF+kZorck+EkhbQCt4o12Ven3/wC0Rj1/guP5D9BCds1Ynrb5SRXp3Vh4gj5ia4+ko1B76+IH2j0g8NY91TvvlW/nYSwAjJVcVp+8r/pIv5HQ/eKqn+C/oPqBJeNohlI8ZAQ3UKfizKGHRTe/kbCAWabjykpBY9DI6DW8VV4hTTKr1EVmNlDMAWPgAdzCmzvtU4B+K4dVIXNUog1qelzdR7wFuZW4tOR+yrs+MXxCkW1Shau3UoQaYP8Aisf8M9E0xpY6j6TL9hexC4B8Wy2IrVr0/wCWkBdU9Gep6WhLqaNqjIeOQspA5g2+UltCakDETKdjbfhVH/UDVBWHPvc7Z7899ulukfdh+OQLv3FQ1beGen3Wbrfvbf4pMxvZSlUqd4C9Nzu1KpUpFraDPkYB/W8k4Dgi0Qe7A11ZmLM7Ha7O12Y8tTAzttIBHHpG0bjSBb3wOkfww3kFal61vACWGD2PnJzOHmhrA0AmaioLQQAwAmiW3izG6psLwAXhH4h0H3jYqa9B9YuibkmABqesEXaHHsK6uwZSIWCW4JPOw9RvGTUsxU7jUdRJGDFl8yTED6pHTELAxgCmaJfa8KHX+GAHhF93zjlVrAnwvE4b4RGuIPZD10+cIFZhfiv5ywEg4UaiTVM3Qraoyiw5N+8mM9heV3GXyg/Pz8fWT2bSAQKfGqNR2RaqFk0cBgcp8G8DFhA7Zqe40DW0Pj6a/QRrAdlsNTd6iUUDVGLtzBZt2sdAT0lrYAfaI0JcPW/UF8tZDr9h8PVr08RVBqVKXwknS4IYEgb2KgiXyx2kIWAGNgYaGwt9YziH1AkgLJpgIbRMWRGRNoLwGCAJqNpI1Rt+m/yklxpK/iVXKjnp+0cKofCXzVXbzl5hNj5ym7O0rUy36ifltLnC8xFl6OHidIUVaJmSilaANELFEQA7yFxbEZKd/EqPmZMBkfG4RaiFWAbmAfEbQCJgiXPSWarYSt4fiAfdGluUtIQCtCirQRhneJhmQmlY1FFwDz6XllSpHKATqAL+dtZDoYT+ICL6X9R4H++UslMQIDkbxwQmESukAKo0VifhAiQNYrFcoA9RHuiQeLVPhHr+wk9dhKfiD3f6SsfZX0cojYx4mxiaK6CKrCaxKo46L5QNycvo2n9+Umqb2ldh8R3lZx+i3zP/AGMtqK6woSAIwxubRVarYROGTW8AlRyntGzFg6QNHGr+smyFR+OTpIIMUYgxcAQxtBA40iEaAKMoO02I+Gmu7kfe0vnMpq+CLYoOfhRAF/qJa5+VvnKhVYYSiEQKOQAkrD7mNLHKHxen7iTfRxIMS0VEtMlEiORsRQMAKGIZhDygGa4dib4+tSH5BnPk1iPqT8pqJR8Pw4XG1zpnZKZP9ILW/eXcIdHBBCjJBpGOiCCIBCYwQQAqUOvuIIIwfzaekpK5u0KCVimp1LaHUS6nx5QQTUmQ7E1C/wCIY798VP8AhH+5msGggggEctcyZRWwggiBZMNzpDggZqj8fpJhMOCR9mbO0RTqW0gglEU1TpGTVsdoIIyJL3MbfeCCBHlMXRPveh/aHBFl6VD6teBocExUJBDMEEAO8EKCAVPc/wDPFv8A2LHr/E0+x+ct4UEAOCCCM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9332" name="AutoShape 4" descr="data:image/jpeg;base64,/9j/4AAQSkZJRgABAQAAAQABAAD/2wCEAAkGBhQSERUUEhQUFBUUFhQVFRQUFBQUFBUVFBQVFBYVFRQXHCYeFxkjGRQUHy8gIycpLCwsFR4xNTAqNScrLCkBCQoKDgwOGg8PFykcHCApKSksKSksLCwpLCksKSwpKSwpKSwpLCkpKSksKSwpKSkpLCkpKSkpKSkpKSwpKSksKf/AABEIALcBEwMBIgACEQEDEQH/xAAcAAAABwEBAAAAAAAAAAAAAAAAAQIDBAUGBwj/xABBEAACAQIEAwUGBAQEBAcAAAABAgADEQQSITEFQWEGE1FxgQciMpGhsRRCUsEjYnLwgpLR4RUkQ/EXM1NjorLC/8QAGQEAAwEBAQAAAAAAAAAAAAAAAAECAwQF/8QAIREBAQACAgICAwEAAAAAAAAAAAECEQMhBDESQRMiMlH/2gAMAwEAAhEDEQA/AN9Q4eBtLCnTsISU48qzSphOSKywZTBYxkUqxZWJURRk/ZgFgyQLeK1lEICHlhiGDJhgFgyxQMF46BARQEIGLVooYsphWi3qgAk2AGpJ0AHiZyntX7a1UlcCUcqSC9Sm5Rt9U95bi9tefLxk26OR1Zbx1bzzfh/a9xEVe8asHX/0jTVUtpfLlswNhzJ32kmt7b+J58wagq8k7olbdWJuT8ovkfxehXvCSc87Ke2vC4kBMR/BrE2C2Yo2lyQ+w2O9uU3+ExaVFDowZTsym4NtDr5gwJJDGEWMVnhFoA3eOK0RHFMAGeNs0dzRtzAAjReaIQxzNAEs0bDRxjGxAHQ8DPAph3EAjtF02gMNIA5nhwXggFXkhqsFRrRNOpNLUw7lh5YoQGVCIIguALkgAbkmwHmYl3nF/ab2wfE4hsLSYrQpHLUCnSq/5sx5qu1tr3vMsspj2vHG3qNtxz2v4DDkqhfEONCKK3UHw7xiFPoTMx/47uW0waBL865z29Etfp9Zz44NbWAgTADxnPfIdM8bKu5dmvaVhMYQlzRqn/p1bLf+lx7reV79JskpzzGvDhznVPZZ2zdqn4LEMXOUtQqHUkLa9JjuTa5B8FI5C98fNMrpHJwZYTbpndRt0kiM1jNtsCESKxNVKVNqjkKiKWZjsABcmFRaZn2uYvu+D4oj8y06fpVq06ZPyYxbNzj2ge2IYig1DCIwVx71V7oQL7Kltet7eRnJqle4NuZHyj9PDGo4Qc9/If2JqcD2ZS1iLzDPkk9unj4bl6YlcQx8ooYy2lr+s6InZGmRtI1bsXTHKR+bFrfFzjEZQw038J2D2C9q27x8DVbTLnobA+5YMnXSx113nNeM9nmojODcDe3KF2f4mcPi8NXQkMlWmbgbqWCsvqpYes1xy36c2eFx6r1zkgNOKVri/jDJmjIyUilSExi1MRm6rqoLMQANydhM7je0d9KI0/URv5DlK3tJxY1q2QH+Gh2H5j+o/tIi1bDUj7SLnpeOFqU3HsQPzD1A/wBJJ4f221C10Fv1072HUqf2lE+MueciVwzbbdQJH5I0/Dl/jqVJ1dQykMpFwRqCIRWc87EdpDQqnDVb5GYZSdcrNsR/KTv4GdFaazLcY3HV1SkSK7uGhipSTDpCVY5UiEOsAc7uCLBggFRVF43SSFTB5w3BlElKwgJlcWaAO0YL4nVyU6j/AKEZv8qk/tPNWFuQGJuze8x8S2pPqSTO9dtOPfhsNcp3neN3RW+U5GVs5U/qAGnKcLoUbIATawGvpyHjOTny+nX4+F9pNJSeUl0qMqsKgJPdtVAQBmLOoFibfCT12mjw1Smy3OwBJ1G4nDyyx6nDnKjKmm0e4JWNLHYWoPy1kHoxyH6MZX1scXewqhF5Xpm2ng3OSMM4p1KT1L5UqU3YqM1wrAkqBvcCXhLjZWPLlM5Zp6TtI2IWQ6WPLKGGzAEeRF4+lUmem8cqgpmW9sy34LitbZe4b5YilpNUz2mX9o2CbFcMxNFfiZAy3NrtTdagF+pS3rAOB9nKN6zHlYWm6wijwmK7G65mOygf6zXYTtBQG4PnlnByS/J63BlJiuKaCFXAttJeDqJUXMp0MhY/jdCmSpuzDwFxM9V0fOKri2BFSmw8QZzHE0il12IJtysRr+06wMWtQaAr5i1/Kcw49hz3jrzDHTxJM34Ouq4vK1lqx68wLE0kub+4mv8AhEeMquH8QBpJlIICqARrsAJI/HTsefoqoxvCxFYrSc8wpt58ooNeReK1f4Lj+U/TWIMVik10O51gpIIxWFybf2JWtiBSqe9RfLpZyxIJOnw6icWXdejxzUkXPdgRZTSNfjV35AfaVdHjIrVCEqVFIt8VOyG5NgHt0O8z01qRU4bmqK3O2Un10M6PSrEop8VH2mGwtXX3t7a+Ym4wK2pqDyAnXxenn839JlB49eRO+ywfjxN2B2u0jpUN4o4oGAWiCUp0hyN+KEOMGqiwkSKqGHTMoh9yIRoCO5oCZWwwPtcwLtgc9PelUViP5CCrfcTlWAw5IuBfpPRGKwy1FZHUMrCzKRcEHkROGcXQYbHYinT0RajKoHIHW31nB5ON9x6HiZz+aqcUGHxEDyuDBg6V1OmnLyhYqqxYAC7bg3At847h8TW1pgDQatdL+Npy3G6d8zm+goYEDUKjixGutr78pIrYbKFyrckgBBpcnQAfOKwuKIYHLlYG55387Tb+z7hIxmIavUvloFCoGxc3OvlYH1hMcsspEZ5YY42ukcM4dko00O6IinzVQP2khqIEfBjdQz1I8S3dNrTvMz7SMORgWYC4D084tf3SwXXoCwPpNUhiOIYRa1J6bbOrKfUWiym5peGXxyleeeGcKWlVqAD3SytYcvdvb5x7H8MquQ4qBbEkqBuvJbcv95YNwpqNZkf4gxDX6HTzBGo85YtQLDwnDu7erMcbOlRwWq6jKTp1/aNcT4e9Y6PkNx71ibC9yLdZZYLB3flz/wB9JNo4bUgEadb7Q7l20slmkXD4UqpVmzjTKddLD666+sreG8ET8VUquLkFcl9gxXfzmiakQLERrhfDWrutNSbmoCbDYLrmJ8BJlu02Yxt+xGDLYcs2zOxW/gLKT5EgzQjAiO4PDrTRUXQKoUeQEevPQxmpp5HJl8srUXurRjGYMPTcHmrD5gyY8NI0xzDBPdSSNzsdxrE47lm25X1lrjOG91XZTaxOZbbZWP7St4njFVlRrgsbLobAjWxbYHznBZ3p62GUs2YXVekXgqVgQui/OO0kIUjWw8QdOZuTyknBurICpBVhcEbWisXuE4DD95XRBuSL/wBIN2+l5vhRtM52S4f/ABTUI0UFQep3F/L7zVVZ18M1i83yLLl0jNh7xP4CSacfmznQBgrRfdyW0YYwBg4WCSg0EAiOIpKcQzR2mYAoUoGpRWeMY7iCUkZ6rqiKCzMxAAA1JJPKPYERbecB7V4gNxDFFTcd61j8h9xOz8RrNVpqR7oYqSpuDkYixbrY3tynMPaD2SqUMQ2IQFqNU3Yjam53Vuh3B8x4TDlm46ODrJn6N2ZXRsrptb6+flL+n2mxDLkDJewGbulvpfp1maw9r3BI+4k3D1WuTn2203nHlv6ehjZrshcP3ZNzdiWZj1Y3PlvOu+y3DgYAMN3qVCeuVig/+s5RTwzVHCUwalRzYAb3/vXpO09k+F/g8NTok3IuXPLOxLNbpckek34cbvdcvkZdaXuUxDCOd5EM063CJYs6RKtEYhrlR4mAZTt3w9Gp98F99CgLDmCcuvzmIao2Tewsb8zppNp297WUqNM4cLmaqCp5BdL36kaGYmhVuPO3zE5ObHuV6Hi59U1w0BhnQ5uojmLrrTIJYhjbQKzNv4KLxxKKcwJIRF0sBIsmnXMj2YkC5/bkTNj2IoKtDNYZnZje2pF7Wv5gzE1alhbwv9d50fh9ELh6VgBZE28hK4Z24/KvS1BMPMYVOpoPKK7wTscBsmEalpV9o+0+HwVPvMQ+UXCqoBZ3Y7KiDUkyNw3ilSvSWpUpGjmuRTJ99VPw5/BrakcrxBTcTep+IfO2YCwB00BuQvS2sgYumrfGLjmOU0w4erGqp/OVa/gcoW4/yymr4YoSrjX6HqJy8mPe3fwZ9aViYelawG/K5t8pPpABYS01G9hLDh+DDuAR7u58LCRrdbZ5STbQcAGWgo5nU+Z1+1pOYzP8c4k+GptWQZu7Uuy2vdE95wB+rKGt1Ak7A9oEqoG2DAEEag32nbOpp5du7tYho4HjFOoDsbyQrCMhF4yzR8sIxUMAT3sEaIgiBwDWLbEqu+p8BIbVidtB9YSJY+UYFjMa/Kyg6ab+pmG7VYk4jH4TAIxszDE4o317mkbqhvydwB6DrNxVS4ImB7A0/wARxHiOILAulX8OAd1SmAot4C6mAbzu8wbre3Twjxpq6EMAysLFSLgg8iI4EtEU9Lj1EQcx7X+zw0b1sMM9LdqepqU/ErzdfqOso+Adl62LYCihCfmqvcUl/dz0H0nSOO9q1pVzQWm1V1QOyjQHMdFudNALkeDCV3Z3t1UfGrh6uGNFKubI/eI/vqLhcq7XAbnyHjMLx4XL265z5zH1toeznZOjgkOQZ6hHv1W+I9APyr0HreW1ZdBfrf1iqq3IHqf2/vpGcZiVRS7sFVQSzMbAAakkzaSTqOa23uk0M6CwN7ePhJS4gHfQ/SR8NiEqIr02Do4DKym6sp1BB5gwsRUCj3iAOsaViiyv4vi8rKq7nn4CQa3Hu7UkfCATmfQCwvpztKDsv2hfH0ExL29+rWC2FrIlQqmnkAfMypAyntHpkYvCjW1TvCT/AElN/O8bppp9ZqPaBwzvMKKgHvYdxUH9PwuOuhvboJnqIuoPynROHHlw19ljy3jy39DpoDrJSIPA/aMIRfU2PI8j06GP1MQNBzOwGpM83Ljyxvx129THOZY730j4huQ3Ow8TNp2YrFcMqsbhTlv8j+8yVHD2NzqfoB0mu4JT/wCUU/qZ29M5A+gE7MPH/Fhu+64ObmnJlrH1GmfEKgF9TYaDfaV+Jx7EEj3QPn8407FQDuNPPaV3aPiGTB13T4lpswHO4HhJ0zc34/x+kvFw+KLGlh1XIMpdVquC7MwHPKRqdss6nwviSV6a1KbZlYCxGxB8Jh/ZtwKkOH98yipVrqzVKr+87XF7FjrYSV7HVb8Fl1AWpUtfkudgACfKSbcVhlIbw0byP+8w/tC7frh2FGnS76puWLZEToGsczdNhzm/r0rqQeYtON9s6S06L0nALK2VS2+rZrgnna59ZNVjdek7sd7SadSuKeJpJTzmyPnzgP8ApYECw6/9x1OguhY8/tynD/Z/waniKwUi5V9QdwoObUDbS49J3kJpblCSRWeVvtBr0s172ykWt4gjWYv2b1s1KrQIKnC16tHKTeyKb09efusBfpN09PWw2EwfZZe64rj6ewqdzWt1bOhI/wAolM21VSD7twZLoYzk4t1H7xCDUxS0oyT1S4uI1USNYeoVNuR+nUR+qYwZtCgvBEkyKccdfrAYb/F5CClB2p7QLgsPUrsL5coVb2zO5Cqt+QudT4AznWA7HcQo06mOoVko16meq9JVZlqhi1TKxY6XJOltNrzRe2AWw1E/lGKw5bqMxmx3oedP/wDMAr+wPHjjsHTrt8TCzf1De3rLzFrlGb9OvpzmF9hxP/C6Y5F6hHT+IwP2v850R1uCPGAcv4rTBxDNlVyQ1R2zEZlAuAQN9rW6CWPBqNOpmqBUVqFUKMq2KOoVtT1zj0Ikd8EVFRNC6PTVjtmc1AzemVV9DFcN4iFx9XCDU1jTqeihlqH5Kk553m3vWLoGFNxmO7a/6TM+0zP/AMOrCmCXcBFA3LOco+81gWwlZxEB3CnUJ7x87WH3PznRJtgqeCB6WFw9Aad1RpUydLkoiqT01EmLQ5nU9dZIWnaFsZrJpLGe1PGtR4dVK7sBT3t/5hCH6Ey27JcJNHAYdEGiIDrYEk6sfU3mb9sGIV8OuHU3q1XS1MasVVgSQo1O1vMyr4N22x2DFCji6QFMkUkqkDPmJ90VFBIv5Sb7OOl1UapTdGS4YFSD4EWM59iaBw7NTfTJsTzU/D68p0LAtVcd5cKDewtp57TN9tuGipSWvpmpGxPiD/obfMzbhy1dIynTlHH+17M5pgd3TG/vAO45G/5R0GvWDstxqr3py3dCAWBbMQPEMfXSK4thKdctdQCPzAWOt+cqOD4lKBZi2xVSNbsjWuQOm8uzWe6Jf11HWOG1O9yZfeDmwt9fUAH5TfpSYoEy5QJy7sEWfG1XU/w6aCy290s2gfzygjredTAqlQQw2vbT/SRzZbuhhNRIajdbSufD3Gu3hymO7RVmXjeBuzWqLVXLmOU5aZJOXbfpzm7yzOKqFw/CLQXKiAIfyqLAeQ2Ek8NQKBa38wHneLCQjSINxv8A3pFcRtad38pyT2zcNK1KNUC6sGR1/nFmR/MKH/yzq+GrXGuniPAzI+17hvecNd+dBkqg9FNm+asw9TMquXtlPYjwS9XEYokkACgjfruRUd/A/lHobbzrjm397TO9gOF/huHUFZcrMneuvg9Y94V9M1vSX6D5mAtEROfVjk7QIBtXwrAjrTcMPpf5zoNfRT0B+0ynCuCUayU8RVQPVqKHDt8VPMPhpn8lhpp4axk1IcE+UVmsPKVHZ5jlqIzFhSquiudSygK4ueZUsUv/ACeN5c1E005wBQEJn0ihsI3WWOA330EaNKCJKTfWHGlN7RxWgpmfaJ2dOMwTUlYIQ9NwxF7ZGBOnlL3AUf4ag62UA9dI/iKeZWHiCPmJH4fV/h3PJb/TX63gDXZ7AJSoqlJFRbXCqAALk8hLUSLgKeVKYP6Fv8pKaAZLtLg8uJp5RYVnFRz1pKAf/iFlX2G4cKvEMXiyL93lw9M9Sq1Kn0NP6zS9tHK4KtWUXagjVetkUl7f4c3yg7HcNNDCUlYWdh3lT+up7zfK9vSZzH9ttfl+ultjMRlHWVYJAYnckA+p/wB5N4ofdHU/aQ8Wv8AnmLH5Gb4xjUkiNusUx96HLS5bh1FTtDVNTU0qAFMHwuLkeWY/OP8AtXw9sIG/TWokHw9637xfEuGVE4+lVUJp1MOVZgNA123/AMqzU8c4TTxGHZKy5lujWuRqrKw1HURfRpHBsatZFLtlsq+6PL7SdxTC0quGeneyuCL63v4/aJweCSnYKo0UDxuANjLNaSkbC3hYQ9B5m4rUakz020fMUYi+gF7/AO0qK1QGoxX3VJAA2sMoE33ts4SaOMpuoAp10Y6aXqIVV7/4SkxNbCL3SMpzVGNslxe+wFupsPWbb+Xadadd9lfCjTwtZ21bMFB8VXKB9bzoFHh6lQbtsDuLfaR+yvARhcHRokAstNQ7H8znVifUmWVdrL4D9phe6pzrt3pxbhb7DvKq/wCZQJvhOd9uKj4jFYNsNTeqcLXV6uRScqG1yT425bzd8P4glUFkN7GxBDKynwZGAZTbXUR/YSiIsDSFvDpmMjFfhiVHpVGuDSYlbMQCSpWzAfENb2PMA8pLxmFWtSelUAZKilWB2KkWI+UItyiqHPWZ5qhQTYcl0EcVYFW0WJJklZR1OzWpFKvWpISWKU+7IuTc5S6MVBN9vHS0v7QWgEDAcMSkoRLhVvoTfUm5JJ1JJJJJ3JMmlbCLtAxgDaroB0hMugix+0S3KAQ4UdcamCVpJhDYkeBuPI/2Yui+p84jEe6wbkfdP7fWIpj3j0A+d/8AT7yVJwMh1adiUF7ObqfP4x9z6yqptjvxVQnuDhvd7oAkVPhGbOSN817W5S4OEZ9XsLbBSdD438YBJptc+FpBftLh+/GH7wGqdcgBNrC9idgba2jy8P8AF2P0+ZG8IcKpK5qBF7wgLnsM2Ucr+EAfqG913B0I5ERxF+kZorck+EkhbQCt4o12Ven3/wC0Rj1/guP5D9BCds1Ynrb5SRXp3Vh4gj5ia4+ko1B76+IH2j0g8NY91TvvlW/nYSwAjJVcVp+8r/pIv5HQ/eKqn+C/oPqBJeNohlI8ZAQ3UKfizKGHRTe/kbCAWabjykpBY9DI6DW8VV4hTTKr1EVmNlDMAWPgAdzCmzvtU4B+K4dVIXNUog1qelzdR7wFuZW4tOR+yrs+MXxCkW1Shau3UoQaYP8Aisf8M9E0xpY6j6TL9hexC4B8Wy2IrVr0/wCWkBdU9Gep6WhLqaNqjIeOQspA5g2+UltCakDETKdjbfhVH/UDVBWHPvc7Z7899ulukfdh+OQLv3FQ1beGen3Wbrfvbf4pMxvZSlUqd4C9Nzu1KpUpFraDPkYB/W8k4Dgi0Qe7A11ZmLM7Ha7O12Y8tTAzttIBHHpG0bjSBb3wOkfww3kFal61vACWGD2PnJzOHmhrA0AmaioLQQAwAmiW3izG6psLwAXhH4h0H3jYqa9B9YuibkmABqesEXaHHsK6uwZSIWCW4JPOw9RvGTUsxU7jUdRJGDFl8yTED6pHTELAxgCmaJfa8KHX+GAHhF93zjlVrAnwvE4b4RGuIPZD10+cIFZhfiv5ywEg4UaiTVM3Qraoyiw5N+8mM9heV3GXyg/Pz8fWT2bSAQKfGqNR2RaqFk0cBgcp8G8DFhA7Zqe40DW0Pj6a/QRrAdlsNTd6iUUDVGLtzBZt2sdAT0lrYAfaI0JcPW/UF8tZDr9h8PVr08RVBqVKXwknS4IYEgb2KgiXyx2kIWAGNgYaGwt9YziH1AkgLJpgIbRMWRGRNoLwGCAJqNpI1Rt+m/yklxpK/iVXKjnp+0cKofCXzVXbzl5hNj5ym7O0rUy36ifltLnC8xFl6OHidIUVaJmSilaANELFEQA7yFxbEZKd/EqPmZMBkfG4RaiFWAbmAfEbQCJgiXPSWarYSt4fiAfdGluUtIQCtCirQRhneJhmQmlY1FFwDz6XllSpHKATqAL+dtZDoYT+ICL6X9R4H++UslMQIDkbxwQmESukAKo0VifhAiQNYrFcoA9RHuiQeLVPhHr+wk9dhKfiD3f6SsfZX0cojYx4mxiaK6CKrCaxKo46L5QNycvo2n9+Umqb2ldh8R3lZx+i3zP/AGMtqK6woSAIwxubRVarYROGTW8AlRyntGzFg6QNHGr+smyFR+OTpIIMUYgxcAQxtBA40iEaAKMoO02I+Gmu7kfe0vnMpq+CLYoOfhRAF/qJa5+VvnKhVYYSiEQKOQAkrD7mNLHKHxen7iTfRxIMS0VEtMlEiORsRQMAKGIZhDygGa4dib4+tSH5BnPk1iPqT8pqJR8Pw4XG1zpnZKZP9ILW/eXcIdHBBCjJBpGOiCCIBCYwQQAqUOvuIIIwfzaekpK5u0KCVimp1LaHUS6nx5QQTUmQ7E1C/wCIY798VP8AhH+5msGggggEctcyZRWwggiBZMNzpDggZqj8fpJhMOCR9mbO0RTqW0gglEU1TpGTVsdoIIyJL3MbfeCCBHlMXRPveh/aHBFl6VD6teBocExUJBDMEEAO8EKCAVPc/wDPFv8A2LHr/E0+x+ct4UEAOCCCM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993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6536" y="1184396"/>
            <a:ext cx="7884016" cy="4970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836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4"/>
          <p:cNvSpPr>
            <a:spLocks noGrp="1" noChangeArrowheads="1"/>
          </p:cNvSpPr>
          <p:nvPr>
            <p:ph type="title"/>
          </p:nvPr>
        </p:nvSpPr>
        <p:spPr>
          <a:xfrm>
            <a:off x="848544" y="-167715"/>
            <a:ext cx="8981776" cy="1052513"/>
          </a:xfrm>
        </p:spPr>
        <p:txBody>
          <a:bodyPr/>
          <a:lstStyle/>
          <a:p>
            <a:r>
              <a:rPr lang="en-GB" altLang="en-US" sz="3600" b="1" dirty="0" smtClean="0">
                <a:ea typeface="ＭＳ Ｐゴシック" panose="020B0600070205080204" pitchFamily="34" charset="-128"/>
              </a:rPr>
              <a:t>…as is telecommunications </a:t>
            </a:r>
          </a:p>
        </p:txBody>
      </p:sp>
      <p:sp>
        <p:nvSpPr>
          <p:cNvPr id="99331" name="AutoShape 2" descr="data:image/jpeg;base64,/9j/4AAQSkZJRgABAQAAAQABAAD/2wCEAAkGBhQSERUUEhQUFBUUFhQVFRQUFBQUFBUVFBQVFBYVFRQXHCYeFxkjGRQUHy8gIycpLCwsFR4xNTAqNScrLCkBCQoKDgwOGg8PFykcHCApKSksKSksLCwpLCksKSwpKSwpKSwpLCkpKSksKSwpKSkpLCkpKSkpKSkpKSwpKSksKf/AABEIALcBEwMBIgACEQEDEQH/xAAcAAAABwEBAAAAAAAAAAAAAAAAAQIDBAUGBwj/xABBEAACAQIEAwUGBAQEBAcAAAABAgADEQQSITEFQWEGE1FxgQciMpGhsRRCUsEjYnLwgpLR4RUkQ/EXM1NjorLC/8QAGQEAAwEBAQAAAAAAAAAAAAAAAAECAwQF/8QAIREBAQACAgICAwEAAAAAAAAAAAECEQMhBDESQRMiMlH/2gAMAwEAAhEDEQA/AN9Q4eBtLCnTsISU48qzSphOSKywZTBYxkUqxZWJURRk/ZgFgyQLeK1lEICHlhiGDJhgFgyxQMF46BARQEIGLVooYsphWi3qgAk2AGpJ0AHiZyntX7a1UlcCUcqSC9Sm5Rt9U95bi9tefLxk26OR1Zbx1bzzfh/a9xEVe8asHX/0jTVUtpfLlswNhzJ32kmt7b+J58wagq8k7olbdWJuT8ovkfxehXvCSc87Ke2vC4kBMR/BrE2C2Yo2lyQ+w2O9uU3+ExaVFDowZTsym4NtDr5gwJJDGEWMVnhFoA3eOK0RHFMAGeNs0dzRtzAAjReaIQxzNAEs0bDRxjGxAHQ8DPAph3EAjtF02gMNIA5nhwXggFXkhqsFRrRNOpNLUw7lh5YoQGVCIIguALkgAbkmwHmYl3nF/ab2wfE4hsLSYrQpHLUCnSq/5sx5qu1tr3vMsspj2vHG3qNtxz2v4DDkqhfEONCKK3UHw7xiFPoTMx/47uW0waBL865z29Etfp9Zz44NbWAgTADxnPfIdM8bKu5dmvaVhMYQlzRqn/p1bLf+lx7reV79JskpzzGvDhznVPZZ2zdqn4LEMXOUtQqHUkLa9JjuTa5B8FI5C98fNMrpHJwZYTbpndRt0kiM1jNtsCESKxNVKVNqjkKiKWZjsABcmFRaZn2uYvu+D4oj8y06fpVq06ZPyYxbNzj2ge2IYig1DCIwVx71V7oQL7Kltet7eRnJqle4NuZHyj9PDGo4Qc9/If2JqcD2ZS1iLzDPkk9unj4bl6YlcQx8ooYy2lr+s6InZGmRtI1bsXTHKR+bFrfFzjEZQw038J2D2C9q27x8DVbTLnobA+5YMnXSx113nNeM9nmojODcDe3KF2f4mcPi8NXQkMlWmbgbqWCsvqpYes1xy36c2eFx6r1zkgNOKVri/jDJmjIyUilSExi1MRm6rqoLMQANydhM7je0d9KI0/URv5DlK3tJxY1q2QH+Gh2H5j+o/tIi1bDUj7SLnpeOFqU3HsQPzD1A/wBJJ4f221C10Fv1072HUqf2lE+MueciVwzbbdQJH5I0/Dl/jqVJ1dQykMpFwRqCIRWc87EdpDQqnDVb5GYZSdcrNsR/KTv4GdFaazLcY3HV1SkSK7uGhipSTDpCVY5UiEOsAc7uCLBggFRVF43SSFTB5w3BlElKwgJlcWaAO0YL4nVyU6j/AKEZv8qk/tPNWFuQGJuze8x8S2pPqSTO9dtOPfhsNcp3neN3RW+U5GVs5U/qAGnKcLoUbIATawGvpyHjOTny+nX4+F9pNJSeUl0qMqsKgJPdtVAQBmLOoFibfCT12mjw1Smy3OwBJ1G4nDyyx6nDnKjKmm0e4JWNLHYWoPy1kHoxyH6MZX1scXewqhF5Xpm2ng3OSMM4p1KT1L5UqU3YqM1wrAkqBvcCXhLjZWPLlM5Zp6TtI2IWQ6WPLKGGzAEeRF4+lUmem8cqgpmW9sy34LitbZe4b5YilpNUz2mX9o2CbFcMxNFfiZAy3NrtTdagF+pS3rAOB9nKN6zHlYWm6wijwmK7G65mOygf6zXYTtBQG4PnlnByS/J63BlJiuKaCFXAttJeDqJUXMp0MhY/jdCmSpuzDwFxM9V0fOKri2BFSmw8QZzHE0il12IJtysRr+06wMWtQaAr5i1/Kcw49hz3jrzDHTxJM34Ouq4vK1lqx68wLE0kub+4mv8AhEeMquH8QBpJlIICqARrsAJI/HTsefoqoxvCxFYrSc8wpt58ooNeReK1f4Lj+U/TWIMVik10O51gpIIxWFybf2JWtiBSqe9RfLpZyxIJOnw6icWXdejxzUkXPdgRZTSNfjV35AfaVdHjIrVCEqVFIt8VOyG5NgHt0O8z01qRU4bmqK3O2Un10M6PSrEop8VH2mGwtXX3t7a+Ym4wK2pqDyAnXxenn839JlB49eRO+ywfjxN2B2u0jpUN4o4oGAWiCUp0hyN+KEOMGqiwkSKqGHTMoh9yIRoCO5oCZWwwPtcwLtgc9PelUViP5CCrfcTlWAw5IuBfpPRGKwy1FZHUMrCzKRcEHkROGcXQYbHYinT0RajKoHIHW31nB5ON9x6HiZz+aqcUGHxEDyuDBg6V1OmnLyhYqqxYAC7bg3At847h8TW1pgDQatdL+Npy3G6d8zm+goYEDUKjixGutr78pIrYbKFyrckgBBpcnQAfOKwuKIYHLlYG55387Tb+z7hIxmIavUvloFCoGxc3OvlYH1hMcsspEZ5YY42ukcM4dko00O6IinzVQP2khqIEfBjdQz1I8S3dNrTvMz7SMORgWYC4D084tf3SwXXoCwPpNUhiOIYRa1J6bbOrKfUWiym5peGXxyleeeGcKWlVqAD3SytYcvdvb5x7H8MquQ4qBbEkqBuvJbcv95YNwpqNZkf4gxDX6HTzBGo85YtQLDwnDu7erMcbOlRwWq6jKTp1/aNcT4e9Y6PkNx71ibC9yLdZZYLB3flz/wB9JNo4bUgEadb7Q7l20slmkXD4UqpVmzjTKddLD666+sreG8ET8VUquLkFcl9gxXfzmiakQLERrhfDWrutNSbmoCbDYLrmJ8BJlu02Yxt+xGDLYcs2zOxW/gLKT5EgzQjAiO4PDrTRUXQKoUeQEevPQxmpp5HJl8srUXurRjGYMPTcHmrD5gyY8NI0xzDBPdSSNzsdxrE47lm25X1lrjOG91XZTaxOZbbZWP7St4njFVlRrgsbLobAjWxbYHznBZ3p62GUs2YXVekXgqVgQui/OO0kIUjWw8QdOZuTyknBurICpBVhcEbWisXuE4DD95XRBuSL/wBIN2+l5vhRtM52S4f/ABTUI0UFQep3F/L7zVVZ18M1i83yLLl0jNh7xP4CSacfmznQBgrRfdyW0YYwBg4WCSg0EAiOIpKcQzR2mYAoUoGpRWeMY7iCUkZ6rqiKCzMxAAA1JJPKPYERbecB7V4gNxDFFTcd61j8h9xOz8RrNVpqR7oYqSpuDkYixbrY3tynMPaD2SqUMQ2IQFqNU3Yjam53Vuh3B8x4TDlm46ODrJn6N2ZXRsrptb6+flL+n2mxDLkDJewGbulvpfp1maw9r3BI+4k3D1WuTn2203nHlv6ehjZrshcP3ZNzdiWZj1Y3PlvOu+y3DgYAMN3qVCeuVig/+s5RTwzVHCUwalRzYAb3/vXpO09k+F/g8NTok3IuXPLOxLNbpckek34cbvdcvkZdaXuUxDCOd5EM063CJYs6RKtEYhrlR4mAZTt3w9Gp98F99CgLDmCcuvzmIao2Tewsb8zppNp297WUqNM4cLmaqCp5BdL36kaGYmhVuPO3zE5ObHuV6Hi59U1w0BhnQ5uojmLrrTIJYhjbQKzNv4KLxxKKcwJIRF0sBIsmnXMj2YkC5/bkTNj2IoKtDNYZnZje2pF7Wv5gzE1alhbwv9d50fh9ELh6VgBZE28hK4Z24/KvS1BMPMYVOpoPKK7wTscBsmEalpV9o+0+HwVPvMQ+UXCqoBZ3Y7KiDUkyNw3ilSvSWpUpGjmuRTJ99VPw5/BrakcrxBTcTep+IfO2YCwB00BuQvS2sgYumrfGLjmOU0w4erGqp/OVa/gcoW4/yymr4YoSrjX6HqJy8mPe3fwZ9aViYelawG/K5t8pPpABYS01G9hLDh+DDuAR7u58LCRrdbZ5STbQcAGWgo5nU+Z1+1pOYzP8c4k+GptWQZu7Uuy2vdE95wB+rKGt1Ak7A9oEqoG2DAEEag32nbOpp5du7tYho4HjFOoDsbyQrCMhF4yzR8sIxUMAT3sEaIgiBwDWLbEqu+p8BIbVidtB9YSJY+UYFjMa/Kyg6ab+pmG7VYk4jH4TAIxszDE4o317mkbqhvydwB6DrNxVS4ImB7A0/wARxHiOILAulX8OAd1SmAot4C6mAbzu8wbre3Twjxpq6EMAysLFSLgg8iI4EtEU9Lj1EQcx7X+zw0b1sMM9LdqepqU/ErzdfqOso+Adl62LYCihCfmqvcUl/dz0H0nSOO9q1pVzQWm1V1QOyjQHMdFudNALkeDCV3Z3t1UfGrh6uGNFKubI/eI/vqLhcq7XAbnyHjMLx4XL265z5zH1toeznZOjgkOQZ6hHv1W+I9APyr0HreW1ZdBfrf1iqq3IHqf2/vpGcZiVRS7sFVQSzMbAAakkzaSTqOa23uk0M6CwN7ePhJS4gHfQ/SR8NiEqIr02Do4DKym6sp1BB5gwsRUCj3iAOsaViiyv4vi8rKq7nn4CQa3Hu7UkfCATmfQCwvpztKDsv2hfH0ExL29+rWC2FrIlQqmnkAfMypAyntHpkYvCjW1TvCT/AElN/O8bppp9ZqPaBwzvMKKgHvYdxUH9PwuOuhvboJnqIuoPynROHHlw19ljy3jy39DpoDrJSIPA/aMIRfU2PI8j06GP1MQNBzOwGpM83Ljyxvx129THOZY730j4huQ3Ow8TNp2YrFcMqsbhTlv8j+8yVHD2NzqfoB0mu4JT/wCUU/qZ29M5A+gE7MPH/Fhu+64ObmnJlrH1GmfEKgF9TYaDfaV+Jx7EEj3QPn8407FQDuNPPaV3aPiGTB13T4lpswHO4HhJ0zc34/x+kvFw+KLGlh1XIMpdVquC7MwHPKRqdss6nwviSV6a1KbZlYCxGxB8Jh/ZtwKkOH98yipVrqzVKr+87XF7FjrYSV7HVb8Fl1AWpUtfkudgACfKSbcVhlIbw0byP+8w/tC7frh2FGnS76puWLZEToGsczdNhzm/r0rqQeYtON9s6S06L0nALK2VS2+rZrgnna59ZNVjdek7sd7SadSuKeJpJTzmyPnzgP8ApYECw6/9x1OguhY8/tynD/Z/waniKwUi5V9QdwoObUDbS49J3kJpblCSRWeVvtBr0s172ykWt4gjWYv2b1s1KrQIKnC16tHKTeyKb09efusBfpN09PWw2EwfZZe64rj6ewqdzWt1bOhI/wAolM21VSD7twZLoYzk4t1H7xCDUxS0oyT1S4uI1USNYeoVNuR+nUR+qYwZtCgvBEkyKccdfrAYb/F5CClB2p7QLgsPUrsL5coVb2zO5Cqt+QudT4AznWA7HcQo06mOoVko16meq9JVZlqhi1TKxY6XJOltNrzRe2AWw1E/lGKw5bqMxmx3oedP/wDMAr+wPHjjsHTrt8TCzf1De3rLzFrlGb9OvpzmF9hxP/C6Y5F6hHT+IwP2v850R1uCPGAcv4rTBxDNlVyQ1R2zEZlAuAQN9rW6CWPBqNOpmqBUVqFUKMq2KOoVtT1zj0Ikd8EVFRNC6PTVjtmc1AzemVV9DFcN4iFx9XCDU1jTqeihlqH5Kk553m3vWLoGFNxmO7a/6TM+0zP/AMOrCmCXcBFA3LOco+81gWwlZxEB3CnUJ7x87WH3PznRJtgqeCB6WFw9Aad1RpUydLkoiqT01EmLQ5nU9dZIWnaFsZrJpLGe1PGtR4dVK7sBT3t/5hCH6Ey27JcJNHAYdEGiIDrYEk6sfU3mb9sGIV8OuHU3q1XS1MasVVgSQo1O1vMyr4N22x2DFCji6QFMkUkqkDPmJ90VFBIv5Sb7OOl1UapTdGS4YFSD4EWM59iaBw7NTfTJsTzU/D68p0LAtVcd5cKDewtp57TN9tuGipSWvpmpGxPiD/obfMzbhy1dIynTlHH+17M5pgd3TG/vAO45G/5R0GvWDstxqr3py3dCAWBbMQPEMfXSK4thKdctdQCPzAWOt+cqOD4lKBZi2xVSNbsjWuQOm8uzWe6Jf11HWOG1O9yZfeDmwt9fUAH5TfpSYoEy5QJy7sEWfG1XU/w6aCy290s2gfzygjredTAqlQQw2vbT/SRzZbuhhNRIajdbSufD3Gu3hymO7RVmXjeBuzWqLVXLmOU5aZJOXbfpzm7yzOKqFw/CLQXKiAIfyqLAeQ2Ek8NQKBa38wHneLCQjSINxv8A3pFcRtad38pyT2zcNK1KNUC6sGR1/nFmR/MKH/yzq+GrXGuniPAzI+17hvecNd+dBkqg9FNm+asw9TMquXtlPYjwS9XEYokkACgjfruRUd/A/lHobbzrjm397TO9gOF/huHUFZcrMneuvg9Y94V9M1vSX6D5mAtEROfVjk7QIBtXwrAjrTcMPpf5zoNfRT0B+0ynCuCUayU8RVQPVqKHDt8VPMPhpn8lhpp4axk1IcE+UVmsPKVHZ5jlqIzFhSquiudSygK4ueZUsUv/ACeN5c1E005wBQEJn0ihsI3WWOA330EaNKCJKTfWHGlN7RxWgpmfaJ2dOMwTUlYIQ9NwxF7ZGBOnlL3AUf4ag62UA9dI/iKeZWHiCPmJH4fV/h3PJb/TX63gDXZ7AJSoqlJFRbXCqAALk8hLUSLgKeVKYP6Fv8pKaAZLtLg8uJp5RYVnFRz1pKAf/iFlX2G4cKvEMXiyL93lw9M9Sq1Kn0NP6zS9tHK4KtWUXagjVetkUl7f4c3yg7HcNNDCUlYWdh3lT+up7zfK9vSZzH9ttfl+ultjMRlHWVYJAYnckA+p/wB5N4ofdHU/aQ8Wv8AnmLH5Gb4xjUkiNusUx96HLS5bh1FTtDVNTU0qAFMHwuLkeWY/OP8AtXw9sIG/TWokHw9637xfEuGVE4+lVUJp1MOVZgNA123/AMqzU8c4TTxGHZKy5lujWuRqrKw1HURfRpHBsatZFLtlsq+6PL7SdxTC0quGeneyuCL63v4/aJweCSnYKo0UDxuANjLNaSkbC3hYQ9B5m4rUakz020fMUYi+gF7/AO0qK1QGoxX3VJAA2sMoE33ts4SaOMpuoAp10Y6aXqIVV7/4SkxNbCL3SMpzVGNslxe+wFupsPWbb+Xadadd9lfCjTwtZ21bMFB8VXKB9bzoFHh6lQbtsDuLfaR+yvARhcHRokAstNQ7H8znVifUmWVdrL4D9phe6pzrt3pxbhb7DvKq/wCZQJvhOd9uKj4jFYNsNTeqcLXV6uRScqG1yT425bzd8P4glUFkN7GxBDKynwZGAZTbXUR/YSiIsDSFvDpmMjFfhiVHpVGuDSYlbMQCSpWzAfENb2PMA8pLxmFWtSelUAZKilWB2KkWI+UItyiqHPWZ5qhQTYcl0EcVYFW0WJJklZR1OzWpFKvWpISWKU+7IuTc5S6MVBN9vHS0v7QWgEDAcMSkoRLhVvoTfUm5JJ1JJJJJ3JMmlbCLtAxgDaroB0hMugix+0S3KAQ4UdcamCVpJhDYkeBuPI/2Yui+p84jEe6wbkfdP7fWIpj3j0A+d/8AT7yVJwMh1adiUF7ObqfP4x9z6yqptjvxVQnuDhvd7oAkVPhGbOSN817W5S4OEZ9XsLbBSdD438YBJptc+FpBftLh+/GH7wGqdcgBNrC9idgba2jy8P8AF2P0+ZG8IcKpK5qBF7wgLnsM2Ucr+EAfqG913B0I5ERxF+kZorck+EkhbQCt4o12Ven3/wC0Rj1/guP5D9BCds1Ynrb5SRXp3Vh4gj5ia4+ko1B76+IH2j0g8NY91TvvlW/nYSwAjJVcVp+8r/pIv5HQ/eKqn+C/oPqBJeNohlI8ZAQ3UKfizKGHRTe/kbCAWabjykpBY9DI6DW8VV4hTTKr1EVmNlDMAWPgAdzCmzvtU4B+K4dVIXNUog1qelzdR7wFuZW4tOR+yrs+MXxCkW1Shau3UoQaYP8Aisf8M9E0xpY6j6TL9hexC4B8Wy2IrVr0/wCWkBdU9Gep6WhLqaNqjIeOQspA5g2+UltCakDETKdjbfhVH/UDVBWHPvc7Z7899ulukfdh+OQLv3FQ1beGen3Wbrfvbf4pMxvZSlUqd4C9Nzu1KpUpFraDPkYB/W8k4Dgi0Qe7A11ZmLM7Ha7O12Y8tTAzttIBHHpG0bjSBb3wOkfww3kFal61vACWGD2PnJzOHmhrA0AmaioLQQAwAmiW3izG6psLwAXhH4h0H3jYqa9B9YuibkmABqesEXaHHsK6uwZSIWCW4JPOw9RvGTUsxU7jUdRJGDFl8yTED6pHTELAxgCmaJfa8KHX+GAHhF93zjlVrAnwvE4b4RGuIPZD10+cIFZhfiv5ywEg4UaiTVM3Qraoyiw5N+8mM9heV3GXyg/Pz8fWT2bSAQKfGqNR2RaqFk0cBgcp8G8DFhA7Zqe40DW0Pj6a/QRrAdlsNTd6iUUDVGLtzBZt2sdAT0lrYAfaI0JcPW/UF8tZDr9h8PVr08RVBqVKXwknS4IYEgb2KgiXyx2kIWAGNgYaGwt9YziH1AkgLJpgIbRMWRGRNoLwGCAJqNpI1Rt+m/yklxpK/iVXKjnp+0cKofCXzVXbzl5hNj5ym7O0rUy36ifltLnC8xFl6OHidIUVaJmSilaANELFEQA7yFxbEZKd/EqPmZMBkfG4RaiFWAbmAfEbQCJgiXPSWarYSt4fiAfdGluUtIQCtCirQRhneJhmQmlY1FFwDz6XllSpHKATqAL+dtZDoYT+ICL6X9R4H++UslMQIDkbxwQmESukAKo0VifhAiQNYrFcoA9RHuiQeLVPhHr+wk9dhKfiD3f6SsfZX0cojYx4mxiaK6CKrCaxKo46L5QNycvo2n9+Umqb2ldh8R3lZx+i3zP/AGMtqK6woSAIwxubRVarYROGTW8AlRyntGzFg6QNHGr+smyFR+OTpIIMUYgxcAQxtBA40iEaAKMoO02I+Gmu7kfe0vnMpq+CLYoOfhRAF/qJa5+VvnKhVYYSiEQKOQAkrD7mNLHKHxen7iTfRxIMS0VEtMlEiORsRQMAKGIZhDygGa4dib4+tSH5BnPk1iPqT8pqJR8Pw4XG1zpnZKZP9ILW/eXcIdHBBCjJBpGOiCCIBCYwQQAqUOvuIIIwfzaekpK5u0KCVimp1LaHUS6nx5QQTUmQ7E1C/wCIY798VP8AhH+5msGggggEctcyZRWwggiBZMNzpDggZqj8fpJhMOCR9mbO0RTqW0gglEU1TpGTVsdoIIyJL3MbfeCCBHlMXRPveh/aHBFl6VD6teBocExUJBDMEEAO8EKCAVPc/wDPFv8A2LHr/E0+x+ct4UEAOCCCM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9332" name="AutoShape 4" descr="data:image/jpeg;base64,/9j/4AAQSkZJRgABAQAAAQABAAD/2wCEAAkGBhQSERUUEhQUFBUUFhQVFRQUFBQUFBUVFBQVFBYVFRQXHCYeFxkjGRQUHy8gIycpLCwsFR4xNTAqNScrLCkBCQoKDgwOGg8PFykcHCApKSksKSksLCwpLCksKSwpKSwpKSwpLCkpKSksKSwpKSkpLCkpKSkpKSkpKSwpKSksKf/AABEIALcBEwMBIgACEQEDEQH/xAAcAAAABwEBAAAAAAAAAAAAAAAAAQIDBAUGBwj/xABBEAACAQIEAwUGBAQEBAcAAAABAgADEQQSITEFQWEGE1FxgQciMpGhsRRCUsEjYnLwgpLR4RUkQ/EXM1NjorLC/8QAGQEAAwEBAQAAAAAAAAAAAAAAAAECAwQF/8QAIREBAQACAgICAwEAAAAAAAAAAAECEQMhBDESQRMiMlH/2gAMAwEAAhEDEQA/AN9Q4eBtLCnTsISU48qzSphOSKywZTBYxkUqxZWJURRk/ZgFgyQLeK1lEICHlhiGDJhgFgyxQMF46BARQEIGLVooYsphWi3qgAk2AGpJ0AHiZyntX7a1UlcCUcqSC9Sm5Rt9U95bi9tefLxk26OR1Zbx1bzzfh/a9xEVe8asHX/0jTVUtpfLlswNhzJ32kmt7b+J58wagq8k7olbdWJuT8ovkfxehXvCSc87Ke2vC4kBMR/BrE2C2Yo2lyQ+w2O9uU3+ExaVFDowZTsym4NtDr5gwJJDGEWMVnhFoA3eOK0RHFMAGeNs0dzRtzAAjReaIQxzNAEs0bDRxjGxAHQ8DPAph3EAjtF02gMNIA5nhwXggFXkhqsFRrRNOpNLUw7lh5YoQGVCIIguALkgAbkmwHmYl3nF/ab2wfE4hsLSYrQpHLUCnSq/5sx5qu1tr3vMsspj2vHG3qNtxz2v4DDkqhfEONCKK3UHw7xiFPoTMx/47uW0waBL865z29Etfp9Zz44NbWAgTADxnPfIdM8bKu5dmvaVhMYQlzRqn/p1bLf+lx7reV79JskpzzGvDhznVPZZ2zdqn4LEMXOUtQqHUkLa9JjuTa5B8FI5C98fNMrpHJwZYTbpndRt0kiM1jNtsCESKxNVKVNqjkKiKWZjsABcmFRaZn2uYvu+D4oj8y06fpVq06ZPyYxbNzj2ge2IYig1DCIwVx71V7oQL7Kltet7eRnJqle4NuZHyj9PDGo4Qc9/If2JqcD2ZS1iLzDPkk9unj4bl6YlcQx8ooYy2lr+s6InZGmRtI1bsXTHKR+bFrfFzjEZQw038J2D2C9q27x8DVbTLnobA+5YMnXSx113nNeM9nmojODcDe3KF2f4mcPi8NXQkMlWmbgbqWCsvqpYes1xy36c2eFx6r1zkgNOKVri/jDJmjIyUilSExi1MRm6rqoLMQANydhM7je0d9KI0/URv5DlK3tJxY1q2QH+Gh2H5j+o/tIi1bDUj7SLnpeOFqU3HsQPzD1A/wBJJ4f221C10Fv1072HUqf2lE+MueciVwzbbdQJH5I0/Dl/jqVJ1dQykMpFwRqCIRWc87EdpDQqnDVb5GYZSdcrNsR/KTv4GdFaazLcY3HV1SkSK7uGhipSTDpCVY5UiEOsAc7uCLBggFRVF43SSFTB5w3BlElKwgJlcWaAO0YL4nVyU6j/AKEZv8qk/tPNWFuQGJuze8x8S2pPqSTO9dtOPfhsNcp3neN3RW+U5GVs5U/qAGnKcLoUbIATawGvpyHjOTny+nX4+F9pNJSeUl0qMqsKgJPdtVAQBmLOoFibfCT12mjw1Smy3OwBJ1G4nDyyx6nDnKjKmm0e4JWNLHYWoPy1kHoxyH6MZX1scXewqhF5Xpm2ng3OSMM4p1KT1L5UqU3YqM1wrAkqBvcCXhLjZWPLlM5Zp6TtI2IWQ6WPLKGGzAEeRF4+lUmem8cqgpmW9sy34LitbZe4b5YilpNUz2mX9o2CbFcMxNFfiZAy3NrtTdagF+pS3rAOB9nKN6zHlYWm6wijwmK7G65mOygf6zXYTtBQG4PnlnByS/J63BlJiuKaCFXAttJeDqJUXMp0MhY/jdCmSpuzDwFxM9V0fOKri2BFSmw8QZzHE0il12IJtysRr+06wMWtQaAr5i1/Kcw49hz3jrzDHTxJM34Ouq4vK1lqx68wLE0kub+4mv8AhEeMquH8QBpJlIICqARrsAJI/HTsefoqoxvCxFYrSc8wpt58ooNeReK1f4Lj+U/TWIMVik10O51gpIIxWFybf2JWtiBSqe9RfLpZyxIJOnw6icWXdejxzUkXPdgRZTSNfjV35AfaVdHjIrVCEqVFIt8VOyG5NgHt0O8z01qRU4bmqK3O2Un10M6PSrEop8VH2mGwtXX3t7a+Ym4wK2pqDyAnXxenn839JlB49eRO+ywfjxN2B2u0jpUN4o4oGAWiCUp0hyN+KEOMGqiwkSKqGHTMoh9yIRoCO5oCZWwwPtcwLtgc9PelUViP5CCrfcTlWAw5IuBfpPRGKwy1FZHUMrCzKRcEHkROGcXQYbHYinT0RajKoHIHW31nB5ON9x6HiZz+aqcUGHxEDyuDBg6V1OmnLyhYqqxYAC7bg3At847h8TW1pgDQatdL+Npy3G6d8zm+goYEDUKjixGutr78pIrYbKFyrckgBBpcnQAfOKwuKIYHLlYG55387Tb+z7hIxmIavUvloFCoGxc3OvlYH1hMcsspEZ5YY42ukcM4dko00O6IinzVQP2khqIEfBjdQz1I8S3dNrTvMz7SMORgWYC4D084tf3SwXXoCwPpNUhiOIYRa1J6bbOrKfUWiym5peGXxyleeeGcKWlVqAD3SytYcvdvb5x7H8MquQ4qBbEkqBuvJbcv95YNwpqNZkf4gxDX6HTzBGo85YtQLDwnDu7erMcbOlRwWq6jKTp1/aNcT4e9Y6PkNx71ibC9yLdZZYLB3flz/wB9JNo4bUgEadb7Q7l20slmkXD4UqpVmzjTKddLD666+sreG8ET8VUquLkFcl9gxXfzmiakQLERrhfDWrutNSbmoCbDYLrmJ8BJlu02Yxt+xGDLYcs2zOxW/gLKT5EgzQjAiO4PDrTRUXQKoUeQEevPQxmpp5HJl8srUXurRjGYMPTcHmrD5gyY8NI0xzDBPdSSNzsdxrE47lm25X1lrjOG91XZTaxOZbbZWP7St4njFVlRrgsbLobAjWxbYHznBZ3p62GUs2YXVekXgqVgQui/OO0kIUjWw8QdOZuTyknBurICpBVhcEbWisXuE4DD95XRBuSL/wBIN2+l5vhRtM52S4f/ABTUI0UFQep3F/L7zVVZ18M1i83yLLl0jNh7xP4CSacfmznQBgrRfdyW0YYwBg4WCSg0EAiOIpKcQzR2mYAoUoGpRWeMY7iCUkZ6rqiKCzMxAAA1JJPKPYERbecB7V4gNxDFFTcd61j8h9xOz8RrNVpqR7oYqSpuDkYixbrY3tynMPaD2SqUMQ2IQFqNU3Yjam53Vuh3B8x4TDlm46ODrJn6N2ZXRsrptb6+flL+n2mxDLkDJewGbulvpfp1maw9r3BI+4k3D1WuTn2203nHlv6ehjZrshcP3ZNzdiWZj1Y3PlvOu+y3DgYAMN3qVCeuVig/+s5RTwzVHCUwalRzYAb3/vXpO09k+F/g8NTok3IuXPLOxLNbpckek34cbvdcvkZdaXuUxDCOd5EM063CJYs6RKtEYhrlR4mAZTt3w9Gp98F99CgLDmCcuvzmIao2Tewsb8zppNp297WUqNM4cLmaqCp5BdL36kaGYmhVuPO3zE5ObHuV6Hi59U1w0BhnQ5uojmLrrTIJYhjbQKzNv4KLxxKKcwJIRF0sBIsmnXMj2YkC5/bkTNj2IoKtDNYZnZje2pF7Wv5gzE1alhbwv9d50fh9ELh6VgBZE28hK4Z24/KvS1BMPMYVOpoPKK7wTscBsmEalpV9o+0+HwVPvMQ+UXCqoBZ3Y7KiDUkyNw3ilSvSWpUpGjmuRTJ99VPw5/BrakcrxBTcTep+IfO2YCwB00BuQvS2sgYumrfGLjmOU0w4erGqp/OVa/gcoW4/yymr4YoSrjX6HqJy8mPe3fwZ9aViYelawG/K5t8pPpABYS01G9hLDh+DDuAR7u58LCRrdbZ5STbQcAGWgo5nU+Z1+1pOYzP8c4k+GptWQZu7Uuy2vdE95wB+rKGt1Ak7A9oEqoG2DAEEag32nbOpp5du7tYho4HjFOoDsbyQrCMhF4yzR8sIxUMAT3sEaIgiBwDWLbEqu+p8BIbVidtB9YSJY+UYFjMa/Kyg6ab+pmG7VYk4jH4TAIxszDE4o317mkbqhvydwB6DrNxVS4ImB7A0/wARxHiOILAulX8OAd1SmAot4C6mAbzu8wbre3Twjxpq6EMAysLFSLgg8iI4EtEU9Lj1EQcx7X+zw0b1sMM9LdqepqU/ErzdfqOso+Adl62LYCihCfmqvcUl/dz0H0nSOO9q1pVzQWm1V1QOyjQHMdFudNALkeDCV3Z3t1UfGrh6uGNFKubI/eI/vqLhcq7XAbnyHjMLx4XL265z5zH1toeznZOjgkOQZ6hHv1W+I9APyr0HreW1ZdBfrf1iqq3IHqf2/vpGcZiVRS7sFVQSzMbAAakkzaSTqOa23uk0M6CwN7ePhJS4gHfQ/SR8NiEqIr02Do4DKym6sp1BB5gwsRUCj3iAOsaViiyv4vi8rKq7nn4CQa3Hu7UkfCATmfQCwvpztKDsv2hfH0ExL29+rWC2FrIlQqmnkAfMypAyntHpkYvCjW1TvCT/AElN/O8bppp9ZqPaBwzvMKKgHvYdxUH9PwuOuhvboJnqIuoPynROHHlw19ljy3jy39DpoDrJSIPA/aMIRfU2PI8j06GP1MQNBzOwGpM83Ljyxvx129THOZY730j4huQ3Ow8TNp2YrFcMqsbhTlv8j+8yVHD2NzqfoB0mu4JT/wCUU/qZ29M5A+gE7MPH/Fhu+64ObmnJlrH1GmfEKgF9TYaDfaV+Jx7EEj3QPn8407FQDuNPPaV3aPiGTB13T4lpswHO4HhJ0zc34/x+kvFw+KLGlh1XIMpdVquC7MwHPKRqdss6nwviSV6a1KbZlYCxGxB8Jh/ZtwKkOH98yipVrqzVKr+87XF7FjrYSV7HVb8Fl1AWpUtfkudgACfKSbcVhlIbw0byP+8w/tC7frh2FGnS76puWLZEToGsczdNhzm/r0rqQeYtON9s6S06L0nALK2VS2+rZrgnna59ZNVjdek7sd7SadSuKeJpJTzmyPnzgP8ApYECw6/9x1OguhY8/tynD/Z/waniKwUi5V9QdwoObUDbS49J3kJpblCSRWeVvtBr0s172ykWt4gjWYv2b1s1KrQIKnC16tHKTeyKb09efusBfpN09PWw2EwfZZe64rj6ewqdzWt1bOhI/wAolM21VSD7twZLoYzk4t1H7xCDUxS0oyT1S4uI1USNYeoVNuR+nUR+qYwZtCgvBEkyKccdfrAYb/F5CClB2p7QLgsPUrsL5coVb2zO5Cqt+QudT4AznWA7HcQo06mOoVko16meq9JVZlqhi1TKxY6XJOltNrzRe2AWw1E/lGKw5bqMxmx3oedP/wDMAr+wPHjjsHTrt8TCzf1De3rLzFrlGb9OvpzmF9hxP/C6Y5F6hHT+IwP2v850R1uCPGAcv4rTBxDNlVyQ1R2zEZlAuAQN9rW6CWPBqNOpmqBUVqFUKMq2KOoVtT1zj0Ikd8EVFRNC6PTVjtmc1AzemVV9DFcN4iFx9XCDU1jTqeihlqH5Kk553m3vWLoGFNxmO7a/6TM+0zP/AMOrCmCXcBFA3LOco+81gWwlZxEB3CnUJ7x87WH3PznRJtgqeCB6WFw9Aad1RpUydLkoiqT01EmLQ5nU9dZIWnaFsZrJpLGe1PGtR4dVK7sBT3t/5hCH6Ey27JcJNHAYdEGiIDrYEk6sfU3mb9sGIV8OuHU3q1XS1MasVVgSQo1O1vMyr4N22x2DFCji6QFMkUkqkDPmJ90VFBIv5Sb7OOl1UapTdGS4YFSD4EWM59iaBw7NTfTJsTzU/D68p0LAtVcd5cKDewtp57TN9tuGipSWvpmpGxPiD/obfMzbhy1dIynTlHH+17M5pgd3TG/vAO45G/5R0GvWDstxqr3py3dCAWBbMQPEMfXSK4thKdctdQCPzAWOt+cqOD4lKBZi2xVSNbsjWuQOm8uzWe6Jf11HWOG1O9yZfeDmwt9fUAH5TfpSYoEy5QJy7sEWfG1XU/w6aCy290s2gfzygjredTAqlQQw2vbT/SRzZbuhhNRIajdbSufD3Gu3hymO7RVmXjeBuzWqLVXLmOU5aZJOXbfpzm7yzOKqFw/CLQXKiAIfyqLAeQ2Ek8NQKBa38wHneLCQjSINxv8A3pFcRtad38pyT2zcNK1KNUC6sGR1/nFmR/MKH/yzq+GrXGuniPAzI+17hvecNd+dBkqg9FNm+asw9TMquXtlPYjwS9XEYokkACgjfruRUd/A/lHobbzrjm397TO9gOF/huHUFZcrMneuvg9Y94V9M1vSX6D5mAtEROfVjk7QIBtXwrAjrTcMPpf5zoNfRT0B+0ynCuCUayU8RVQPVqKHDt8VPMPhpn8lhpp4axk1IcE+UVmsPKVHZ5jlqIzFhSquiudSygK4ueZUsUv/ACeN5c1E005wBQEJn0ihsI3WWOA330EaNKCJKTfWHGlN7RxWgpmfaJ2dOMwTUlYIQ9NwxF7ZGBOnlL3AUf4ag62UA9dI/iKeZWHiCPmJH4fV/h3PJb/TX63gDXZ7AJSoqlJFRbXCqAALk8hLUSLgKeVKYP6Fv8pKaAZLtLg8uJp5RYVnFRz1pKAf/iFlX2G4cKvEMXiyL93lw9M9Sq1Kn0NP6zS9tHK4KtWUXagjVetkUl7f4c3yg7HcNNDCUlYWdh3lT+up7zfK9vSZzH9ttfl+ultjMRlHWVYJAYnckA+p/wB5N4ofdHU/aQ8Wv8AnmLH5Gb4xjUkiNusUx96HLS5bh1FTtDVNTU0qAFMHwuLkeWY/OP8AtXw9sIG/TWokHw9637xfEuGVE4+lVUJp1MOVZgNA123/AMqzU8c4TTxGHZKy5lujWuRqrKw1HURfRpHBsatZFLtlsq+6PL7SdxTC0quGeneyuCL63v4/aJweCSnYKo0UDxuANjLNaSkbC3hYQ9B5m4rUakz020fMUYi+gF7/AO0qK1QGoxX3VJAA2sMoE33ts4SaOMpuoAp10Y6aXqIVV7/4SkxNbCL3SMpzVGNslxe+wFupsPWbb+Xadadd9lfCjTwtZ21bMFB8VXKB9bzoFHh6lQbtsDuLfaR+yvARhcHRokAstNQ7H8znVifUmWVdrL4D9phe6pzrt3pxbhb7DvKq/wCZQJvhOd9uKj4jFYNsNTeqcLXV6uRScqG1yT425bzd8P4glUFkN7GxBDKynwZGAZTbXUR/YSiIsDSFvDpmMjFfhiVHpVGuDSYlbMQCSpWzAfENb2PMA8pLxmFWtSelUAZKilWB2KkWI+UItyiqHPWZ5qhQTYcl0EcVYFW0WJJklZR1OzWpFKvWpISWKU+7IuTc5S6MVBN9vHS0v7QWgEDAcMSkoRLhVvoTfUm5JJ1JJJJJ3JMmlbCLtAxgDaroB0hMugix+0S3KAQ4UdcamCVpJhDYkeBuPI/2Yui+p84jEe6wbkfdP7fWIpj3j0A+d/8AT7yVJwMh1adiUF7ObqfP4x9z6yqptjvxVQnuDhvd7oAkVPhGbOSN817W5S4OEZ9XsLbBSdD438YBJptc+FpBftLh+/GH7wGqdcgBNrC9idgba2jy8P8AF2P0+ZG8IcKpK5qBF7wgLnsM2Ucr+EAfqG913B0I5ERxF+kZorck+EkhbQCt4o12Ven3/wC0Rj1/guP5D9BCds1Ynrb5SRXp3Vh4gj5ia4+ko1B76+IH2j0g8NY91TvvlW/nYSwAjJVcVp+8r/pIv5HQ/eKqn+C/oPqBJeNohlI8ZAQ3UKfizKGHRTe/kbCAWabjykpBY9DI6DW8VV4hTTKr1EVmNlDMAWPgAdzCmzvtU4B+K4dVIXNUog1qelzdR7wFuZW4tOR+yrs+MXxCkW1Shau3UoQaYP8Aisf8M9E0xpY6j6TL9hexC4B8Wy2IrVr0/wCWkBdU9Gep6WhLqaNqjIeOQspA5g2+UltCakDETKdjbfhVH/UDVBWHPvc7Z7899ulukfdh+OQLv3FQ1beGen3Wbrfvbf4pMxvZSlUqd4C9Nzu1KpUpFraDPkYB/W8k4Dgi0Qe7A11ZmLM7Ha7O12Y8tTAzttIBHHpG0bjSBb3wOkfww3kFal61vACWGD2PnJzOHmhrA0AmaioLQQAwAmiW3izG6psLwAXhH4h0H3jYqa9B9YuibkmABqesEXaHHsK6uwZSIWCW4JPOw9RvGTUsxU7jUdRJGDFl8yTED6pHTELAxgCmaJfa8KHX+GAHhF93zjlVrAnwvE4b4RGuIPZD10+cIFZhfiv5ywEg4UaiTVM3Qraoyiw5N+8mM9heV3GXyg/Pz8fWT2bSAQKfGqNR2RaqFk0cBgcp8G8DFhA7Zqe40DW0Pj6a/QRrAdlsNTd6iUUDVGLtzBZt2sdAT0lrYAfaI0JcPW/UF8tZDr9h8PVr08RVBqVKXwknS4IYEgb2KgiXyx2kIWAGNgYaGwt9YziH1AkgLJpgIbRMWRGRNoLwGCAJqNpI1Rt+m/yklxpK/iVXKjnp+0cKofCXzVXbzl5hNj5ym7O0rUy36ifltLnC8xFl6OHidIUVaJmSilaANELFEQA7yFxbEZKd/EqPmZMBkfG4RaiFWAbmAfEbQCJgiXPSWarYSt4fiAfdGluUtIQCtCirQRhneJhmQmlY1FFwDz6XllSpHKATqAL+dtZDoYT+ICL6X9R4H++UslMQIDkbxwQmESukAKo0VifhAiQNYrFcoA9RHuiQeLVPhHr+wk9dhKfiD3f6SsfZX0cojYx4mxiaK6CKrCaxKo46L5QNycvo2n9+Umqb2ldh8R3lZx+i3zP/AGMtqK6woSAIwxubRVarYROGTW8AlRyntGzFg6QNHGr+smyFR+OTpIIMUYgxcAQxtBA40iEaAKMoO02I+Gmu7kfe0vnMpq+CLYoOfhRAF/qJa5+VvnKhVYYSiEQKOQAkrD7mNLHKHxen7iTfRxIMS0VEtMlEiORsRQMAKGIZhDygGa4dib4+tSH5BnPk1iPqT8pqJR8Pw4XG1zpnZKZP9ILW/eXcIdHBBCjJBpGOiCCIBCYwQQAqUOvuIIIwfzaekpK5u0KCVimp1LaHUS6nx5QQTUmQ7E1C/wCIY798VP8AhH+5msGggggEctcyZRWwggiBZMNzpDggZqj8fpJhMOCR9mbO0RTqW0gglEU1TpGTVsdoIIyJL3MbfeCCBHlMXRPveh/aHBFl6VD6teBocExUJBDMEEAO8EKCAVPc/wDPFv8A2LHr/E0+x+ct4UEAOCCCM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993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8544" y="884798"/>
            <a:ext cx="8280919" cy="558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9687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/>
          <p:cNvSpPr>
            <a:spLocks noGrp="1" noChangeArrowheads="1"/>
          </p:cNvSpPr>
          <p:nvPr>
            <p:ph type="title"/>
          </p:nvPr>
        </p:nvSpPr>
        <p:spPr>
          <a:xfrm>
            <a:off x="344488" y="0"/>
            <a:ext cx="9561512" cy="1556792"/>
          </a:xfrm>
        </p:spPr>
        <p:txBody>
          <a:bodyPr/>
          <a:lstStyle/>
          <a:p>
            <a:r>
              <a:rPr lang="en-GB" sz="3200" b="1" dirty="0" smtClean="0">
                <a:ea typeface="ＭＳ Ｐゴシック" pitchFamily="34" charset="-128"/>
              </a:rPr>
              <a:t>As supply/information </a:t>
            </a:r>
            <a:r>
              <a:rPr lang="en-GB" sz="3200" b="1" dirty="0">
                <a:ea typeface="ＭＳ Ｐゴシック" pitchFamily="34" charset="-128"/>
              </a:rPr>
              <a:t>chains become more </a:t>
            </a:r>
            <a:r>
              <a:rPr lang="en-GB" sz="3200" b="1" dirty="0" smtClean="0">
                <a:ea typeface="ＭＳ Ｐゴシック" pitchFamily="34" charset="-128"/>
              </a:rPr>
              <a:t>complex, dispersed design/manufacturing becomes normal </a:t>
            </a:r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488" y="1556792"/>
            <a:ext cx="9073008" cy="49754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677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04" y="65497"/>
            <a:ext cx="9504363" cy="1052513"/>
          </a:xfrm>
        </p:spPr>
        <p:txBody>
          <a:bodyPr/>
          <a:lstStyle/>
          <a:p>
            <a:r>
              <a:rPr lang="en-GB" sz="3200" b="1" dirty="0" smtClean="0"/>
              <a:t>The Internet of Things (one form of connected manufacturing) will influence many sectors   </a:t>
            </a:r>
            <a:endParaRPr lang="en-GB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3ECB92-E5CB-455B-A2EF-C63ED37BA31C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'View-Header and Footer-Fixed date'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'Select View-Header and Footer' and insert footer text for all slides</a:t>
            </a:r>
            <a:endParaRPr lang="en-GB"/>
          </a:p>
        </p:txBody>
      </p:sp>
      <p:pic>
        <p:nvPicPr>
          <p:cNvPr id="8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99" y="1175428"/>
            <a:ext cx="4604934" cy="1344463"/>
          </a:xfrm>
        </p:spPr>
      </p:pic>
      <p:pic>
        <p:nvPicPr>
          <p:cNvPr id="9" name="Content Placeholder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75618" y="2609296"/>
            <a:ext cx="4604935" cy="13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24598" y="4073551"/>
            <a:ext cx="4513037" cy="1224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ntent Placeholder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40176" y="5387124"/>
            <a:ext cx="4604935" cy="141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151013" y="1189125"/>
            <a:ext cx="4580512" cy="13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Content Placeholder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072979" y="2598850"/>
            <a:ext cx="4580512" cy="13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Content Placeholder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052538" y="3889476"/>
            <a:ext cx="4678987" cy="13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Content Placeholder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145402" y="5299201"/>
            <a:ext cx="4580511" cy="1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 bwMode="auto">
          <a:xfrm>
            <a:off x="334519" y="1180189"/>
            <a:ext cx="1269796" cy="38303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54000" tIns="54000" rIns="54000" bIns="54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1" dirty="0" smtClean="0"/>
              <a:t>PRODUCTION</a:t>
            </a:r>
            <a:endParaRPr kumimoji="0" lang="en-GB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64726" y="2728977"/>
            <a:ext cx="1707953" cy="330888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54000" tIns="54000" rIns="54000" bIns="54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1" dirty="0" smtClean="0"/>
              <a:t>BUILDING/MINING</a:t>
            </a:r>
            <a:r>
              <a:rPr lang="en-GB" sz="1200" b="1" dirty="0" smtClean="0"/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45288" y="305986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30" name="Rectangle 29"/>
          <p:cNvSpPr/>
          <p:nvPr/>
        </p:nvSpPr>
        <p:spPr bwMode="auto">
          <a:xfrm>
            <a:off x="375209" y="3986795"/>
            <a:ext cx="977391" cy="38756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54000" tIns="54000" rIns="54000" bIns="54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1" dirty="0" smtClean="0"/>
              <a:t>ENERGY</a:t>
            </a:r>
            <a:r>
              <a:rPr lang="en-GB" sz="3200" dirty="0" smtClean="0"/>
              <a:t> </a:t>
            </a:r>
            <a:endParaRPr kumimoji="0" lang="en-GB" sz="1400" i="0" u="none" strike="noStrike" cap="none" normalizeH="0" baseline="0" dirty="0" smtClean="0">
              <a:ln>
                <a:noFill/>
              </a:ln>
              <a:effectLst/>
              <a:cs typeface="Arial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375209" y="5413351"/>
            <a:ext cx="977391" cy="41469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54000" tIns="54000" rIns="54000" bIns="54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effectLst/>
                <a:cs typeface="Arial" charset="0"/>
              </a:rPr>
              <a:t>FLIGHT</a:t>
            </a:r>
            <a:r>
              <a:rPr kumimoji="0" lang="en-GB" sz="1400" i="0" u="none" strike="noStrike" cap="none" normalizeH="0" baseline="0" dirty="0" smtClean="0">
                <a:ln>
                  <a:noFill/>
                </a:ln>
                <a:effectLst/>
                <a:cs typeface="Arial" charset="0"/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75708" y="3275112"/>
            <a:ext cx="3545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/>
              <a:t>Y</a:t>
            </a:r>
            <a:r>
              <a:rPr lang="en-GB" dirty="0" smtClean="0"/>
              <a:t> </a:t>
            </a:r>
            <a:endParaRPr lang="en-GB" sz="800" dirty="0"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61942" y="1270708"/>
            <a:ext cx="1430199" cy="307777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algn="ctr"/>
            <a:r>
              <a:rPr lang="en-GB" b="1" dirty="0" smtClean="0"/>
              <a:t>TELECOMMS </a:t>
            </a:r>
            <a:endParaRPr lang="en-GB" sz="800" dirty="0">
              <a:cs typeface="Arial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11692" y="2615171"/>
            <a:ext cx="1577162" cy="307777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algn="ctr"/>
            <a:r>
              <a:rPr lang="en-GB" b="1" dirty="0" smtClean="0"/>
              <a:t>AGRICULTURE </a:t>
            </a:r>
            <a:r>
              <a:rPr lang="en-GB" dirty="0" smtClean="0"/>
              <a:t> </a:t>
            </a:r>
            <a:endParaRPr lang="en-GB" sz="800" dirty="0">
              <a:cs typeface="Arial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835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 </a:t>
            </a:r>
            <a:endParaRPr lang="en-GB" sz="800" dirty="0">
              <a:cs typeface="Arial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164821" y="3862474"/>
            <a:ext cx="1000595" cy="307777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en-GB" b="1" dirty="0" smtClean="0"/>
              <a:t>TRAFFIC </a:t>
            </a:r>
            <a:endParaRPr lang="en-GB" dirty="0"/>
          </a:p>
        </p:txBody>
      </p:sp>
      <p:sp>
        <p:nvSpPr>
          <p:cNvPr id="38" name="Rectangle 37"/>
          <p:cNvSpPr/>
          <p:nvPr/>
        </p:nvSpPr>
        <p:spPr>
          <a:xfrm>
            <a:off x="5081779" y="5297719"/>
            <a:ext cx="1408847" cy="307777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en-GB" b="1" dirty="0" smtClean="0"/>
              <a:t>HEALTHCARE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106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050" y="1"/>
            <a:ext cx="9504363" cy="332656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050" y="155595"/>
            <a:ext cx="9504363" cy="63359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658671-42F4-465A-B660-539EA211DD72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'View-Header and Footer-Fixed date'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'Select View-Header and Footer' and insert footer text for all slides</a:t>
            </a:r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4315133" y="3275112"/>
            <a:ext cx="12757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CREATIVITY </a:t>
            </a:r>
          </a:p>
        </p:txBody>
      </p:sp>
      <p:sp>
        <p:nvSpPr>
          <p:cNvPr id="9" name="Rectangle 8"/>
          <p:cNvSpPr/>
          <p:nvPr/>
        </p:nvSpPr>
        <p:spPr>
          <a:xfrm>
            <a:off x="633412" y="188640"/>
            <a:ext cx="44636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CREATIVITY</a:t>
            </a: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282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/>
          <p:cNvSpPr>
            <a:spLocks noGrp="1" noChangeArrowheads="1"/>
          </p:cNvSpPr>
          <p:nvPr>
            <p:ph type="title"/>
          </p:nvPr>
        </p:nvSpPr>
        <p:spPr>
          <a:xfrm>
            <a:off x="416496" y="1"/>
            <a:ext cx="9489504" cy="1052512"/>
          </a:xfrm>
        </p:spPr>
        <p:txBody>
          <a:bodyPr/>
          <a:lstStyle/>
          <a:p>
            <a:r>
              <a:rPr lang="en-GB" sz="3600" b="1" dirty="0" smtClean="0">
                <a:ea typeface="ＭＳ Ｐゴシック" pitchFamily="34" charset="-128"/>
              </a:rPr>
              <a:t>Submarines (and modern aircraft) require huge range of technologies</a:t>
            </a:r>
            <a:endParaRPr lang="en-GB" b="1" dirty="0" smtClean="0">
              <a:ea typeface="ＭＳ Ｐゴシック" pitchFamily="34" charset="-128"/>
            </a:endParaRPr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8544" y="1340768"/>
            <a:ext cx="8280920" cy="511256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025008" y="5805264"/>
            <a:ext cx="3419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BAE Systems, Barrow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8140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4"/>
          <p:cNvSpPr>
            <a:spLocks noGrp="1" noChangeArrowheads="1"/>
          </p:cNvSpPr>
          <p:nvPr>
            <p:ph type="title"/>
          </p:nvPr>
        </p:nvSpPr>
        <p:spPr>
          <a:xfrm>
            <a:off x="303783" y="742392"/>
            <a:ext cx="9504363" cy="94320"/>
          </a:xfrm>
        </p:spPr>
        <p:txBody>
          <a:bodyPr/>
          <a:lstStyle/>
          <a:p>
            <a:pPr algn="ctr"/>
            <a:r>
              <a:rPr lang="en-GB" sz="3200" b="1" dirty="0" err="1" smtClean="0"/>
              <a:t>Shigenobu</a:t>
            </a:r>
            <a:r>
              <a:rPr lang="en-GB" sz="3200" b="1" dirty="0" smtClean="0"/>
              <a:t> </a:t>
            </a:r>
            <a:r>
              <a:rPr lang="en-GB" sz="3200" b="1" dirty="0" smtClean="0">
                <a:ea typeface="ＭＳ Ｐゴシック" pitchFamily="34" charset="-128"/>
              </a:rPr>
              <a:t>Nagamori of </a:t>
            </a:r>
            <a:r>
              <a:rPr lang="en-GB" sz="3200" b="1" dirty="0" err="1" smtClean="0">
                <a:ea typeface="ＭＳ Ｐゴシック" pitchFamily="34" charset="-128"/>
              </a:rPr>
              <a:t>Nidec</a:t>
            </a:r>
            <a:r>
              <a:rPr lang="en-GB" sz="3200" b="1" dirty="0" smtClean="0">
                <a:ea typeface="ＭＳ Ｐゴシック" pitchFamily="34" charset="-128"/>
              </a:rPr>
              <a:t> (Japan): move to reduce energy consumption of electric motors </a:t>
            </a:r>
            <a:r>
              <a:rPr lang="en-GB" sz="2000" b="1" dirty="0" smtClean="0">
                <a:ea typeface="ＭＳ Ｐゴシック" pitchFamily="34" charset="-128"/>
              </a:rPr>
              <a:t>(250bn in the world)   </a:t>
            </a:r>
            <a:endParaRPr lang="en-GB" sz="2000" dirty="0" smtClean="0">
              <a:ea typeface="ＭＳ Ｐゴシック" pitchFamily="34" charset="-128"/>
            </a:endParaRPr>
          </a:p>
        </p:txBody>
      </p:sp>
      <p:sp>
        <p:nvSpPr>
          <p:cNvPr id="90114" name="AutoShape 2" descr="data:image/jpeg;base64,/9j/4AAQSkZJRgABAQAAAQABAAD/2wCEAAkGBhQSERUUEhQUFBUUFhQVFRQUFBQUFBUVFBQVFBYVFRQXHCYeFxkjGRQUHy8gIycpLCwsFR4xNTAqNScrLCkBCQoKDgwOGg8PFykcHCApKSksKSksLCwpLCksKSwpKSwpKSwpLCkpKSksKSwpKSkpLCkpKSkpKSkpKSwpKSksKf/AABEIALcBEwMBIgACEQEDEQH/xAAcAAAABwEBAAAAAAAAAAAAAAAAAQIDBAUGBwj/xABBEAACAQIEAwUGBAQEBAcAAAABAgADEQQSITEFQWEGE1FxgQciMpGhsRRCUsEjYnLwgpLR4RUkQ/EXM1NjorLC/8QAGQEAAwEBAQAAAAAAAAAAAAAAAAECAwQF/8QAIREBAQACAgICAwEAAAAAAAAAAAECEQMhBDESQRMiMlH/2gAMAwEAAhEDEQA/AN9Q4eBtLCnTsISU48qzSphOSKywZTBYxkUqxZWJURRk/ZgFgyQLeK1lEICHlhiGDJhgFgyxQMF46BARQEIGLVooYsphWi3qgAk2AGpJ0AHiZyntX7a1UlcCUcqSC9Sm5Rt9U95bi9tefLxk26OR1Zbx1bzzfh/a9xEVe8asHX/0jTVUtpfLlswNhzJ32kmt7b+J58wagq8k7olbdWJuT8ovkfxehXvCSc87Ke2vC4kBMR/BrE2C2Yo2lyQ+w2O9uU3+ExaVFDowZTsym4NtDr5gwJJDGEWMVnhFoA3eOK0RHFMAGeNs0dzRtzAAjReaIQxzNAEs0bDRxjGxAHQ8DPAph3EAjtF02gMNIA5nhwXggFXkhqsFRrRNOpNLUw7lh5YoQGVCIIguALkgAbkmwHmYl3nF/ab2wfE4hsLSYrQpHLUCnSq/5sx5qu1tr3vMsspj2vHG3qNtxz2v4DDkqhfEONCKK3UHw7xiFPoTMx/47uW0waBL865z29Etfp9Zz44NbWAgTADxnPfIdM8bKu5dmvaVhMYQlzRqn/p1bLf+lx7reV79JskpzzGvDhznVPZZ2zdqn4LEMXOUtQqHUkLa9JjuTa5B8FI5C98fNMrpHJwZYTbpndRt0kiM1jNtsCESKxNVKVNqjkKiKWZjsABcmFRaZn2uYvu+D4oj8y06fpVq06ZPyYxbNzj2ge2IYig1DCIwVx71V7oQL7Kltet7eRnJqle4NuZHyj9PDGo4Qc9/If2JqcD2ZS1iLzDPkk9unj4bl6YlcQx8ooYy2lr+s6InZGmRtI1bsXTHKR+bFrfFzjEZQw038J2D2C9q27x8DVbTLnobA+5YMnXSx113nNeM9nmojODcDe3KF2f4mcPi8NXQkMlWmbgbqWCsvqpYes1xy36c2eFx6r1zkgNOKVri/jDJmjIyUilSExi1MRm6rqoLMQANydhM7je0d9KI0/URv5DlK3tJxY1q2QH+Gh2H5j+o/tIi1bDUj7SLnpeOFqU3HsQPzD1A/wBJJ4f221C10Fv1072HUqf2lE+MueciVwzbbdQJH5I0/Dl/jqVJ1dQykMpFwRqCIRWc87EdpDQqnDVb5GYZSdcrNsR/KTv4GdFaazLcY3HV1SkSK7uGhipSTDpCVY5UiEOsAc7uCLBggFRVF43SSFTB5w3BlElKwgJlcWaAO0YL4nVyU6j/AKEZv8qk/tPNWFuQGJuze8x8S2pPqSTO9dtOPfhsNcp3neN3RW+U5GVs5U/qAGnKcLoUbIATawGvpyHjOTny+nX4+F9pNJSeUl0qMqsKgJPdtVAQBmLOoFibfCT12mjw1Smy3OwBJ1G4nDyyx6nDnKjKmm0e4JWNLHYWoPy1kHoxyH6MZX1scXewqhF5Xpm2ng3OSMM4p1KT1L5UqU3YqM1wrAkqBvcCXhLjZWPLlM5Zp6TtI2IWQ6WPLKGGzAEeRF4+lUmem8cqgpmW9sy34LitbZe4b5YilpNUz2mX9o2CbFcMxNFfiZAy3NrtTdagF+pS3rAOB9nKN6zHlYWm6wijwmK7G65mOygf6zXYTtBQG4PnlnByS/J63BlJiuKaCFXAttJeDqJUXMp0MhY/jdCmSpuzDwFxM9V0fOKri2BFSmw8QZzHE0il12IJtysRr+06wMWtQaAr5i1/Kcw49hz3jrzDHTxJM34Ouq4vK1lqx68wLE0kub+4mv8AhEeMquH8QBpJlIICqARrsAJI/HTsefoqoxvCxFYrSc8wpt58ooNeReK1f4Lj+U/TWIMVik10O51gpIIxWFybf2JWtiBSqe9RfLpZyxIJOnw6icWXdejxzUkXPdgRZTSNfjV35AfaVdHjIrVCEqVFIt8VOyG5NgHt0O8z01qRU4bmqK3O2Un10M6PSrEop8VH2mGwtXX3t7a+Ym4wK2pqDyAnXxenn839JlB49eRO+ywfjxN2B2u0jpUN4o4oGAWiCUp0hyN+KEOMGqiwkSKqGHTMoh9yIRoCO5oCZWwwPtcwLtgc9PelUViP5CCrfcTlWAw5IuBfpPRGKwy1FZHUMrCzKRcEHkROGcXQYbHYinT0RajKoHIHW31nB5ON9x6HiZz+aqcUGHxEDyuDBg6V1OmnLyhYqqxYAC7bg3At847h8TW1pgDQatdL+Npy3G6d8zm+goYEDUKjixGutr78pIrYbKFyrckgBBpcnQAfOKwuKIYHLlYG55387Tb+z7hIxmIavUvloFCoGxc3OvlYH1hMcsspEZ5YY42ukcM4dko00O6IinzVQP2khqIEfBjdQz1I8S3dNrTvMz7SMORgWYC4D084tf3SwXXoCwPpNUhiOIYRa1J6bbOrKfUWiym5peGXxyleeeGcKWlVqAD3SytYcvdvb5x7H8MquQ4qBbEkqBuvJbcv95YNwpqNZkf4gxDX6HTzBGo85YtQLDwnDu7erMcbOlRwWq6jKTp1/aNcT4e9Y6PkNx71ibC9yLdZZYLB3flz/wB9JNo4bUgEadb7Q7l20slmkXD4UqpVmzjTKddLD666+sreG8ET8VUquLkFcl9gxXfzmiakQLERrhfDWrutNSbmoCbDYLrmJ8BJlu02Yxt+xGDLYcs2zOxW/gLKT5EgzQjAiO4PDrTRUXQKoUeQEevPQxmpp5HJl8srUXurRjGYMPTcHmrD5gyY8NI0xzDBPdSSNzsdxrE47lm25X1lrjOG91XZTaxOZbbZWP7St4njFVlRrgsbLobAjWxbYHznBZ3p62GUs2YXVekXgqVgQui/OO0kIUjWw8QdOZuTyknBurICpBVhcEbWisXuE4DD95XRBuSL/wBIN2+l5vhRtM52S4f/ABTUI0UFQep3F/L7zVVZ18M1i83yLLl0jNh7xP4CSacfmznQBgrRfdyW0YYwBg4WCSg0EAiOIpKcQzR2mYAoUoGpRWeMY7iCUkZ6rqiKCzMxAAA1JJPKPYERbecB7V4gNxDFFTcd61j8h9xOz8RrNVpqR7oYqSpuDkYixbrY3tynMPaD2SqUMQ2IQFqNU3Yjam53Vuh3B8x4TDlm46ODrJn6N2ZXRsrptb6+flL+n2mxDLkDJewGbulvpfp1maw9r3BI+4k3D1WuTn2203nHlv6ehjZrshcP3ZNzdiWZj1Y3PlvOu+y3DgYAMN3qVCeuVig/+s5RTwzVHCUwalRzYAb3/vXpO09k+F/g8NTok3IuXPLOxLNbpckek34cbvdcvkZdaXuUxDCOd5EM063CJYs6RKtEYhrlR4mAZTt3w9Gp98F99CgLDmCcuvzmIao2Tewsb8zppNp297WUqNM4cLmaqCp5BdL36kaGYmhVuPO3zE5ObHuV6Hi59U1w0BhnQ5uojmLrrTIJYhjbQKzNv4KLxxKKcwJIRF0sBIsmnXMj2YkC5/bkTNj2IoKtDNYZnZje2pF7Wv5gzE1alhbwv9d50fh9ELh6VgBZE28hK4Z24/KvS1BMPMYVOpoPKK7wTscBsmEalpV9o+0+HwVPvMQ+UXCqoBZ3Y7KiDUkyNw3ilSvSWpUpGjmuRTJ99VPw5/BrakcrxBTcTep+IfO2YCwB00BuQvS2sgYumrfGLjmOU0w4erGqp/OVa/gcoW4/yymr4YoSrjX6HqJy8mPe3fwZ9aViYelawG/K5t8pPpABYS01G9hLDh+DDuAR7u58LCRrdbZ5STbQcAGWgo5nU+Z1+1pOYzP8c4k+GptWQZu7Uuy2vdE95wB+rKGt1Ak7A9oEqoG2DAEEag32nbOpp5du7tYho4HjFOoDsbyQrCMhF4yzR8sIxUMAT3sEaIgiBwDWLbEqu+p8BIbVidtB9YSJY+UYFjMa/Kyg6ab+pmG7VYk4jH4TAIxszDE4o317mkbqhvydwB6DrNxVS4ImB7A0/wARxHiOILAulX8OAd1SmAot4C6mAbzu8wbre3Twjxpq6EMAysLFSLgg8iI4EtEU9Lj1EQcx7X+zw0b1sMM9LdqepqU/ErzdfqOso+Adl62LYCihCfmqvcUl/dz0H0nSOO9q1pVzQWm1V1QOyjQHMdFudNALkeDCV3Z3t1UfGrh6uGNFKubI/eI/vqLhcq7XAbnyHjMLx4XL265z5zH1toeznZOjgkOQZ6hHv1W+I9APyr0HreW1ZdBfrf1iqq3IHqf2/vpGcZiVRS7sFVQSzMbAAakkzaSTqOa23uk0M6CwN7ePhJS4gHfQ/SR8NiEqIr02Do4DKym6sp1BB5gwsRUCj3iAOsaViiyv4vi8rKq7nn4CQa3Hu7UkfCATmfQCwvpztKDsv2hfH0ExL29+rWC2FrIlQqmnkAfMypAyntHpkYvCjW1TvCT/AElN/O8bppp9ZqPaBwzvMKKgHvYdxUH9PwuOuhvboJnqIuoPynROHHlw19ljy3jy39DpoDrJSIPA/aMIRfU2PI8j06GP1MQNBzOwGpM83Ljyxvx129THOZY730j4huQ3Ow8TNp2YrFcMqsbhTlv8j+8yVHD2NzqfoB0mu4JT/wCUU/qZ29M5A+gE7MPH/Fhu+64ObmnJlrH1GmfEKgF9TYaDfaV+Jx7EEj3QPn8407FQDuNPPaV3aPiGTB13T4lpswHO4HhJ0zc34/x+kvFw+KLGlh1XIMpdVquC7MwHPKRqdss6nwviSV6a1KbZlYCxGxB8Jh/ZtwKkOH98yipVrqzVKr+87XF7FjrYSV7HVb8Fl1AWpUtfkudgACfKSbcVhlIbw0byP+8w/tC7frh2FGnS76puWLZEToGsczdNhzm/r0rqQeYtON9s6S06L0nALK2VS2+rZrgnna59ZNVjdek7sd7SadSuKeJpJTzmyPnzgP8ApYECw6/9x1OguhY8/tynD/Z/waniKwUi5V9QdwoObUDbS49J3kJpblCSRWeVvtBr0s172ykWt4gjWYv2b1s1KrQIKnC16tHKTeyKb09efusBfpN09PWw2EwfZZe64rj6ewqdzWt1bOhI/wAolM21VSD7twZLoYzk4t1H7xCDUxS0oyT1S4uI1USNYeoVNuR+nUR+qYwZtCgvBEkyKccdfrAYb/F5CClB2p7QLgsPUrsL5coVb2zO5Cqt+QudT4AznWA7HcQo06mOoVko16meq9JVZlqhi1TKxY6XJOltNrzRe2AWw1E/lGKw5bqMxmx3oedP/wDMAr+wPHjjsHTrt8TCzf1De3rLzFrlGb9OvpzmF9hxP/C6Y5F6hHT+IwP2v850R1uCPGAcv4rTBxDNlVyQ1R2zEZlAuAQN9rW6CWPBqNOpmqBUVqFUKMq2KOoVtT1zj0Ikd8EVFRNC6PTVjtmc1AzemVV9DFcN4iFx9XCDU1jTqeihlqH5Kk553m3vWLoGFNxmO7a/6TM+0zP/AMOrCmCXcBFA3LOco+81gWwlZxEB3CnUJ7x87WH3PznRJtgqeCB6WFw9Aad1RpUydLkoiqT01EmLQ5nU9dZIWnaFsZrJpLGe1PGtR4dVK7sBT3t/5hCH6Ey27JcJNHAYdEGiIDrYEk6sfU3mb9sGIV8OuHU3q1XS1MasVVgSQo1O1vMyr4N22x2DFCji6QFMkUkqkDPmJ90VFBIv5Sb7OOl1UapTdGS4YFSD4EWM59iaBw7NTfTJsTzU/D68p0LAtVcd5cKDewtp57TN9tuGipSWvpmpGxPiD/obfMzbhy1dIynTlHH+17M5pgd3TG/vAO45G/5R0GvWDstxqr3py3dCAWBbMQPEMfXSK4thKdctdQCPzAWOt+cqOD4lKBZi2xVSNbsjWuQOm8uzWe6Jf11HWOG1O9yZfeDmwt9fUAH5TfpSYoEy5QJy7sEWfG1XU/w6aCy290s2gfzygjredTAqlQQw2vbT/SRzZbuhhNRIajdbSufD3Gu3hymO7RVmXjeBuzWqLVXLmOU5aZJOXbfpzm7yzOKqFw/CLQXKiAIfyqLAeQ2Ek8NQKBa38wHneLCQjSINxv8A3pFcRtad38pyT2zcNK1KNUC6sGR1/nFmR/MKH/yzq+GrXGuniPAzI+17hvecNd+dBkqg9FNm+asw9TMquXtlPYjwS9XEYokkACgjfruRUd/A/lHobbzrjm397TO9gOF/huHUFZcrMneuvg9Y94V9M1vSX6D5mAtEROfVjk7QIBtXwrAjrTcMPpf5zoNfRT0B+0ynCuCUayU8RVQPVqKHDt8VPMPhpn8lhpp4axk1IcE+UVmsPKVHZ5jlqIzFhSquiudSygK4ueZUsUv/ACeN5c1E005wBQEJn0ihsI3WWOA330EaNKCJKTfWHGlN7RxWgpmfaJ2dOMwTUlYIQ9NwxF7ZGBOnlL3AUf4ag62UA9dI/iKeZWHiCPmJH4fV/h3PJb/TX63gDXZ7AJSoqlJFRbXCqAALk8hLUSLgKeVKYP6Fv8pKaAZLtLg8uJp5RYVnFRz1pKAf/iFlX2G4cKvEMXiyL93lw9M9Sq1Kn0NP6zS9tHK4KtWUXagjVetkUl7f4c3yg7HcNNDCUlYWdh3lT+up7zfK9vSZzH9ttfl+ultjMRlHWVYJAYnckA+p/wB5N4ofdHU/aQ8Wv8AnmLH5Gb4xjUkiNusUx96HLS5bh1FTtDVNTU0qAFMHwuLkeWY/OP8AtXw9sIG/TWokHw9637xfEuGVE4+lVUJp1MOVZgNA123/AMqzU8c4TTxGHZKy5lujWuRqrKw1HURfRpHBsatZFLtlsq+6PL7SdxTC0quGeneyuCL63v4/aJweCSnYKo0UDxuANjLNaSkbC3hYQ9B5m4rUakz020fMUYi+gF7/AO0qK1QGoxX3VJAA2sMoE33ts4SaOMpuoAp10Y6aXqIVV7/4SkxNbCL3SMpzVGNslxe+wFupsPWbb+Xadadd9lfCjTwtZ21bMFB8VXKB9bzoFHh6lQbtsDuLfaR+yvARhcHRokAstNQ7H8znVifUmWVdrL4D9phe6pzrt3pxbhb7DvKq/wCZQJvhOd9uKj4jFYNsNTeqcLXV6uRScqG1yT425bzd8P4glUFkN7GxBDKynwZGAZTbXUR/YSiIsDSFvDpmMjFfhiVHpVGuDSYlbMQCSpWzAfENb2PMA8pLxmFWtSelUAZKilWB2KkWI+UItyiqHPWZ5qhQTYcl0EcVYFW0WJJklZR1OzWpFKvWpISWKU+7IuTc5S6MVBN9vHS0v7QWgEDAcMSkoRLhVvoTfUm5JJ1JJJJJ3JMmlbCLtAxgDaroB0hMugix+0S3KAQ4UdcamCVpJhDYkeBuPI/2Yui+p84jEe6wbkfdP7fWIpj3j0A+d/8AT7yVJwMh1adiUF7ObqfP4x9z6yqptjvxVQnuDhvd7oAkVPhGbOSN817W5S4OEZ9XsLbBSdD438YBJptc+FpBftLh+/GH7wGqdcgBNrC9idgba2jy8P8AF2P0+ZG8IcKpK5qBF7wgLnsM2Ucr+EAfqG913B0I5ERxF+kZorck+EkhbQCt4o12Ven3/wC0Rj1/guP5D9BCds1Ynrb5SRXp3Vh4gj5ia4+ko1B76+IH2j0g8NY91TvvlW/nYSwAjJVcVp+8r/pIv5HQ/eKqn+C/oPqBJeNohlI8ZAQ3UKfizKGHRTe/kbCAWabjykpBY9DI6DW8VV4hTTKr1EVmNlDMAWPgAdzCmzvtU4B+K4dVIXNUog1qelzdR7wFuZW4tOR+yrs+MXxCkW1Shau3UoQaYP8Aisf8M9E0xpY6j6TL9hexC4B8Wy2IrVr0/wCWkBdU9Gep6WhLqaNqjIeOQspA5g2+UltCakDETKdjbfhVH/UDVBWHPvc7Z7899ulukfdh+OQLv3FQ1beGen3Wbrfvbf4pMxvZSlUqd4C9Nzu1KpUpFraDPkYB/W8k4Dgi0Qe7A11ZmLM7Ha7O12Y8tTAzttIBHHpG0bjSBb3wOkfww3kFal61vACWGD2PnJzOHmhrA0AmaioLQQAwAmiW3izG6psLwAXhH4h0H3jYqa9B9YuibkmABqesEXaHHsK6uwZSIWCW4JPOw9RvGTUsxU7jUdRJGDFl8yTED6pHTELAxgCmaJfa8KHX+GAHhF93zjlVrAnwvE4b4RGuIPZD10+cIFZhfiv5ywEg4UaiTVM3Qraoyiw5N+8mM9heV3GXyg/Pz8fWT2bSAQKfGqNR2RaqFk0cBgcp8G8DFhA7Zqe40DW0Pj6a/QRrAdlsNTd6iUUDVGLtzBZt2sdAT0lrYAfaI0JcPW/UF8tZDr9h8PVr08RVBqVKXwknS4IYEgb2KgiXyx2kIWAGNgYaGwt9YziH1AkgLJpgIbRMWRGRNoLwGCAJqNpI1Rt+m/yklxpK/iVXKjnp+0cKofCXzVXbzl5hNj5ym7O0rUy36ifltLnC8xFl6OHidIUVaJmSilaANELFEQA7yFxbEZKd/EqPmZMBkfG4RaiFWAbmAfEbQCJgiXPSWarYSt4fiAfdGluUtIQCtCirQRhneJhmQmlY1FFwDz6XllSpHKATqAL+dtZDoYT+ICL6X9R4H++UslMQIDkbxwQmESukAKo0VifhAiQNYrFcoA9RHuiQeLVPhHr+wk9dhKfiD3f6SsfZX0cojYx4mxiaK6CKrCaxKo46L5QNycvo2n9+Umqb2ldh8R3lZx+i3zP/AGMtqK6woSAIwxubRVarYROGTW8AlRyntGzFg6QNHGr+smyFR+OTpIIMUYgxcAQxtBA40iEaAKMoO02I+Gmu7kfe0vnMpq+CLYoOfhRAF/qJa5+VvnKhVYYSiEQKOQAkrD7mNLHKHxen7iTfRxIMS0VEtMlEiORsRQMAKGIZhDygGa4dib4+tSH5BnPk1iPqT8pqJR8Pw4XG1zpnZKZP9ILW/eXcIdHBBCjJBpGOiCCIBCYwQQAqUOvuIIIwfzaekpK5u0KCVimp1LaHUS6nx5QQTUmQ7E1C/wCIY798VP8AhH+5msGggggEctcyZRWwggiBZMNzpDggZqj8fpJhMOCR9mbO0RTqW0gglEU1TpGTVsdoIIyJL3MbfeCCBHlMXRPveh/aHBFl6VD6teBocExUJBDMEEAO8EKCAVPc/wDPFv8A2LHr/E0+x+ct4UEAOCCCMP/Z"/>
          <p:cNvSpPr>
            <a:spLocks noChangeAspect="1" noChangeArrowheads="1"/>
          </p:cNvSpPr>
          <p:nvPr/>
        </p:nvSpPr>
        <p:spPr bwMode="auto">
          <a:xfrm>
            <a:off x="155574" y="-144463"/>
            <a:ext cx="5805537" cy="580555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116" name="AutoShape 4" descr="data:image/jpeg;base64,/9j/4AAQSkZJRgABAQAAAQABAAD/2wCEAAkGBhQSERUUEhQUFBUUFhQVFRQUFBQUFBUVFBQVFBYVFRQXHCYeFxkjGRQUHy8gIycpLCwsFR4xNTAqNScrLCkBCQoKDgwOGg8PFykcHCApKSksKSksLCwpLCksKSwpKSwpKSwpLCkpKSksKSwpKSkpLCkpKSkpKSkpKSwpKSksKf/AABEIALcBEwMBIgACEQEDEQH/xAAcAAAABwEBAAAAAAAAAAAAAAAAAQIDBAUGBwj/xABBEAACAQIEAwUGBAQEBAcAAAABAgADEQQSITEFQWEGE1FxgQciMpGhsRRCUsEjYnLwgpLR4RUkQ/EXM1NjorLC/8QAGQEAAwEBAQAAAAAAAAAAAAAAAAECAwQF/8QAIREBAQACAgICAwEAAAAAAAAAAAECEQMhBDESQRMiMlH/2gAMAwEAAhEDEQA/AN9Q4eBtLCnTsISU48qzSphOSKywZTBYxkUqxZWJURRk/ZgFgyQLeK1lEICHlhiGDJhgFgyxQMF46BARQEIGLVooYsphWi3qgAk2AGpJ0AHiZyntX7a1UlcCUcqSC9Sm5Rt9U95bi9tefLxk26OR1Zbx1bzzfh/a9xEVe8asHX/0jTVUtpfLlswNhzJ32kmt7b+J58wagq8k7olbdWJuT8ovkfxehXvCSc87Ke2vC4kBMR/BrE2C2Yo2lyQ+w2O9uU3+ExaVFDowZTsym4NtDr5gwJJDGEWMVnhFoA3eOK0RHFMAGeNs0dzRtzAAjReaIQxzNAEs0bDRxjGxAHQ8DPAph3EAjtF02gMNIA5nhwXggFXkhqsFRrRNOpNLUw7lh5YoQGVCIIguALkgAbkmwHmYl3nF/ab2wfE4hsLSYrQpHLUCnSq/5sx5qu1tr3vMsspj2vHG3qNtxz2v4DDkqhfEONCKK3UHw7xiFPoTMx/47uW0waBL865z29Etfp9Zz44NbWAgTADxnPfIdM8bKu5dmvaVhMYQlzRqn/p1bLf+lx7reV79JskpzzGvDhznVPZZ2zdqn4LEMXOUtQqHUkLa9JjuTa5B8FI5C98fNMrpHJwZYTbpndRt0kiM1jNtsCESKxNVKVNqjkKiKWZjsABcmFRaZn2uYvu+D4oj8y06fpVq06ZPyYxbNzj2ge2IYig1DCIwVx71V7oQL7Kltet7eRnJqle4NuZHyj9PDGo4Qc9/If2JqcD2ZS1iLzDPkk9unj4bl6YlcQx8ooYy2lr+s6InZGmRtI1bsXTHKR+bFrfFzjEZQw038J2D2C9q27x8DVbTLnobA+5YMnXSx113nNeM9nmojODcDe3KF2f4mcPi8NXQkMlWmbgbqWCsvqpYes1xy36c2eFx6r1zkgNOKVri/jDJmjIyUilSExi1MRm6rqoLMQANydhM7je0d9KI0/URv5DlK3tJxY1q2QH+Gh2H5j+o/tIi1bDUj7SLnpeOFqU3HsQPzD1A/wBJJ4f221C10Fv1072HUqf2lE+MueciVwzbbdQJH5I0/Dl/jqVJ1dQykMpFwRqCIRWc87EdpDQqnDVb5GYZSdcrNsR/KTv4GdFaazLcY3HV1SkSK7uGhipSTDpCVY5UiEOsAc7uCLBggFRVF43SSFTB5w3BlElKwgJlcWaAO0YL4nVyU6j/AKEZv8qk/tPNWFuQGJuze8x8S2pPqSTO9dtOPfhsNcp3neN3RW+U5GVs5U/qAGnKcLoUbIATawGvpyHjOTny+nX4+F9pNJSeUl0qMqsKgJPdtVAQBmLOoFibfCT12mjw1Smy3OwBJ1G4nDyyx6nDnKjKmm0e4JWNLHYWoPy1kHoxyH6MZX1scXewqhF5Xpm2ng3OSMM4p1KT1L5UqU3YqM1wrAkqBvcCXhLjZWPLlM5Zp6TtI2IWQ6WPLKGGzAEeRF4+lUmem8cqgpmW9sy34LitbZe4b5YilpNUz2mX9o2CbFcMxNFfiZAy3NrtTdagF+pS3rAOB9nKN6zHlYWm6wijwmK7G65mOygf6zXYTtBQG4PnlnByS/J63BlJiuKaCFXAttJeDqJUXMp0MhY/jdCmSpuzDwFxM9V0fOKri2BFSmw8QZzHE0il12IJtysRr+06wMWtQaAr5i1/Kcw49hz3jrzDHTxJM34Ouq4vK1lqx68wLE0kub+4mv8AhEeMquH8QBpJlIICqARrsAJI/HTsefoqoxvCxFYrSc8wpt58ooNeReK1f4Lj+U/TWIMVik10O51gpIIxWFybf2JWtiBSqe9RfLpZyxIJOnw6icWXdejxzUkXPdgRZTSNfjV35AfaVdHjIrVCEqVFIt8VOyG5NgHt0O8z01qRU4bmqK3O2Un10M6PSrEop8VH2mGwtXX3t7a+Ym4wK2pqDyAnXxenn839JlB49eRO+ywfjxN2B2u0jpUN4o4oGAWiCUp0hyN+KEOMGqiwkSKqGHTMoh9yIRoCO5oCZWwwPtcwLtgc9PelUViP5CCrfcTlWAw5IuBfpPRGKwy1FZHUMrCzKRcEHkROGcXQYbHYinT0RajKoHIHW31nB5ON9x6HiZz+aqcUGHxEDyuDBg6V1OmnLyhYqqxYAC7bg3At847h8TW1pgDQatdL+Npy3G6d8zm+goYEDUKjixGutr78pIrYbKFyrckgBBpcnQAfOKwuKIYHLlYG55387Tb+z7hIxmIavUvloFCoGxc3OvlYH1hMcsspEZ5YY42ukcM4dko00O6IinzVQP2khqIEfBjdQz1I8S3dNrTvMz7SMORgWYC4D084tf3SwXXoCwPpNUhiOIYRa1J6bbOrKfUWiym5peGXxyleeeGcKWlVqAD3SytYcvdvb5x7H8MquQ4qBbEkqBuvJbcv95YNwpqNZkf4gxDX6HTzBGo85YtQLDwnDu7erMcbOlRwWq6jKTp1/aNcT4e9Y6PkNx71ibC9yLdZZYLB3flz/wB9JNo4bUgEadb7Q7l20slmkXD4UqpVmzjTKddLD666+sreG8ET8VUquLkFcl9gxXfzmiakQLERrhfDWrutNSbmoCbDYLrmJ8BJlu02Yxt+xGDLYcs2zOxW/gLKT5EgzQjAiO4PDrTRUXQKoUeQEevPQxmpp5HJl8srUXurRjGYMPTcHmrD5gyY8NI0xzDBPdSSNzsdxrE47lm25X1lrjOG91XZTaxOZbbZWP7St4njFVlRrgsbLobAjWxbYHznBZ3p62GUs2YXVekXgqVgQui/OO0kIUjWw8QdOZuTyknBurICpBVhcEbWisXuE4DD95XRBuSL/wBIN2+l5vhRtM52S4f/ABTUI0UFQep3F/L7zVVZ18M1i83yLLl0jNh7xP4CSacfmznQBgrRfdyW0YYwBg4WCSg0EAiOIpKcQzR2mYAoUoGpRWeMY7iCUkZ6rqiKCzMxAAA1JJPKPYERbecB7V4gNxDFFTcd61j8h9xOz8RrNVpqR7oYqSpuDkYixbrY3tynMPaD2SqUMQ2IQFqNU3Yjam53Vuh3B8x4TDlm46ODrJn6N2ZXRsrptb6+flL+n2mxDLkDJewGbulvpfp1maw9r3BI+4k3D1WuTn2203nHlv6ehjZrshcP3ZNzdiWZj1Y3PlvOu+y3DgYAMN3qVCeuVig/+s5RTwzVHCUwalRzYAb3/vXpO09k+F/g8NTok3IuXPLOxLNbpckek34cbvdcvkZdaXuUxDCOd5EM063CJYs6RKtEYhrlR4mAZTt3w9Gp98F99CgLDmCcuvzmIao2Tewsb8zppNp297WUqNM4cLmaqCp5BdL36kaGYmhVuPO3zE5ObHuV6Hi59U1w0BhnQ5uojmLrrTIJYhjbQKzNv4KLxxKKcwJIRF0sBIsmnXMj2YkC5/bkTNj2IoKtDNYZnZje2pF7Wv5gzE1alhbwv9d50fh9ELh6VgBZE28hK4Z24/KvS1BMPMYVOpoPKK7wTscBsmEalpV9o+0+HwVPvMQ+UXCqoBZ3Y7KiDUkyNw3ilSvSWpUpGjmuRTJ99VPw5/BrakcrxBTcTep+IfO2YCwB00BuQvS2sgYumrfGLjmOU0w4erGqp/OVa/gcoW4/yymr4YoSrjX6HqJy8mPe3fwZ9aViYelawG/K5t8pPpABYS01G9hLDh+DDuAR7u58LCRrdbZ5STbQcAGWgo5nU+Z1+1pOYzP8c4k+GptWQZu7Uuy2vdE95wB+rKGt1Ak7A9oEqoG2DAEEag32nbOpp5du7tYho4HjFOoDsbyQrCMhF4yzR8sIxUMAT3sEaIgiBwDWLbEqu+p8BIbVidtB9YSJY+UYFjMa/Kyg6ab+pmG7VYk4jH4TAIxszDE4o317mkbqhvydwB6DrNxVS4ImB7A0/wARxHiOILAulX8OAd1SmAot4C6mAbzu8wbre3Twjxpq6EMAysLFSLgg8iI4EtEU9Lj1EQcx7X+zw0b1sMM9LdqepqU/ErzdfqOso+Adl62LYCihCfmqvcUl/dz0H0nSOO9q1pVzQWm1V1QOyjQHMdFudNALkeDCV3Z3t1UfGrh6uGNFKubI/eI/vqLhcq7XAbnyHjMLx4XL265z5zH1toeznZOjgkOQZ6hHv1W+I9APyr0HreW1ZdBfrf1iqq3IHqf2/vpGcZiVRS7sFVQSzMbAAakkzaSTqOa23uk0M6CwN7ePhJS4gHfQ/SR8NiEqIr02Do4DKym6sp1BB5gwsRUCj3iAOsaViiyv4vi8rKq7nn4CQa3Hu7UkfCATmfQCwvpztKDsv2hfH0ExL29+rWC2FrIlQqmnkAfMypAyntHpkYvCjW1TvCT/AElN/O8bppp9ZqPaBwzvMKKgHvYdxUH9PwuOuhvboJnqIuoPynROHHlw19ljy3jy39DpoDrJSIPA/aMIRfU2PI8j06GP1MQNBzOwGpM83Ljyxvx129THOZY730j4huQ3Ow8TNp2YrFcMqsbhTlv8j+8yVHD2NzqfoB0mu4JT/wCUU/qZ29M5A+gE7MPH/Fhu+64ObmnJlrH1GmfEKgF9TYaDfaV+Jx7EEj3QPn8407FQDuNPPaV3aPiGTB13T4lpswHO4HhJ0zc34/x+kvFw+KLGlh1XIMpdVquC7MwHPKRqdss6nwviSV6a1KbZlYCxGxB8Jh/ZtwKkOH98yipVrqzVKr+87XF7FjrYSV7HVb8Fl1AWpUtfkudgACfKSbcVhlIbw0byP+8w/tC7frh2FGnS76puWLZEToGsczdNhzm/r0rqQeYtON9s6S06L0nALK2VS2+rZrgnna59ZNVjdek7sd7SadSuKeJpJTzmyPnzgP8ApYECw6/9x1OguhY8/tynD/Z/waniKwUi5V9QdwoObUDbS49J3kJpblCSRWeVvtBr0s172ykWt4gjWYv2b1s1KrQIKnC16tHKTeyKb09efusBfpN09PWw2EwfZZe64rj6ewqdzWt1bOhI/wAolM21VSD7twZLoYzk4t1H7xCDUxS0oyT1S4uI1USNYeoVNuR+nUR+qYwZtCgvBEkyKccdfrAYb/F5CClB2p7QLgsPUrsL5coVb2zO5Cqt+QudT4AznWA7HcQo06mOoVko16meq9JVZlqhi1TKxY6XJOltNrzRe2AWw1E/lGKw5bqMxmx3oedP/wDMAr+wPHjjsHTrt8TCzf1De3rLzFrlGb9OvpzmF9hxP/C6Y5F6hHT+IwP2v850R1uCPGAcv4rTBxDNlVyQ1R2zEZlAuAQN9rW6CWPBqNOpmqBUVqFUKMq2KOoVtT1zj0Ikd8EVFRNC6PTVjtmc1AzemVV9DFcN4iFx9XCDU1jTqeihlqH5Kk553m3vWLoGFNxmO7a/6TM+0zP/AMOrCmCXcBFA3LOco+81gWwlZxEB3CnUJ7x87WH3PznRJtgqeCB6WFw9Aad1RpUydLkoiqT01EmLQ5nU9dZIWnaFsZrJpLGe1PGtR4dVK7sBT3t/5hCH6Ey27JcJNHAYdEGiIDrYEk6sfU3mb9sGIV8OuHU3q1XS1MasVVgSQo1O1vMyr4N22x2DFCji6QFMkUkqkDPmJ90VFBIv5Sb7OOl1UapTdGS4YFSD4EWM59iaBw7NTfTJsTzU/D68p0LAtVcd5cKDewtp57TN9tuGipSWvpmpGxPiD/obfMzbhy1dIynTlHH+17M5pgd3TG/vAO45G/5R0GvWDstxqr3py3dCAWBbMQPEMfXSK4thKdctdQCPzAWOt+cqOD4lKBZi2xVSNbsjWuQOm8uzWe6Jf11HWOG1O9yZfeDmwt9fUAH5TfpSYoEy5QJy7sEWfG1XU/w6aCy290s2gfzygjredTAqlQQw2vbT/SRzZbuhhNRIajdbSufD3Gu3hymO7RVmXjeBuzWqLVXLmOU5aZJOXbfpzm7yzOKqFw/CLQXKiAIfyqLAeQ2Ek8NQKBa38wHneLCQjSINxv8A3pFcRtad38pyT2zcNK1KNUC6sGR1/nFmR/MKH/yzq+GrXGuniPAzI+17hvecNd+dBkqg9FNm+asw9TMquXtlPYjwS9XEYokkACgjfruRUd/A/lHobbzrjm397TO9gOF/huHUFZcrMneuvg9Y94V9M1vSX6D5mAtEROfVjk7QIBtXwrAjrTcMPpf5zoNfRT0B+0ynCuCUayU8RVQPVqKHDt8VPMPhpn8lhpp4axk1IcE+UVmsPKVHZ5jlqIzFhSquiudSygK4ueZUsUv/ACeN5c1E005wBQEJn0ihsI3WWOA330EaNKCJKTfWHGlN7RxWgpmfaJ2dOMwTUlYIQ9NwxF7ZGBOnlL3AUf4ag62UA9dI/iKeZWHiCPmJH4fV/h3PJb/TX63gDXZ7AJSoqlJFRbXCqAALk8hLUSLgKeVKYP6Fv8pKaAZLtLg8uJp5RYVnFRz1pKAf/iFlX2G4cKvEMXiyL93lw9M9Sq1Kn0NP6zS9tHK4KtWUXagjVetkUl7f4c3yg7HcNNDCUlYWdh3lT+up7zfK9vSZzH9ttfl+ultjMRlHWVYJAYnckA+p/wB5N4ofdHU/aQ8Wv8AnmLH5Gb4xjUkiNusUx96HLS5bh1FTtDVNTU0qAFMHwuLkeWY/OP8AtXw9sIG/TWokHw9637xfEuGVE4+lVUJp1MOVZgNA123/AMqzU8c4TTxGHZKy5lujWuRqrKw1HURfRpHBsatZFLtlsq+6PL7SdxTC0quGeneyuCL63v4/aJweCSnYKo0UDxuANjLNaSkbC3hYQ9B5m4rUakz020fMUYi+gF7/AO0qK1QGoxX3VJAA2sMoE33ts4SaOMpuoAp10Y6aXqIVV7/4SkxNbCL3SMpzVGNslxe+wFupsPWbb+Xadadd9lfCjTwtZ21bMFB8VXKB9bzoFHh6lQbtsDuLfaR+yvARhcHRokAstNQ7H8znVifUmWVdrL4D9phe6pzrt3pxbhb7DvKq/wCZQJvhOd9uKj4jFYNsNTeqcLXV6uRScqG1yT425bzd8P4glUFkN7GxBDKynwZGAZTbXUR/YSiIsDSFvDpmMjFfhiVHpVGuDSYlbMQCSpWzAfENb2PMA8pLxmFWtSelUAZKilWB2KkWI+UItyiqHPWZ5qhQTYcl0EcVYFW0WJJklZR1OzWpFKvWpISWKU+7IuTc5S6MVBN9vHS0v7QWgEDAcMSkoRLhVvoTfUm5JJ1JJJJJ3JMmlbCLtAxgDaroB0hMugix+0S3KAQ4UdcamCVpJhDYkeBuPI/2Yui+p84jEe6wbkfdP7fWIpj3j0A+d/8AT7yVJwMh1adiUF7ObqfP4x9z6yqptjvxVQnuDhvd7oAkVPhGbOSN817W5S4OEZ9XsLbBSdD438YBJptc+FpBftLh+/GH7wGqdcgBNrC9idgba2jy8P8AF2P0+ZG8IcKpK5qBF7wgLnsM2Ucr+EAfqG913B0I5ERxF+kZorck+EkhbQCt4o12Ven3/wC0Rj1/guP5D9BCds1Ynrb5SRXp3Vh4gj5ia4+ko1B76+IH2j0g8NY91TvvlW/nYSwAjJVcVp+8r/pIv5HQ/eKqn+C/oPqBJeNohlI8ZAQ3UKfizKGHRTe/kbCAWabjykpBY9DI6DW8VV4hTTKr1EVmNlDMAWPgAdzCmzvtU4B+K4dVIXNUog1qelzdR7wFuZW4tOR+yrs+MXxCkW1Shau3UoQaYP8Aisf8M9E0xpY6j6TL9hexC4B8Wy2IrVr0/wCWkBdU9Gep6WhLqaNqjIeOQspA5g2+UltCakDETKdjbfhVH/UDVBWHPvc7Z7899ulukfdh+OQLv3FQ1beGen3Wbrfvbf4pMxvZSlUqd4C9Nzu1KpUpFraDPkYB/W8k4Dgi0Qe7A11ZmLM7Ha7O12Y8tTAzttIBHHpG0bjSBb3wOkfww3kFal61vACWGD2PnJzOHmhrA0AmaioLQQAwAmiW3izG6psLwAXhH4h0H3jYqa9B9YuibkmABqesEXaHHsK6uwZSIWCW4JPOw9RvGTUsxU7jUdRJGDFl8yTED6pHTELAxgCmaJfa8KHX+GAHhF93zjlVrAnwvE4b4RGuIPZD10+cIFZhfiv5ywEg4UaiTVM3Qraoyiw5N+8mM9heV3GXyg/Pz8fWT2bSAQKfGqNR2RaqFk0cBgcp8G8DFhA7Zqe40DW0Pj6a/QRrAdlsNTd6iUUDVGLtzBZt2sdAT0lrYAfaI0JcPW/UF8tZDr9h8PVr08RVBqVKXwknS4IYEgb2KgiXyx2kIWAGNgYaGwt9YziH1AkgLJpgIbRMWRGRNoLwGCAJqNpI1Rt+m/yklxpK/iVXKjnp+0cKofCXzVXbzl5hNj5ym7O0rUy36ifltLnC8xFl6OHidIUVaJmSilaANELFEQA7yFxbEZKd/EqPmZMBkfG4RaiFWAbmAfEbQCJgiXPSWarYSt4fiAfdGluUtIQCtCirQRhneJhmQmlY1FFwDz6XllSpHKATqAL+dtZDoYT+ICL6X9R4H++UslMQIDkbxwQmESukAKo0VifhAiQNYrFcoA9RHuiQeLVPhHr+wk9dhKfiD3f6SsfZX0cojYx4mxiaK6CKrCaxKo46L5QNycvo2n9+Umqb2ldh8R3lZx+i3zP/AGMtqK6woSAIwxubRVarYROGTW8AlRyntGzFg6QNHGr+smyFR+OTpIIMUYgxcAQxtBA40iEaAKMoO02I+Gmu7kfe0vnMpq+CLYoOfhRAF/qJa5+VvnKhVYYSiEQKOQAkrD7mNLHKHxen7iTfRxIMS0VEtMlEiORsRQMAKGIZhDygGa4dib4+tSH5BnPk1iPqT8pqJR8Pw4XG1zpnZKZP9ILW/eXcIdHBBCjJBpGOiCCIBCYwQQAqUOvuIIIwfzaekpK5u0KCVimp1LaHUS6nx5QQTUmQ7E1C/wCIY798VP8AhH+5msGggggEctcyZRWwggiBZMNzpDggZqj8fpJhMOCR9mbO0RTqW0gglEU1TpGTVsdoIIyJL3MbfeCCBHlMXRPveh/aHBFl6VD6teBocExUJBDMEEAO8EKCAVPc/wDPFv8A2LHr/E0+x+ct4UEAOCCCM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80225" name="Picture 1" descr="C:\Documents and Settings\Peter\Desktop\Orthopedic-Ind-Economic-Cluster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0375" y="1418766"/>
            <a:ext cx="3988569" cy="5163462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53746" y="1485095"/>
            <a:ext cx="5054400" cy="512918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481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658671-42F4-465A-B660-539EA211DD72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'View-Header and Footer-Fixed date'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'Select View-Header and Footer' and insert footer text for all slides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3" y="188641"/>
            <a:ext cx="8928992" cy="61689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94164" y="261581"/>
            <a:ext cx="66511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CUSTOMISATION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5246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Grp="1" noChangeArrowheads="1"/>
          </p:cNvSpPr>
          <p:nvPr>
            <p:ph type="title"/>
          </p:nvPr>
        </p:nvSpPr>
        <p:spPr>
          <a:xfrm>
            <a:off x="623592" y="228600"/>
            <a:ext cx="9282407" cy="1052513"/>
          </a:xfrm>
        </p:spPr>
        <p:txBody>
          <a:bodyPr/>
          <a:lstStyle/>
          <a:p>
            <a:r>
              <a:rPr lang="en-GB" sz="3600" b="1" dirty="0" smtClean="0">
                <a:ea typeface="ＭＳ Ｐゴシック" pitchFamily="34" charset="-128"/>
              </a:rPr>
              <a:t>Manufacturing personalisation: car production </a:t>
            </a:r>
            <a:endParaRPr lang="en-GB" sz="3600" dirty="0" smtClean="0">
              <a:ea typeface="ＭＳ Ｐゴシック" pitchFamily="34" charset="-128"/>
            </a:endParaRPr>
          </a:p>
        </p:txBody>
      </p:sp>
      <p:pic>
        <p:nvPicPr>
          <p:cNvPr id="158722" name="Picture 3" descr="PMarsh_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23593" y="1281112"/>
            <a:ext cx="8381002" cy="5375275"/>
          </a:xfr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03686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le 1"/>
          <p:cNvSpPr>
            <a:spLocks noGrp="1"/>
          </p:cNvSpPr>
          <p:nvPr>
            <p:ph type="title"/>
          </p:nvPr>
        </p:nvSpPr>
        <p:spPr>
          <a:xfrm>
            <a:off x="128464" y="116632"/>
            <a:ext cx="9777536" cy="1224136"/>
          </a:xfrm>
        </p:spPr>
        <p:txBody>
          <a:bodyPr/>
          <a:lstStyle/>
          <a:p>
            <a:pPr eaLnBrk="1" hangingPunct="1"/>
            <a:r>
              <a:rPr lang="en-GB" sz="3200" b="1" dirty="0" smtClean="0">
                <a:ea typeface="ＭＳ Ｐゴシック" pitchFamily="34" charset="-128"/>
              </a:rPr>
              <a:t>Many “hidden champions” in manufacturing: Fine Tubes (UK) makes 700 sorts of tube</a:t>
            </a:r>
          </a:p>
        </p:txBody>
      </p:sp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480" y="1340768"/>
            <a:ext cx="8388829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3584848" y="6562597"/>
            <a:ext cx="3818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Tubes used inside </a:t>
            </a:r>
            <a:r>
              <a:rPr lang="en-GB" dirty="0" err="1" smtClean="0"/>
              <a:t>Cern</a:t>
            </a:r>
            <a:r>
              <a:rPr lang="en-GB" dirty="0" smtClean="0"/>
              <a:t> particle accelerator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555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4"/>
          <p:cNvSpPr>
            <a:spLocks noGrp="1" noChangeArrowheads="1"/>
          </p:cNvSpPr>
          <p:nvPr>
            <p:ph type="title"/>
          </p:nvPr>
        </p:nvSpPr>
        <p:spPr>
          <a:xfrm>
            <a:off x="776536" y="1"/>
            <a:ext cx="9000877" cy="980728"/>
          </a:xfrm>
        </p:spPr>
        <p:txBody>
          <a:bodyPr/>
          <a:lstStyle/>
          <a:p>
            <a:r>
              <a:rPr lang="en-GB" sz="3600" b="1" dirty="0" err="1" smtClean="0">
                <a:ea typeface="ＭＳ Ｐゴシック" pitchFamily="34" charset="-128"/>
              </a:rPr>
              <a:t>Essilor</a:t>
            </a:r>
            <a:r>
              <a:rPr lang="en-GB" sz="3600" b="1" dirty="0" smtClean="0">
                <a:ea typeface="ＭＳ Ｐゴシック" pitchFamily="34" charset="-128"/>
              </a:rPr>
              <a:t> of France – world leader in customised lenses</a:t>
            </a:r>
          </a:p>
        </p:txBody>
      </p:sp>
      <p:sp>
        <p:nvSpPr>
          <p:cNvPr id="90114" name="AutoShape 2" descr="data:image/jpeg;base64,/9j/4AAQSkZJRgABAQAAAQABAAD/2wCEAAkGBhQSERUUEhQUFBUUFhQVFRQUFBQUFBUVFBQVFBYVFRQXHCYeFxkjGRQUHy8gIycpLCwsFR4xNTAqNScrLCkBCQoKDgwOGg8PFykcHCApKSksKSksLCwpLCksKSwpKSwpKSwpLCkpKSksKSwpKSkpLCkpKSkpKSkpKSwpKSksKf/AABEIALcBEwMBIgACEQEDEQH/xAAcAAAABwEBAAAAAAAAAAAAAAAAAQIDBAUGBwj/xABBEAACAQIEAwUGBAQEBAcAAAABAgADEQQSITEFQWEGE1FxgQciMpGhsRRCUsEjYnLwgpLR4RUkQ/EXM1NjorLC/8QAGQEAAwEBAQAAAAAAAAAAAAAAAAECAwQF/8QAIREBAQACAgICAwEAAAAAAAAAAAECEQMhBDESQRMiMlH/2gAMAwEAAhEDEQA/AN9Q4eBtLCnTsISU48qzSphOSKywZTBYxkUqxZWJURRk/ZgFgyQLeK1lEICHlhiGDJhgFgyxQMF46BARQEIGLVooYsphWi3qgAk2AGpJ0AHiZyntX7a1UlcCUcqSC9Sm5Rt9U95bi9tefLxk26OR1Zbx1bzzfh/a9xEVe8asHX/0jTVUtpfLlswNhzJ32kmt7b+J58wagq8k7olbdWJuT8ovkfxehXvCSc87Ke2vC4kBMR/BrE2C2Yo2lyQ+w2O9uU3+ExaVFDowZTsym4NtDr5gwJJDGEWMVnhFoA3eOK0RHFMAGeNs0dzRtzAAjReaIQxzNAEs0bDRxjGxAHQ8DPAph3EAjtF02gMNIA5nhwXggFXkhqsFRrRNOpNLUw7lh5YoQGVCIIguALkgAbkmwHmYl3nF/ab2wfE4hsLSYrQpHLUCnSq/5sx5qu1tr3vMsspj2vHG3qNtxz2v4DDkqhfEONCKK3UHw7xiFPoTMx/47uW0waBL865z29Etfp9Zz44NbWAgTADxnPfIdM8bKu5dmvaVhMYQlzRqn/p1bLf+lx7reV79JskpzzGvDhznVPZZ2zdqn4LEMXOUtQqHUkLa9JjuTa5B8FI5C98fNMrpHJwZYTbpndRt0kiM1jNtsCESKxNVKVNqjkKiKWZjsABcmFRaZn2uYvu+D4oj8y06fpVq06ZPyYxbNzj2ge2IYig1DCIwVx71V7oQL7Kltet7eRnJqle4NuZHyj9PDGo4Qc9/If2JqcD2ZS1iLzDPkk9unj4bl6YlcQx8ooYy2lr+s6InZGmRtI1bsXTHKR+bFrfFzjEZQw038J2D2C9q27x8DVbTLnobA+5YMnXSx113nNeM9nmojODcDe3KF2f4mcPi8NXQkMlWmbgbqWCsvqpYes1xy36c2eFx6r1zkgNOKVri/jDJmjIyUilSExi1MRm6rqoLMQANydhM7je0d9KI0/URv5DlK3tJxY1q2QH+Gh2H5j+o/tIi1bDUj7SLnpeOFqU3HsQPzD1A/wBJJ4f221C10Fv1072HUqf2lE+MueciVwzbbdQJH5I0/Dl/jqVJ1dQykMpFwRqCIRWc87EdpDQqnDVb5GYZSdcrNsR/KTv4GdFaazLcY3HV1SkSK7uGhipSTDpCVY5UiEOsAc7uCLBggFRVF43SSFTB5w3BlElKwgJlcWaAO0YL4nVyU6j/AKEZv8qk/tPNWFuQGJuze8x8S2pPqSTO9dtOPfhsNcp3neN3RW+U5GVs5U/qAGnKcLoUbIATawGvpyHjOTny+nX4+F9pNJSeUl0qMqsKgJPdtVAQBmLOoFibfCT12mjw1Smy3OwBJ1G4nDyyx6nDnKjKmm0e4JWNLHYWoPy1kHoxyH6MZX1scXewqhF5Xpm2ng3OSMM4p1KT1L5UqU3YqM1wrAkqBvcCXhLjZWPLlM5Zp6TtI2IWQ6WPLKGGzAEeRF4+lUmem8cqgpmW9sy34LitbZe4b5YilpNUz2mX9o2CbFcMxNFfiZAy3NrtTdagF+pS3rAOB9nKN6zHlYWm6wijwmK7G65mOygf6zXYTtBQG4PnlnByS/J63BlJiuKaCFXAttJeDqJUXMp0MhY/jdCmSpuzDwFxM9V0fOKri2BFSmw8QZzHE0il12IJtysRr+06wMWtQaAr5i1/Kcw49hz3jrzDHTxJM34Ouq4vK1lqx68wLE0kub+4mv8AhEeMquH8QBpJlIICqARrsAJI/HTsefoqoxvCxFYrSc8wpt58ooNeReK1f4Lj+U/TWIMVik10O51gpIIxWFybf2JWtiBSqe9RfLpZyxIJOnw6icWXdejxzUkXPdgRZTSNfjV35AfaVdHjIrVCEqVFIt8VOyG5NgHt0O8z01qRU4bmqK3O2Un10M6PSrEop8VH2mGwtXX3t7a+Ym4wK2pqDyAnXxenn839JlB49eRO+ywfjxN2B2u0jpUN4o4oGAWiCUp0hyN+KEOMGqiwkSKqGHTMoh9yIRoCO5oCZWwwPtcwLtgc9PelUViP5CCrfcTlWAw5IuBfpPRGKwy1FZHUMrCzKRcEHkROGcXQYbHYinT0RajKoHIHW31nB5ON9x6HiZz+aqcUGHxEDyuDBg6V1OmnLyhYqqxYAC7bg3At847h8TW1pgDQatdL+Npy3G6d8zm+goYEDUKjixGutr78pIrYbKFyrckgBBpcnQAfOKwuKIYHLlYG55387Tb+z7hIxmIavUvloFCoGxc3OvlYH1hMcsspEZ5YY42ukcM4dko00O6IinzVQP2khqIEfBjdQz1I8S3dNrTvMz7SMORgWYC4D084tf3SwXXoCwPpNUhiOIYRa1J6bbOrKfUWiym5peGXxyleeeGcKWlVqAD3SytYcvdvb5x7H8MquQ4qBbEkqBuvJbcv95YNwpqNZkf4gxDX6HTzBGo85YtQLDwnDu7erMcbOlRwWq6jKTp1/aNcT4e9Y6PkNx71ibC9yLdZZYLB3flz/wB9JNo4bUgEadb7Q7l20slmkXD4UqpVmzjTKddLD666+sreG8ET8VUquLkFcl9gxXfzmiakQLERrhfDWrutNSbmoCbDYLrmJ8BJlu02Yxt+xGDLYcs2zOxW/gLKT5EgzQjAiO4PDrTRUXQKoUeQEevPQxmpp5HJl8srUXurRjGYMPTcHmrD5gyY8NI0xzDBPdSSNzsdxrE47lm25X1lrjOG91XZTaxOZbbZWP7St4njFVlRrgsbLobAjWxbYHznBZ3p62GUs2YXVekXgqVgQui/OO0kIUjWw8QdOZuTyknBurICpBVhcEbWisXuE4DD95XRBuSL/wBIN2+l5vhRtM52S4f/ABTUI0UFQep3F/L7zVVZ18M1i83yLLl0jNh7xP4CSacfmznQBgrRfdyW0YYwBg4WCSg0EAiOIpKcQzR2mYAoUoGpRWeMY7iCUkZ6rqiKCzMxAAA1JJPKPYERbecB7V4gNxDFFTcd61j8h9xOz8RrNVpqR7oYqSpuDkYixbrY3tynMPaD2SqUMQ2IQFqNU3Yjam53Vuh3B8x4TDlm46ODrJn6N2ZXRsrptb6+flL+n2mxDLkDJewGbulvpfp1maw9r3BI+4k3D1WuTn2203nHlv6ehjZrshcP3ZNzdiWZj1Y3PlvOu+y3DgYAMN3qVCeuVig/+s5RTwzVHCUwalRzYAb3/vXpO09k+F/g8NTok3IuXPLOxLNbpckek34cbvdcvkZdaXuUxDCOd5EM063CJYs6RKtEYhrlR4mAZTt3w9Gp98F99CgLDmCcuvzmIao2Tewsb8zppNp297WUqNM4cLmaqCp5BdL36kaGYmhVuPO3zE5ObHuV6Hi59U1w0BhnQ5uojmLrrTIJYhjbQKzNv4KLxxKKcwJIRF0sBIsmnXMj2YkC5/bkTNj2IoKtDNYZnZje2pF7Wv5gzE1alhbwv9d50fh9ELh6VgBZE28hK4Z24/KvS1BMPMYVOpoPKK7wTscBsmEalpV9o+0+HwVPvMQ+UXCqoBZ3Y7KiDUkyNw3ilSvSWpUpGjmuRTJ99VPw5/BrakcrxBTcTep+IfO2YCwB00BuQvS2sgYumrfGLjmOU0w4erGqp/OVa/gcoW4/yymr4YoSrjX6HqJy8mPe3fwZ9aViYelawG/K5t8pPpABYS01G9hLDh+DDuAR7u58LCRrdbZ5STbQcAGWgo5nU+Z1+1pOYzP8c4k+GptWQZu7Uuy2vdE95wB+rKGt1Ak7A9oEqoG2DAEEag32nbOpp5du7tYho4HjFOoDsbyQrCMhF4yzR8sIxUMAT3sEaIgiBwDWLbEqu+p8BIbVidtB9YSJY+UYFjMa/Kyg6ab+pmG7VYk4jH4TAIxszDE4o317mkbqhvydwB6DrNxVS4ImB7A0/wARxHiOILAulX8OAd1SmAot4C6mAbzu8wbre3Twjxpq6EMAysLFSLgg8iI4EtEU9Lj1EQcx7X+zw0b1sMM9LdqepqU/ErzdfqOso+Adl62LYCihCfmqvcUl/dz0H0nSOO9q1pVzQWm1V1QOyjQHMdFudNALkeDCV3Z3t1UfGrh6uGNFKubI/eI/vqLhcq7XAbnyHjMLx4XL265z5zH1toeznZOjgkOQZ6hHv1W+I9APyr0HreW1ZdBfrf1iqq3IHqf2/vpGcZiVRS7sFVQSzMbAAakkzaSTqOa23uk0M6CwN7ePhJS4gHfQ/SR8NiEqIr02Do4DKym6sp1BB5gwsRUCj3iAOsaViiyv4vi8rKq7nn4CQa3Hu7UkfCATmfQCwvpztKDsv2hfH0ExL29+rWC2FrIlQqmnkAfMypAyntHpkYvCjW1TvCT/AElN/O8bppp9ZqPaBwzvMKKgHvYdxUH9PwuOuhvboJnqIuoPynROHHlw19ljy3jy39DpoDrJSIPA/aMIRfU2PI8j06GP1MQNBzOwGpM83Ljyxvx129THOZY730j4huQ3Ow8TNp2YrFcMqsbhTlv8j+8yVHD2NzqfoB0mu4JT/wCUU/qZ29M5A+gE7MPH/Fhu+64ObmnJlrH1GmfEKgF9TYaDfaV+Jx7EEj3QPn8407FQDuNPPaV3aPiGTB13T4lpswHO4HhJ0zc34/x+kvFw+KLGlh1XIMpdVquC7MwHPKRqdss6nwviSV6a1KbZlYCxGxB8Jh/ZtwKkOH98yipVrqzVKr+87XF7FjrYSV7HVb8Fl1AWpUtfkudgACfKSbcVhlIbw0byP+8w/tC7frh2FGnS76puWLZEToGsczdNhzm/r0rqQeYtON9s6S06L0nALK2VS2+rZrgnna59ZNVjdek7sd7SadSuKeJpJTzmyPnzgP8ApYECw6/9x1OguhY8/tynD/Z/waniKwUi5V9QdwoObUDbS49J3kJpblCSRWeVvtBr0s172ykWt4gjWYv2b1s1KrQIKnC16tHKTeyKb09efusBfpN09PWw2EwfZZe64rj6ewqdzWt1bOhI/wAolM21VSD7twZLoYzk4t1H7xCDUxS0oyT1S4uI1USNYeoVNuR+nUR+qYwZtCgvBEkyKccdfrAYb/F5CClB2p7QLgsPUrsL5coVb2zO5Cqt+QudT4AznWA7HcQo06mOoVko16meq9JVZlqhi1TKxY6XJOltNrzRe2AWw1E/lGKw5bqMxmx3oedP/wDMAr+wPHjjsHTrt8TCzf1De3rLzFrlGb9OvpzmF9hxP/C6Y5F6hHT+IwP2v850R1uCPGAcv4rTBxDNlVyQ1R2zEZlAuAQN9rW6CWPBqNOpmqBUVqFUKMq2KOoVtT1zj0Ikd8EVFRNC6PTVjtmc1AzemVV9DFcN4iFx9XCDU1jTqeihlqH5Kk553m3vWLoGFNxmO7a/6TM+0zP/AMOrCmCXcBFA3LOco+81gWwlZxEB3CnUJ7x87WH3PznRJtgqeCB6WFw9Aad1RpUydLkoiqT01EmLQ5nU9dZIWnaFsZrJpLGe1PGtR4dVK7sBT3t/5hCH6Ey27JcJNHAYdEGiIDrYEk6sfU3mb9sGIV8OuHU3q1XS1MasVVgSQo1O1vMyr4N22x2DFCji6QFMkUkqkDPmJ90VFBIv5Sb7OOl1UapTdGS4YFSD4EWM59iaBw7NTfTJsTzU/D68p0LAtVcd5cKDewtp57TN9tuGipSWvpmpGxPiD/obfMzbhy1dIynTlHH+17M5pgd3TG/vAO45G/5R0GvWDstxqr3py3dCAWBbMQPEMfXSK4thKdctdQCPzAWOt+cqOD4lKBZi2xVSNbsjWuQOm8uzWe6Jf11HWOG1O9yZfeDmwt9fUAH5TfpSYoEy5QJy7sEWfG1XU/w6aCy290s2gfzygjredTAqlQQw2vbT/SRzZbuhhNRIajdbSufD3Gu3hymO7RVmXjeBuzWqLVXLmOU5aZJOXbfpzm7yzOKqFw/CLQXKiAIfyqLAeQ2Ek8NQKBa38wHneLCQjSINxv8A3pFcRtad38pyT2zcNK1KNUC6sGR1/nFmR/MKH/yzq+GrXGuniPAzI+17hvecNd+dBkqg9FNm+asw9TMquXtlPYjwS9XEYokkACgjfruRUd/A/lHobbzrjm397TO9gOF/huHUFZcrMneuvg9Y94V9M1vSX6D5mAtEROfVjk7QIBtXwrAjrTcMPpf5zoNfRT0B+0ynCuCUayU8RVQPVqKHDt8VPMPhpn8lhpp4axk1IcE+UVmsPKVHZ5jlqIzFhSquiudSygK4ueZUsUv/ACeN5c1E005wBQEJn0ihsI3WWOA330EaNKCJKTfWHGlN7RxWgpmfaJ2dOMwTUlYIQ9NwxF7ZGBOnlL3AUf4ag62UA9dI/iKeZWHiCPmJH4fV/h3PJb/TX63gDXZ7AJSoqlJFRbXCqAALk8hLUSLgKeVKYP6Fv8pKaAZLtLg8uJp5RYVnFRz1pKAf/iFlX2G4cKvEMXiyL93lw9M9Sq1Kn0NP6zS9tHK4KtWUXagjVetkUl7f4c3yg7HcNNDCUlYWdh3lT+up7zfK9vSZzH9ttfl+ultjMRlHWVYJAYnckA+p/wB5N4ofdHU/aQ8Wv8AnmLH5Gb4xjUkiNusUx96HLS5bh1FTtDVNTU0qAFMHwuLkeWY/OP8AtXw9sIG/TWokHw9637xfEuGVE4+lVUJp1MOVZgNA123/AMqzU8c4TTxGHZKy5lujWuRqrKw1HURfRpHBsatZFLtlsq+6PL7SdxTC0quGeneyuCL63v4/aJweCSnYKo0UDxuANjLNaSkbC3hYQ9B5m4rUakz020fMUYi+gF7/AO0qK1QGoxX3VJAA2sMoE33ts4SaOMpuoAp10Y6aXqIVV7/4SkxNbCL3SMpzVGNslxe+wFupsPWbb+Xadadd9lfCjTwtZ21bMFB8VXKB9bzoFHh6lQbtsDuLfaR+yvARhcHRokAstNQ7H8znVifUmWVdrL4D9phe6pzrt3pxbhb7DvKq/wCZQJvhOd9uKj4jFYNsNTeqcLXV6uRScqG1yT425bzd8P4glUFkN7GxBDKynwZGAZTbXUR/YSiIsDSFvDpmMjFfhiVHpVGuDSYlbMQCSpWzAfENb2PMA8pLxmFWtSelUAZKilWB2KkWI+UItyiqHPWZ5qhQTYcl0EcVYFW0WJJklZR1OzWpFKvWpISWKU+7IuTc5S6MVBN9vHS0v7QWgEDAcMSkoRLhVvoTfUm5JJ1JJJJJ3JMmlbCLtAxgDaroB0hMugix+0S3KAQ4UdcamCVpJhDYkeBuPI/2Yui+p84jEe6wbkfdP7fWIpj3j0A+d/8AT7yVJwMh1adiUF7ObqfP4x9z6yqptjvxVQnuDhvd7oAkVPhGbOSN817W5S4OEZ9XsLbBSdD438YBJptc+FpBftLh+/GH7wGqdcgBNrC9idgba2jy8P8AF2P0+ZG8IcKpK5qBF7wgLnsM2Ucr+EAfqG913B0I5ERxF+kZorck+EkhbQCt4o12Ven3/wC0Rj1/guP5D9BCds1Ynrb5SRXp3Vh4gj5ia4+ko1B76+IH2j0g8NY91TvvlW/nYSwAjJVcVp+8r/pIv5HQ/eKqn+C/oPqBJeNohlI8ZAQ3UKfizKGHRTe/kbCAWabjykpBY9DI6DW8VV4hTTKr1EVmNlDMAWPgAdzCmzvtU4B+K4dVIXNUog1qelzdR7wFuZW4tOR+yrs+MXxCkW1Shau3UoQaYP8Aisf8M9E0xpY6j6TL9hexC4B8Wy2IrVr0/wCWkBdU9Gep6WhLqaNqjIeOQspA5g2+UltCakDETKdjbfhVH/UDVBWHPvc7Z7899ulukfdh+OQLv3FQ1beGen3Wbrfvbf4pMxvZSlUqd4C9Nzu1KpUpFraDPkYB/W8k4Dgi0Qe7A11ZmLM7Ha7O12Y8tTAzttIBHHpG0bjSBb3wOkfww3kFal61vACWGD2PnJzOHmhrA0AmaioLQQAwAmiW3izG6psLwAXhH4h0H3jYqa9B9YuibkmABqesEXaHHsK6uwZSIWCW4JPOw9RvGTUsxU7jUdRJGDFl8yTED6pHTELAxgCmaJfa8KHX+GAHhF93zjlVrAnwvE4b4RGuIPZD10+cIFZhfiv5ywEg4UaiTVM3Qraoyiw5N+8mM9heV3GXyg/Pz8fWT2bSAQKfGqNR2RaqFk0cBgcp8G8DFhA7Zqe40DW0Pj6a/QRrAdlsNTd6iUUDVGLtzBZt2sdAT0lrYAfaI0JcPW/UF8tZDr9h8PVr08RVBqVKXwknS4IYEgb2KgiXyx2kIWAGNgYaGwt9YziH1AkgLJpgIbRMWRGRNoLwGCAJqNpI1Rt+m/yklxpK/iVXKjnp+0cKofCXzVXbzl5hNj5ym7O0rUy36ifltLnC8xFl6OHidIUVaJmSilaANELFEQA7yFxbEZKd/EqPmZMBkfG4RaiFWAbmAfEbQCJgiXPSWarYSt4fiAfdGluUtIQCtCirQRhneJhmQmlY1FFwDz6XllSpHKATqAL+dtZDoYT+ICL6X9R4H++UslMQIDkbxwQmESukAKo0VifhAiQNYrFcoA9RHuiQeLVPhHr+wk9dhKfiD3f6SsfZX0cojYx4mxiaK6CKrCaxKo46L5QNycvo2n9+Umqb2ldh8R3lZx+i3zP/AGMtqK6woSAIwxubRVarYROGTW8AlRyntGzFg6QNHGr+smyFR+OTpIIMUYgxcAQxtBA40iEaAKMoO02I+Gmu7kfe0vnMpq+CLYoOfhRAF/qJa5+VvnKhVYYSiEQKOQAkrD7mNLHKHxen7iTfRxIMS0VEtMlEiORsRQMAKGIZhDygGa4dib4+tSH5BnPk1iPqT8pqJR8Pw4XG1zpnZKZP9ILW/eXcIdHBBCjJBpGOiCCIBCYwQQAqUOvuIIIwfzaekpK5u0KCVimp1LaHUS6nx5QQTUmQ7E1C/wCIY798VP8AhH+5msGggggEctcyZRWwggiBZMNzpDggZqj8fpJhMOCR9mbO0RTqW0gglEU1TpGTVsdoIIyJL3MbfeCCBHlMXRPveh/aHBFl6VD6teBocExUJBDMEEAO8EKCAVPc/wDPFv8A2LHr/E0+x+ct4UEAOCCCM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116" name="AutoShape 4" descr="data:image/jpeg;base64,/9j/4AAQSkZJRgABAQAAAQABAAD/2wCEAAkGBhQSERUUEhQUFBUUFhQVFRQUFBQUFBUVFBQVFBYVFRQXHCYeFxkjGRQUHy8gIycpLCwsFR4xNTAqNScrLCkBCQoKDgwOGg8PFykcHCApKSksKSksLCwpLCksKSwpKSwpKSwpLCkpKSksKSwpKSkpLCkpKSkpKSkpKSwpKSksKf/AABEIALcBEwMBIgACEQEDEQH/xAAcAAAABwEBAAAAAAAAAAAAAAAAAQIDBAUGBwj/xABBEAACAQIEAwUGBAQEBAcAAAABAgADEQQSITEFQWEGE1FxgQciMpGhsRRCUsEjYnLwgpLR4RUkQ/EXM1NjorLC/8QAGQEAAwEBAQAAAAAAAAAAAAAAAAECAwQF/8QAIREBAQACAgICAwEAAAAAAAAAAAECEQMhBDESQRMiMlH/2gAMAwEAAhEDEQA/AN9Q4eBtLCnTsISU48qzSphOSKywZTBYxkUqxZWJURRk/ZgFgyQLeK1lEICHlhiGDJhgFgyxQMF46BARQEIGLVooYsphWi3qgAk2AGpJ0AHiZyntX7a1UlcCUcqSC9Sm5Rt9U95bi9tefLxk26OR1Zbx1bzzfh/a9xEVe8asHX/0jTVUtpfLlswNhzJ32kmt7b+J58wagq8k7olbdWJuT8ovkfxehXvCSc87Ke2vC4kBMR/BrE2C2Yo2lyQ+w2O9uU3+ExaVFDowZTsym4NtDr5gwJJDGEWMVnhFoA3eOK0RHFMAGeNs0dzRtzAAjReaIQxzNAEs0bDRxjGxAHQ8DPAph3EAjtF02gMNIA5nhwXggFXkhqsFRrRNOpNLUw7lh5YoQGVCIIguALkgAbkmwHmYl3nF/ab2wfE4hsLSYrQpHLUCnSq/5sx5qu1tr3vMsspj2vHG3qNtxz2v4DDkqhfEONCKK3UHw7xiFPoTMx/47uW0waBL865z29Etfp9Zz44NbWAgTADxnPfIdM8bKu5dmvaVhMYQlzRqn/p1bLf+lx7reV79JskpzzGvDhznVPZZ2zdqn4LEMXOUtQqHUkLa9JjuTa5B8FI5C98fNMrpHJwZYTbpndRt0kiM1jNtsCESKxNVKVNqjkKiKWZjsABcmFRaZn2uYvu+D4oj8y06fpVq06ZPyYxbNzj2ge2IYig1DCIwVx71V7oQL7Kltet7eRnJqle4NuZHyj9PDGo4Qc9/If2JqcD2ZS1iLzDPkk9unj4bl6YlcQx8ooYy2lr+s6InZGmRtI1bsXTHKR+bFrfFzjEZQw038J2D2C9q27x8DVbTLnobA+5YMnXSx113nNeM9nmojODcDe3KF2f4mcPi8NXQkMlWmbgbqWCsvqpYes1xy36c2eFx6r1zkgNOKVri/jDJmjIyUilSExi1MRm6rqoLMQANydhM7je0d9KI0/URv5DlK3tJxY1q2QH+Gh2H5j+o/tIi1bDUj7SLnpeOFqU3HsQPzD1A/wBJJ4f221C10Fv1072HUqf2lE+MueciVwzbbdQJH5I0/Dl/jqVJ1dQykMpFwRqCIRWc87EdpDQqnDVb5GYZSdcrNsR/KTv4GdFaazLcY3HV1SkSK7uGhipSTDpCVY5UiEOsAc7uCLBggFRVF43SSFTB5w3BlElKwgJlcWaAO0YL4nVyU6j/AKEZv8qk/tPNWFuQGJuze8x8S2pPqSTO9dtOPfhsNcp3neN3RW+U5GVs5U/qAGnKcLoUbIATawGvpyHjOTny+nX4+F9pNJSeUl0qMqsKgJPdtVAQBmLOoFibfCT12mjw1Smy3OwBJ1G4nDyyx6nDnKjKmm0e4JWNLHYWoPy1kHoxyH6MZX1scXewqhF5Xpm2ng3OSMM4p1KT1L5UqU3YqM1wrAkqBvcCXhLjZWPLlM5Zp6TtI2IWQ6WPLKGGzAEeRF4+lUmem8cqgpmW9sy34LitbZe4b5YilpNUz2mX9o2CbFcMxNFfiZAy3NrtTdagF+pS3rAOB9nKN6zHlYWm6wijwmK7G65mOygf6zXYTtBQG4PnlnByS/J63BlJiuKaCFXAttJeDqJUXMp0MhY/jdCmSpuzDwFxM9V0fOKri2BFSmw8QZzHE0il12IJtysRr+06wMWtQaAr5i1/Kcw49hz3jrzDHTxJM34Ouq4vK1lqx68wLE0kub+4mv8AhEeMquH8QBpJlIICqARrsAJI/HTsefoqoxvCxFYrSc8wpt58ooNeReK1f4Lj+U/TWIMVik10O51gpIIxWFybf2JWtiBSqe9RfLpZyxIJOnw6icWXdejxzUkXPdgRZTSNfjV35AfaVdHjIrVCEqVFIt8VOyG5NgHt0O8z01qRU4bmqK3O2Un10M6PSrEop8VH2mGwtXX3t7a+Ym4wK2pqDyAnXxenn839JlB49eRO+ywfjxN2B2u0jpUN4o4oGAWiCUp0hyN+KEOMGqiwkSKqGHTMoh9yIRoCO5oCZWwwPtcwLtgc9PelUViP5CCrfcTlWAw5IuBfpPRGKwy1FZHUMrCzKRcEHkROGcXQYbHYinT0RajKoHIHW31nB5ON9x6HiZz+aqcUGHxEDyuDBg6V1OmnLyhYqqxYAC7bg3At847h8TW1pgDQatdL+Npy3G6d8zm+goYEDUKjixGutr78pIrYbKFyrckgBBpcnQAfOKwuKIYHLlYG55387Tb+z7hIxmIavUvloFCoGxc3OvlYH1hMcsspEZ5YY42ukcM4dko00O6IinzVQP2khqIEfBjdQz1I8S3dNrTvMz7SMORgWYC4D084tf3SwXXoCwPpNUhiOIYRa1J6bbOrKfUWiym5peGXxyleeeGcKWlVqAD3SytYcvdvb5x7H8MquQ4qBbEkqBuvJbcv95YNwpqNZkf4gxDX6HTzBGo85YtQLDwnDu7erMcbOlRwWq6jKTp1/aNcT4e9Y6PkNx71ibC9yLdZZYLB3flz/wB9JNo4bUgEadb7Q7l20slmkXD4UqpVmzjTKddLD666+sreG8ET8VUquLkFcl9gxXfzmiakQLERrhfDWrutNSbmoCbDYLrmJ8BJlu02Yxt+xGDLYcs2zOxW/gLKT5EgzQjAiO4PDrTRUXQKoUeQEevPQxmpp5HJl8srUXurRjGYMPTcHmrD5gyY8NI0xzDBPdSSNzsdxrE47lm25X1lrjOG91XZTaxOZbbZWP7St4njFVlRrgsbLobAjWxbYHznBZ3p62GUs2YXVekXgqVgQui/OO0kIUjWw8QdOZuTyknBurICpBVhcEbWisXuE4DD95XRBuSL/wBIN2+l5vhRtM52S4f/ABTUI0UFQep3F/L7zVVZ18M1i83yLLl0jNh7xP4CSacfmznQBgrRfdyW0YYwBg4WCSg0EAiOIpKcQzR2mYAoUoGpRWeMY7iCUkZ6rqiKCzMxAAA1JJPKPYERbecB7V4gNxDFFTcd61j8h9xOz8RrNVpqR7oYqSpuDkYixbrY3tynMPaD2SqUMQ2IQFqNU3Yjam53Vuh3B8x4TDlm46ODrJn6N2ZXRsrptb6+flL+n2mxDLkDJewGbulvpfp1maw9r3BI+4k3D1WuTn2203nHlv6ehjZrshcP3ZNzdiWZj1Y3PlvOu+y3DgYAMN3qVCeuVig/+s5RTwzVHCUwalRzYAb3/vXpO09k+F/g8NTok3IuXPLOxLNbpckek34cbvdcvkZdaXuUxDCOd5EM063CJYs6RKtEYhrlR4mAZTt3w9Gp98F99CgLDmCcuvzmIao2Tewsb8zppNp297WUqNM4cLmaqCp5BdL36kaGYmhVuPO3zE5ObHuV6Hi59U1w0BhnQ5uojmLrrTIJYhjbQKzNv4KLxxKKcwJIRF0sBIsmnXMj2YkC5/bkTNj2IoKtDNYZnZje2pF7Wv5gzE1alhbwv9d50fh9ELh6VgBZE28hK4Z24/KvS1BMPMYVOpoPKK7wTscBsmEalpV9o+0+HwVPvMQ+UXCqoBZ3Y7KiDUkyNw3ilSvSWpUpGjmuRTJ99VPw5/BrakcrxBTcTep+IfO2YCwB00BuQvS2sgYumrfGLjmOU0w4erGqp/OVa/gcoW4/yymr4YoSrjX6HqJy8mPe3fwZ9aViYelawG/K5t8pPpABYS01G9hLDh+DDuAR7u58LCRrdbZ5STbQcAGWgo5nU+Z1+1pOYzP8c4k+GptWQZu7Uuy2vdE95wB+rKGt1Ak7A9oEqoG2DAEEag32nbOpp5du7tYho4HjFOoDsbyQrCMhF4yzR8sIxUMAT3sEaIgiBwDWLbEqu+p8BIbVidtB9YSJY+UYFjMa/Kyg6ab+pmG7VYk4jH4TAIxszDE4o317mkbqhvydwB6DrNxVS4ImB7A0/wARxHiOILAulX8OAd1SmAot4C6mAbzu8wbre3Twjxpq6EMAysLFSLgg8iI4EtEU9Lj1EQcx7X+zw0b1sMM9LdqepqU/ErzdfqOso+Adl62LYCihCfmqvcUl/dz0H0nSOO9q1pVzQWm1V1QOyjQHMdFudNALkeDCV3Z3t1UfGrh6uGNFKubI/eI/vqLhcq7XAbnyHjMLx4XL265z5zH1toeznZOjgkOQZ6hHv1W+I9APyr0HreW1ZdBfrf1iqq3IHqf2/vpGcZiVRS7sFVQSzMbAAakkzaSTqOa23uk0M6CwN7ePhJS4gHfQ/SR8NiEqIr02Do4DKym6sp1BB5gwsRUCj3iAOsaViiyv4vi8rKq7nn4CQa3Hu7UkfCATmfQCwvpztKDsv2hfH0ExL29+rWC2FrIlQqmnkAfMypAyntHpkYvCjW1TvCT/AElN/O8bppp9ZqPaBwzvMKKgHvYdxUH9PwuOuhvboJnqIuoPynROHHlw19ljy3jy39DpoDrJSIPA/aMIRfU2PI8j06GP1MQNBzOwGpM83Ljyxvx129THOZY730j4huQ3Ow8TNp2YrFcMqsbhTlv8j+8yVHD2NzqfoB0mu4JT/wCUU/qZ29M5A+gE7MPH/Fhu+64ObmnJlrH1GmfEKgF9TYaDfaV+Jx7EEj3QPn8407FQDuNPPaV3aPiGTB13T4lpswHO4HhJ0zc34/x+kvFw+KLGlh1XIMpdVquC7MwHPKRqdss6nwviSV6a1KbZlYCxGxB8Jh/ZtwKkOH98yipVrqzVKr+87XF7FjrYSV7HVb8Fl1AWpUtfkudgACfKSbcVhlIbw0byP+8w/tC7frh2FGnS76puWLZEToGsczdNhzm/r0rqQeYtON9s6S06L0nALK2VS2+rZrgnna59ZNVjdek7sd7SadSuKeJpJTzmyPnzgP8ApYECw6/9x1OguhY8/tynD/Z/waniKwUi5V9QdwoObUDbS49J3kJpblCSRWeVvtBr0s172ykWt4gjWYv2b1s1KrQIKnC16tHKTeyKb09efusBfpN09PWw2EwfZZe64rj6ewqdzWt1bOhI/wAolM21VSD7twZLoYzk4t1H7xCDUxS0oyT1S4uI1USNYeoVNuR+nUR+qYwZtCgvBEkyKccdfrAYb/F5CClB2p7QLgsPUrsL5coVb2zO5Cqt+QudT4AznWA7HcQo06mOoVko16meq9JVZlqhi1TKxY6XJOltNrzRe2AWw1E/lGKw5bqMxmx3oedP/wDMAr+wPHjjsHTrt8TCzf1De3rLzFrlGb9OvpzmF9hxP/C6Y5F6hHT+IwP2v850R1uCPGAcv4rTBxDNlVyQ1R2zEZlAuAQN9rW6CWPBqNOpmqBUVqFUKMq2KOoVtT1zj0Ikd8EVFRNC6PTVjtmc1AzemVV9DFcN4iFx9XCDU1jTqeihlqH5Kk553m3vWLoGFNxmO7a/6TM+0zP/AMOrCmCXcBFA3LOco+81gWwlZxEB3CnUJ7x87WH3PznRJtgqeCB6WFw9Aad1RpUydLkoiqT01EmLQ5nU9dZIWnaFsZrJpLGe1PGtR4dVK7sBT3t/5hCH6Ey27JcJNHAYdEGiIDrYEk6sfU3mb9sGIV8OuHU3q1XS1MasVVgSQo1O1vMyr4N22x2DFCji6QFMkUkqkDPmJ90VFBIv5Sb7OOl1UapTdGS4YFSD4EWM59iaBw7NTfTJsTzU/D68p0LAtVcd5cKDewtp57TN9tuGipSWvpmpGxPiD/obfMzbhy1dIynTlHH+17M5pgd3TG/vAO45G/5R0GvWDstxqr3py3dCAWBbMQPEMfXSK4thKdctdQCPzAWOt+cqOD4lKBZi2xVSNbsjWuQOm8uzWe6Jf11HWOG1O9yZfeDmwt9fUAH5TfpSYoEy5QJy7sEWfG1XU/w6aCy290s2gfzygjredTAqlQQw2vbT/SRzZbuhhNRIajdbSufD3Gu3hymO7RVmXjeBuzWqLVXLmOU5aZJOXbfpzm7yzOKqFw/CLQXKiAIfyqLAeQ2Ek8NQKBa38wHneLCQjSINxv8A3pFcRtad38pyT2zcNK1KNUC6sGR1/nFmR/MKH/yzq+GrXGuniPAzI+17hvecNd+dBkqg9FNm+asw9TMquXtlPYjwS9XEYokkACgjfruRUd/A/lHobbzrjm397TO9gOF/huHUFZcrMneuvg9Y94V9M1vSX6D5mAtEROfVjk7QIBtXwrAjrTcMPpf5zoNfRT0B+0ynCuCUayU8RVQPVqKHDt8VPMPhpn8lhpp4axk1IcE+UVmsPKVHZ5jlqIzFhSquiudSygK4ueZUsUv/ACeN5c1E005wBQEJn0ihsI3WWOA330EaNKCJKTfWHGlN7RxWgpmfaJ2dOMwTUlYIQ9NwxF7ZGBOnlL3AUf4ag62UA9dI/iKeZWHiCPmJH4fV/h3PJb/TX63gDXZ7AJSoqlJFRbXCqAALk8hLUSLgKeVKYP6Fv8pKaAZLtLg8uJp5RYVnFRz1pKAf/iFlX2G4cKvEMXiyL93lw9M9Sq1Kn0NP6zS9tHK4KtWUXagjVetkUl7f4c3yg7HcNNDCUlYWdh3lT+up7zfK9vSZzH9ttfl+ultjMRlHWVYJAYnckA+p/wB5N4ofdHU/aQ8Wv8AnmLH5Gb4xjUkiNusUx96HLS5bh1FTtDVNTU0qAFMHwuLkeWY/OP8AtXw9sIG/TWokHw9637xfEuGVE4+lVUJp1MOVZgNA123/AMqzU8c4TTxGHZKy5lujWuRqrKw1HURfRpHBsatZFLtlsq+6PL7SdxTC0quGeneyuCL63v4/aJweCSnYKo0UDxuANjLNaSkbC3hYQ9B5m4rUakz020fMUYi+gF7/AO0qK1QGoxX3VJAA2sMoE33ts4SaOMpuoAp10Y6aXqIVV7/4SkxNbCL3SMpzVGNslxe+wFupsPWbb+Xadadd9lfCjTwtZ21bMFB8VXKB9bzoFHh6lQbtsDuLfaR+yvARhcHRokAstNQ7H8znVifUmWVdrL4D9phe6pzrt3pxbhb7DvKq/wCZQJvhOd9uKj4jFYNsNTeqcLXV6uRScqG1yT425bzd8P4glUFkN7GxBDKynwZGAZTbXUR/YSiIsDSFvDpmMjFfhiVHpVGuDSYlbMQCSpWzAfENb2PMA8pLxmFWtSelUAZKilWB2KkWI+UItyiqHPWZ5qhQTYcl0EcVYFW0WJJklZR1OzWpFKvWpISWKU+7IuTc5S6MVBN9vHS0v7QWgEDAcMSkoRLhVvoTfUm5JJ1JJJJJ3JMmlbCLtAxgDaroB0hMugix+0S3KAQ4UdcamCVpJhDYkeBuPI/2Yui+p84jEe6wbkfdP7fWIpj3j0A+d/8AT7yVJwMh1adiUF7ObqfP4x9z6yqptjvxVQnuDhvd7oAkVPhGbOSN817W5S4OEZ9XsLbBSdD438YBJptc+FpBftLh+/GH7wGqdcgBNrC9idgba2jy8P8AF2P0+ZG8IcKpK5qBF7wgLnsM2Ucr+EAfqG913B0I5ERxF+kZorck+EkhbQCt4o12Ven3/wC0Rj1/guP5D9BCds1Ynrb5SRXp3Vh4gj5ia4+ko1B76+IH2j0g8NY91TvvlW/nYSwAjJVcVp+8r/pIv5HQ/eKqn+C/oPqBJeNohlI8ZAQ3UKfizKGHRTe/kbCAWabjykpBY9DI6DW8VV4hTTKr1EVmNlDMAWPgAdzCmzvtU4B+K4dVIXNUog1qelzdR7wFuZW4tOR+yrs+MXxCkW1Shau3UoQaYP8Aisf8M9E0xpY6j6TL9hexC4B8Wy2IrVr0/wCWkBdU9Gep6WhLqaNqjIeOQspA5g2+UltCakDETKdjbfhVH/UDVBWHPvc7Z7899ulukfdh+OQLv3FQ1beGen3Wbrfvbf4pMxvZSlUqd4C9Nzu1KpUpFraDPkYB/W8k4Dgi0Qe7A11ZmLM7Ha7O12Y8tTAzttIBHHpG0bjSBb3wOkfww3kFal61vACWGD2PnJzOHmhrA0AmaioLQQAwAmiW3izG6psLwAXhH4h0H3jYqa9B9YuibkmABqesEXaHHsK6uwZSIWCW4JPOw9RvGTUsxU7jUdRJGDFl8yTED6pHTELAxgCmaJfa8KHX+GAHhF93zjlVrAnwvE4b4RGuIPZD10+cIFZhfiv5ywEg4UaiTVM3Qraoyiw5N+8mM9heV3GXyg/Pz8fWT2bSAQKfGqNR2RaqFk0cBgcp8G8DFhA7Zqe40DW0Pj6a/QRrAdlsNTd6iUUDVGLtzBZt2sdAT0lrYAfaI0JcPW/UF8tZDr9h8PVr08RVBqVKXwknS4IYEgb2KgiXyx2kIWAGNgYaGwt9YziH1AkgLJpgIbRMWRGRNoLwGCAJqNpI1Rt+m/yklxpK/iVXKjnp+0cKofCXzVXbzl5hNj5ym7O0rUy36ifltLnC8xFl6OHidIUVaJmSilaANELFEQA7yFxbEZKd/EqPmZMBkfG4RaiFWAbmAfEbQCJgiXPSWarYSt4fiAfdGluUtIQCtCirQRhneJhmQmlY1FFwDz6XllSpHKATqAL+dtZDoYT+ICL6X9R4H++UslMQIDkbxwQmESukAKo0VifhAiQNYrFcoA9RHuiQeLVPhHr+wk9dhKfiD3f6SsfZX0cojYx4mxiaK6CKrCaxKo46L5QNycvo2n9+Umqb2ldh8R3lZx+i3zP/AGMtqK6woSAIwxubRVarYROGTW8AlRyntGzFg6QNHGr+smyFR+OTpIIMUYgxcAQxtBA40iEaAKMoO02I+Gmu7kfe0vnMpq+CLYoOfhRAF/qJa5+VvnKhVYYSiEQKOQAkrD7mNLHKHxen7iTfRxIMS0VEtMlEiORsRQMAKGIZhDygGa4dib4+tSH5BnPk1iPqT8pqJR8Pw4XG1zpnZKZP9ILW/eXcIdHBBCjJBpGOiCCIBCYwQQAqUOvuIIIwfzaekpK5u0KCVimp1LaHUS6nx5QQTUmQ7E1C/wCIY798VP8AhH+5msGggggEctcyZRWwggiBZMNzpDggZqj8fpJhMOCR9mbO0RTqW0gglEU1TpGTVsdoIIyJL3MbfeCCBHlMXRPveh/aHBFl6VD6teBocExUJBDMEEAO8EKCAVPc/wDPFv8A2LHr/E0+x+ct4UEAOCCCM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87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6536" y="1142685"/>
            <a:ext cx="8136904" cy="47166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12377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4"/>
          <p:cNvSpPr>
            <a:spLocks noGrp="1" noChangeArrowheads="1"/>
          </p:cNvSpPr>
          <p:nvPr>
            <p:ph type="title"/>
          </p:nvPr>
        </p:nvSpPr>
        <p:spPr>
          <a:xfrm>
            <a:off x="449925" y="0"/>
            <a:ext cx="9327488" cy="1052513"/>
          </a:xfrm>
        </p:spPr>
        <p:txBody>
          <a:bodyPr/>
          <a:lstStyle/>
          <a:p>
            <a:r>
              <a:rPr lang="en-GB" sz="3200" b="1" dirty="0" smtClean="0">
                <a:ea typeface="ＭＳ Ｐゴシック" pitchFamily="34" charset="-128"/>
              </a:rPr>
              <a:t>3D printing – adding materials in layers (customisation/making the impossible)    </a:t>
            </a:r>
          </a:p>
        </p:txBody>
      </p:sp>
      <p:sp>
        <p:nvSpPr>
          <p:cNvPr id="90114" name="AutoShape 2" descr="data:image/jpeg;base64,/9j/4AAQSkZJRgABAQAAAQABAAD/2wCEAAkGBhQSERUUEhQUFBUUFhQVFRQUFBQUFBUVFBQVFBYVFRQXHCYeFxkjGRQUHy8gIycpLCwsFR4xNTAqNScrLCkBCQoKDgwOGg8PFykcHCApKSksKSksLCwpLCksKSwpKSwpKSwpLCkpKSksKSwpKSkpLCkpKSkpKSkpKSwpKSksKf/AABEIALcBEwMBIgACEQEDEQH/xAAcAAAABwEBAAAAAAAAAAAAAAAAAQIDBAUGBwj/xABBEAACAQIEAwUGBAQEBAcAAAABAgADEQQSITEFQWEGE1FxgQciMpGhsRRCUsEjYnLwgpLR4RUkQ/EXM1NjorLC/8QAGQEAAwEBAQAAAAAAAAAAAAAAAAECAwQF/8QAIREBAQACAgICAwEAAAAAAAAAAAECEQMhBDESQRMiMlH/2gAMAwEAAhEDEQA/AN9Q4eBtLCnTsISU48qzSphOSKywZTBYxkUqxZWJURRk/ZgFgyQLeK1lEICHlhiGDJhgFgyxQMF46BARQEIGLVooYsphWi3qgAk2AGpJ0AHiZyntX7a1UlcCUcqSC9Sm5Rt9U95bi9tefLxk26OR1Zbx1bzzfh/a9xEVe8asHX/0jTVUtpfLlswNhzJ32kmt7b+J58wagq8k7olbdWJuT8ovkfxehXvCSc87Ke2vC4kBMR/BrE2C2Yo2lyQ+w2O9uU3+ExaVFDowZTsym4NtDr5gwJJDGEWMVnhFoA3eOK0RHFMAGeNs0dzRtzAAjReaIQxzNAEs0bDRxjGxAHQ8DPAph3EAjtF02gMNIA5nhwXggFXkhqsFRrRNOpNLUw7lh5YoQGVCIIguALkgAbkmwHmYl3nF/ab2wfE4hsLSYrQpHLUCnSq/5sx5qu1tr3vMsspj2vHG3qNtxz2v4DDkqhfEONCKK3UHw7xiFPoTMx/47uW0waBL865z29Etfp9Zz44NbWAgTADxnPfIdM8bKu5dmvaVhMYQlzRqn/p1bLf+lx7reV79JskpzzGvDhznVPZZ2zdqn4LEMXOUtQqHUkLa9JjuTa5B8FI5C98fNMrpHJwZYTbpndRt0kiM1jNtsCESKxNVKVNqjkKiKWZjsABcmFRaZn2uYvu+D4oj8y06fpVq06ZPyYxbNzj2ge2IYig1DCIwVx71V7oQL7Kltet7eRnJqle4NuZHyj9PDGo4Qc9/If2JqcD2ZS1iLzDPkk9unj4bl6YlcQx8ooYy2lr+s6InZGmRtI1bsXTHKR+bFrfFzjEZQw038J2D2C9q27x8DVbTLnobA+5YMnXSx113nNeM9nmojODcDe3KF2f4mcPi8NXQkMlWmbgbqWCsvqpYes1xy36c2eFx6r1zkgNOKVri/jDJmjIyUilSExi1MRm6rqoLMQANydhM7je0d9KI0/URv5DlK3tJxY1q2QH+Gh2H5j+o/tIi1bDUj7SLnpeOFqU3HsQPzD1A/wBJJ4f221C10Fv1072HUqf2lE+MueciVwzbbdQJH5I0/Dl/jqVJ1dQykMpFwRqCIRWc87EdpDQqnDVb5GYZSdcrNsR/KTv4GdFaazLcY3HV1SkSK7uGhipSTDpCVY5UiEOsAc7uCLBggFRVF43SSFTB5w3BlElKwgJlcWaAO0YL4nVyU6j/AKEZv8qk/tPNWFuQGJuze8x8S2pPqSTO9dtOPfhsNcp3neN3RW+U5GVs5U/qAGnKcLoUbIATawGvpyHjOTny+nX4+F9pNJSeUl0qMqsKgJPdtVAQBmLOoFibfCT12mjw1Smy3OwBJ1G4nDyyx6nDnKjKmm0e4JWNLHYWoPy1kHoxyH6MZX1scXewqhF5Xpm2ng3OSMM4p1KT1L5UqU3YqM1wrAkqBvcCXhLjZWPLlM5Zp6TtI2IWQ6WPLKGGzAEeRF4+lUmem8cqgpmW9sy34LitbZe4b5YilpNUz2mX9o2CbFcMxNFfiZAy3NrtTdagF+pS3rAOB9nKN6zHlYWm6wijwmK7G65mOygf6zXYTtBQG4PnlnByS/J63BlJiuKaCFXAttJeDqJUXMp0MhY/jdCmSpuzDwFxM9V0fOKri2BFSmw8QZzHE0il12IJtysRr+06wMWtQaAr5i1/Kcw49hz3jrzDHTxJM34Ouq4vK1lqx68wLE0kub+4mv8AhEeMquH8QBpJlIICqARrsAJI/HTsefoqoxvCxFYrSc8wpt58ooNeReK1f4Lj+U/TWIMVik10O51gpIIxWFybf2JWtiBSqe9RfLpZyxIJOnw6icWXdejxzUkXPdgRZTSNfjV35AfaVdHjIrVCEqVFIt8VOyG5NgHt0O8z01qRU4bmqK3O2Un10M6PSrEop8VH2mGwtXX3t7a+Ym4wK2pqDyAnXxenn839JlB49eRO+ywfjxN2B2u0jpUN4o4oGAWiCUp0hyN+KEOMGqiwkSKqGHTMoh9yIRoCO5oCZWwwPtcwLtgc9PelUViP5CCrfcTlWAw5IuBfpPRGKwy1FZHUMrCzKRcEHkROGcXQYbHYinT0RajKoHIHW31nB5ON9x6HiZz+aqcUGHxEDyuDBg6V1OmnLyhYqqxYAC7bg3At847h8TW1pgDQatdL+Npy3G6d8zm+goYEDUKjixGutr78pIrYbKFyrckgBBpcnQAfOKwuKIYHLlYG55387Tb+z7hIxmIavUvloFCoGxc3OvlYH1hMcsspEZ5YY42ukcM4dko00O6IinzVQP2khqIEfBjdQz1I8S3dNrTvMz7SMORgWYC4D084tf3SwXXoCwPpNUhiOIYRa1J6bbOrKfUWiym5peGXxyleeeGcKWlVqAD3SytYcvdvb5x7H8MquQ4qBbEkqBuvJbcv95YNwpqNZkf4gxDX6HTzBGo85YtQLDwnDu7erMcbOlRwWq6jKTp1/aNcT4e9Y6PkNx71ibC9yLdZZYLB3flz/wB9JNo4bUgEadb7Q7l20slmkXD4UqpVmzjTKddLD666+sreG8ET8VUquLkFcl9gxXfzmiakQLERrhfDWrutNSbmoCbDYLrmJ8BJlu02Yxt+xGDLYcs2zOxW/gLKT5EgzQjAiO4PDrTRUXQKoUeQEevPQxmpp5HJl8srUXurRjGYMPTcHmrD5gyY8NI0xzDBPdSSNzsdxrE47lm25X1lrjOG91XZTaxOZbbZWP7St4njFVlRrgsbLobAjWxbYHznBZ3p62GUs2YXVekXgqVgQui/OO0kIUjWw8QdOZuTyknBurICpBVhcEbWisXuE4DD95XRBuSL/wBIN2+l5vhRtM52S4f/ABTUI0UFQep3F/L7zVVZ18M1i83yLLl0jNh7xP4CSacfmznQBgrRfdyW0YYwBg4WCSg0EAiOIpKcQzR2mYAoUoGpRWeMY7iCUkZ6rqiKCzMxAAA1JJPKPYERbecB7V4gNxDFFTcd61j8h9xOz8RrNVpqR7oYqSpuDkYixbrY3tynMPaD2SqUMQ2IQFqNU3Yjam53Vuh3B8x4TDlm46ODrJn6N2ZXRsrptb6+flL+n2mxDLkDJewGbulvpfp1maw9r3BI+4k3D1WuTn2203nHlv6ehjZrshcP3ZNzdiWZj1Y3PlvOu+y3DgYAMN3qVCeuVig/+s5RTwzVHCUwalRzYAb3/vXpO09k+F/g8NTok3IuXPLOxLNbpckek34cbvdcvkZdaXuUxDCOd5EM063CJYs6RKtEYhrlR4mAZTt3w9Gp98F99CgLDmCcuvzmIao2Tewsb8zppNp297WUqNM4cLmaqCp5BdL36kaGYmhVuPO3zE5ObHuV6Hi59U1w0BhnQ5uojmLrrTIJYhjbQKzNv4KLxxKKcwJIRF0sBIsmnXMj2YkC5/bkTNj2IoKtDNYZnZje2pF7Wv5gzE1alhbwv9d50fh9ELh6VgBZE28hK4Z24/KvS1BMPMYVOpoPKK7wTscBsmEalpV9o+0+HwVPvMQ+UXCqoBZ3Y7KiDUkyNw3ilSvSWpUpGjmuRTJ99VPw5/BrakcrxBTcTep+IfO2YCwB00BuQvS2sgYumrfGLjmOU0w4erGqp/OVa/gcoW4/yymr4YoSrjX6HqJy8mPe3fwZ9aViYelawG/K5t8pPpABYS01G9hLDh+DDuAR7u58LCRrdbZ5STbQcAGWgo5nU+Z1+1pOYzP8c4k+GptWQZu7Uuy2vdE95wB+rKGt1Ak7A9oEqoG2DAEEag32nbOpp5du7tYho4HjFOoDsbyQrCMhF4yzR8sIxUMAT3sEaIgiBwDWLbEqu+p8BIbVidtB9YSJY+UYFjMa/Kyg6ab+pmG7VYk4jH4TAIxszDE4o317mkbqhvydwB6DrNxVS4ImB7A0/wARxHiOILAulX8OAd1SmAot4C6mAbzu8wbre3Twjxpq6EMAysLFSLgg8iI4EtEU9Lj1EQcx7X+zw0b1sMM9LdqepqU/ErzdfqOso+Adl62LYCihCfmqvcUl/dz0H0nSOO9q1pVzQWm1V1QOyjQHMdFudNALkeDCV3Z3t1UfGrh6uGNFKubI/eI/vqLhcq7XAbnyHjMLx4XL265z5zH1toeznZOjgkOQZ6hHv1W+I9APyr0HreW1ZdBfrf1iqq3IHqf2/vpGcZiVRS7sFVQSzMbAAakkzaSTqOa23uk0M6CwN7ePhJS4gHfQ/SR8NiEqIr02Do4DKym6sp1BB5gwsRUCj3iAOsaViiyv4vi8rKq7nn4CQa3Hu7UkfCATmfQCwvpztKDsv2hfH0ExL29+rWC2FrIlQqmnkAfMypAyntHpkYvCjW1TvCT/AElN/O8bppp9ZqPaBwzvMKKgHvYdxUH9PwuOuhvboJnqIuoPynROHHlw19ljy3jy39DpoDrJSIPA/aMIRfU2PI8j06GP1MQNBzOwGpM83Ljyxvx129THOZY730j4huQ3Ow8TNp2YrFcMqsbhTlv8j+8yVHD2NzqfoB0mu4JT/wCUU/qZ29M5A+gE7MPH/Fhu+64ObmnJlrH1GmfEKgF9TYaDfaV+Jx7EEj3QPn8407FQDuNPPaV3aPiGTB13T4lpswHO4HhJ0zc34/x+kvFw+KLGlh1XIMpdVquC7MwHPKRqdss6nwviSV6a1KbZlYCxGxB8Jh/ZtwKkOH98yipVrqzVKr+87XF7FjrYSV7HVb8Fl1AWpUtfkudgACfKSbcVhlIbw0byP+8w/tC7frh2FGnS76puWLZEToGsczdNhzm/r0rqQeYtON9s6S06L0nALK2VS2+rZrgnna59ZNVjdek7sd7SadSuKeJpJTzmyPnzgP8ApYECw6/9x1OguhY8/tynD/Z/waniKwUi5V9QdwoObUDbS49J3kJpblCSRWeVvtBr0s172ykWt4gjWYv2b1s1KrQIKnC16tHKTeyKb09efusBfpN09PWw2EwfZZe64rj6ewqdzWt1bOhI/wAolM21VSD7twZLoYzk4t1H7xCDUxS0oyT1S4uI1USNYeoVNuR+nUR+qYwZtCgvBEkyKccdfrAYb/F5CClB2p7QLgsPUrsL5coVb2zO5Cqt+QudT4AznWA7HcQo06mOoVko16meq9JVZlqhi1TKxY6XJOltNrzRe2AWw1E/lGKw5bqMxmx3oedP/wDMAr+wPHjjsHTrt8TCzf1De3rLzFrlGb9OvpzmF9hxP/C6Y5F6hHT+IwP2v850R1uCPGAcv4rTBxDNlVyQ1R2zEZlAuAQN9rW6CWPBqNOpmqBUVqFUKMq2KOoVtT1zj0Ikd8EVFRNC6PTVjtmc1AzemVV9DFcN4iFx9XCDU1jTqeihlqH5Kk553m3vWLoGFNxmO7a/6TM+0zP/AMOrCmCXcBFA3LOco+81gWwlZxEB3CnUJ7x87WH3PznRJtgqeCB6WFw9Aad1RpUydLkoiqT01EmLQ5nU9dZIWnaFsZrJpLGe1PGtR4dVK7sBT3t/5hCH6Ey27JcJNHAYdEGiIDrYEk6sfU3mb9sGIV8OuHU3q1XS1MasVVgSQo1O1vMyr4N22x2DFCji6QFMkUkqkDPmJ90VFBIv5Sb7OOl1UapTdGS4YFSD4EWM59iaBw7NTfTJsTzU/D68p0LAtVcd5cKDewtp57TN9tuGipSWvpmpGxPiD/obfMzbhy1dIynTlHH+17M5pgd3TG/vAO45G/5R0GvWDstxqr3py3dCAWBbMQPEMfXSK4thKdctdQCPzAWOt+cqOD4lKBZi2xVSNbsjWuQOm8uzWe6Jf11HWOG1O9yZfeDmwt9fUAH5TfpSYoEy5QJy7sEWfG1XU/w6aCy290s2gfzygjredTAqlQQw2vbT/SRzZbuhhNRIajdbSufD3Gu3hymO7RVmXjeBuzWqLVXLmOU5aZJOXbfpzm7yzOKqFw/CLQXKiAIfyqLAeQ2Ek8NQKBa38wHneLCQjSINxv8A3pFcRtad38pyT2zcNK1KNUC6sGR1/nFmR/MKH/yzq+GrXGuniPAzI+17hvecNd+dBkqg9FNm+asw9TMquXtlPYjwS9XEYokkACgjfruRUd/A/lHobbzrjm397TO9gOF/huHUFZcrMneuvg9Y94V9M1vSX6D5mAtEROfVjk7QIBtXwrAjrTcMPpf5zoNfRT0B+0ynCuCUayU8RVQPVqKHDt8VPMPhpn8lhpp4axk1IcE+UVmsPKVHZ5jlqIzFhSquiudSygK4ueZUsUv/ACeN5c1E005wBQEJn0ihsI3WWOA330EaNKCJKTfWHGlN7RxWgpmfaJ2dOMwTUlYIQ9NwxF7ZGBOnlL3AUf4ag62UA9dI/iKeZWHiCPmJH4fV/h3PJb/TX63gDXZ7AJSoqlJFRbXCqAALk8hLUSLgKeVKYP6Fv8pKaAZLtLg8uJp5RYVnFRz1pKAf/iFlX2G4cKvEMXiyL93lw9M9Sq1Kn0NP6zS9tHK4KtWUXagjVetkUl7f4c3yg7HcNNDCUlYWdh3lT+up7zfK9vSZzH9ttfl+ultjMRlHWVYJAYnckA+p/wB5N4ofdHU/aQ8Wv8AnmLH5Gb4xjUkiNusUx96HLS5bh1FTtDVNTU0qAFMHwuLkeWY/OP8AtXw9sIG/TWokHw9637xfEuGVE4+lVUJp1MOVZgNA123/AMqzU8c4TTxGHZKy5lujWuRqrKw1HURfRpHBsatZFLtlsq+6PL7SdxTC0quGeneyuCL63v4/aJweCSnYKo0UDxuANjLNaSkbC3hYQ9B5m4rUakz020fMUYi+gF7/AO0qK1QGoxX3VJAA2sMoE33ts4SaOMpuoAp10Y6aXqIVV7/4SkxNbCL3SMpzVGNslxe+wFupsPWbb+Xadadd9lfCjTwtZ21bMFB8VXKB9bzoFHh6lQbtsDuLfaR+yvARhcHRokAstNQ7H8znVifUmWVdrL4D9phe6pzrt3pxbhb7DvKq/wCZQJvhOd9uKj4jFYNsNTeqcLXV6uRScqG1yT425bzd8P4glUFkN7GxBDKynwZGAZTbXUR/YSiIsDSFvDpmMjFfhiVHpVGuDSYlbMQCSpWzAfENb2PMA8pLxmFWtSelUAZKilWB2KkWI+UItyiqHPWZ5qhQTYcl0EcVYFW0WJJklZR1OzWpFKvWpISWKU+7IuTc5S6MVBN9vHS0v7QWgEDAcMSkoRLhVvoTfUm5JJ1JJJJJ3JMmlbCLtAxgDaroB0hMugix+0S3KAQ4UdcamCVpJhDYkeBuPI/2Yui+p84jEe6wbkfdP7fWIpj3j0A+d/8AT7yVJwMh1adiUF7ObqfP4x9z6yqptjvxVQnuDhvd7oAkVPhGbOSN817W5S4OEZ9XsLbBSdD438YBJptc+FpBftLh+/GH7wGqdcgBNrC9idgba2jy8P8AF2P0+ZG8IcKpK5qBF7wgLnsM2Ucr+EAfqG913B0I5ERxF+kZorck+EkhbQCt4o12Ven3/wC0Rj1/guP5D9BCds1Ynrb5SRXp3Vh4gj5ia4+ko1B76+IH2j0g8NY91TvvlW/nYSwAjJVcVp+8r/pIv5HQ/eKqn+C/oPqBJeNohlI8ZAQ3UKfizKGHRTe/kbCAWabjykpBY9DI6DW8VV4hTTKr1EVmNlDMAWPgAdzCmzvtU4B+K4dVIXNUog1qelzdR7wFuZW4tOR+yrs+MXxCkW1Shau3UoQaYP8Aisf8M9E0xpY6j6TL9hexC4B8Wy2IrVr0/wCWkBdU9Gep6WhLqaNqjIeOQspA5g2+UltCakDETKdjbfhVH/UDVBWHPvc7Z7899ulukfdh+OQLv3FQ1beGen3Wbrfvbf4pMxvZSlUqd4C9Nzu1KpUpFraDPkYB/W8k4Dgi0Qe7A11ZmLM7Ha7O12Y8tTAzttIBHHpG0bjSBb3wOkfww3kFal61vACWGD2PnJzOHmhrA0AmaioLQQAwAmiW3izG6psLwAXhH4h0H3jYqa9B9YuibkmABqesEXaHHsK6uwZSIWCW4JPOw9RvGTUsxU7jUdRJGDFl8yTED6pHTELAxgCmaJfa8KHX+GAHhF93zjlVrAnwvE4b4RGuIPZD10+cIFZhfiv5ywEg4UaiTVM3Qraoyiw5N+8mM9heV3GXyg/Pz8fWT2bSAQKfGqNR2RaqFk0cBgcp8G8DFhA7Zqe40DW0Pj6a/QRrAdlsNTd6iUUDVGLtzBZt2sdAT0lrYAfaI0JcPW/UF8tZDr9h8PVr08RVBqVKXwknS4IYEgb2KgiXyx2kIWAGNgYaGwt9YziH1AkgLJpgIbRMWRGRNoLwGCAJqNpI1Rt+m/yklxpK/iVXKjnp+0cKofCXzVXbzl5hNj5ym7O0rUy36ifltLnC8xFl6OHidIUVaJmSilaANELFEQA7yFxbEZKd/EqPmZMBkfG4RaiFWAbmAfEbQCJgiXPSWarYSt4fiAfdGluUtIQCtCirQRhneJhmQmlY1FFwDz6XllSpHKATqAL+dtZDoYT+ICL6X9R4H++UslMQIDkbxwQmESukAKo0VifhAiQNYrFcoA9RHuiQeLVPhHr+wk9dhKfiD3f6SsfZX0cojYx4mxiaK6CKrCaxKo46L5QNycvo2n9+Umqb2ldh8R3lZx+i3zP/AGMtqK6woSAIwxubRVarYROGTW8AlRyntGzFg6QNHGr+smyFR+OTpIIMUYgxcAQxtBA40iEaAKMoO02I+Gmu7kfe0vnMpq+CLYoOfhRAF/qJa5+VvnKhVYYSiEQKOQAkrD7mNLHKHxen7iTfRxIMS0VEtMlEiORsRQMAKGIZhDygGa4dib4+tSH5BnPk1iPqT8pqJR8Pw4XG1zpnZKZP9ILW/eXcIdHBBCjJBpGOiCCIBCYwQQAqUOvuIIIwfzaekpK5u0KCVimp1LaHUS6nx5QQTUmQ7E1C/wCIY798VP8AhH+5msGggggEctcyZRWwggiBZMNzpDggZqj8fpJhMOCR9mbO0RTqW0gglEU1TpGTVsdoIIyJL3MbfeCCBHlMXRPveh/aHBFl6VD6teBocExUJBDMEEAO8EKCAVPc/wDPFv8A2LHr/E0+x+ct4UEAOCCCM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116" name="AutoShape 4" descr="data:image/jpeg;base64,/9j/4AAQSkZJRgABAQAAAQABAAD/2wCEAAkGBhQSERUUEhQUFBUUFhQVFRQUFBQUFBUVFBQVFBYVFRQXHCYeFxkjGRQUHy8gIycpLCwsFR4xNTAqNScrLCkBCQoKDgwOGg8PFykcHCApKSksKSksLCwpLCksKSwpKSwpKSwpLCkpKSksKSwpKSkpLCkpKSkpKSkpKSwpKSksKf/AABEIALcBEwMBIgACEQEDEQH/xAAcAAAABwEBAAAAAAAAAAAAAAAAAQIDBAUGBwj/xABBEAACAQIEAwUGBAQEBAcAAAABAgADEQQSITEFQWEGE1FxgQciMpGhsRRCUsEjYnLwgpLR4RUkQ/EXM1NjorLC/8QAGQEAAwEBAQAAAAAAAAAAAAAAAAECAwQF/8QAIREBAQACAgICAwEAAAAAAAAAAAECEQMhBDESQRMiMlH/2gAMAwEAAhEDEQA/AN9Q4eBtLCnTsISU48qzSphOSKywZTBYxkUqxZWJURRk/ZgFgyQLeK1lEICHlhiGDJhgFgyxQMF46BARQEIGLVooYsphWi3qgAk2AGpJ0AHiZyntX7a1UlcCUcqSC9Sm5Rt9U95bi9tefLxk26OR1Zbx1bzzfh/a9xEVe8asHX/0jTVUtpfLlswNhzJ32kmt7b+J58wagq8k7olbdWJuT8ovkfxehXvCSc87Ke2vC4kBMR/BrE2C2Yo2lyQ+w2O9uU3+ExaVFDowZTsym4NtDr5gwJJDGEWMVnhFoA3eOK0RHFMAGeNs0dzRtzAAjReaIQxzNAEs0bDRxjGxAHQ8DPAph3EAjtF02gMNIA5nhwXggFXkhqsFRrRNOpNLUw7lh5YoQGVCIIguALkgAbkmwHmYl3nF/ab2wfE4hsLSYrQpHLUCnSq/5sx5qu1tr3vMsspj2vHG3qNtxz2v4DDkqhfEONCKK3UHw7xiFPoTMx/47uW0waBL865z29Etfp9Zz44NbWAgTADxnPfIdM8bKu5dmvaVhMYQlzRqn/p1bLf+lx7reV79JskpzzGvDhznVPZZ2zdqn4LEMXOUtQqHUkLa9JjuTa5B8FI5C98fNMrpHJwZYTbpndRt0kiM1jNtsCESKxNVKVNqjkKiKWZjsABcmFRaZn2uYvu+D4oj8y06fpVq06ZPyYxbNzj2ge2IYig1DCIwVx71V7oQL7Kltet7eRnJqle4NuZHyj9PDGo4Qc9/If2JqcD2ZS1iLzDPkk9unj4bl6YlcQx8ooYy2lr+s6InZGmRtI1bsXTHKR+bFrfFzjEZQw038J2D2C9q27x8DVbTLnobA+5YMnXSx113nNeM9nmojODcDe3KF2f4mcPi8NXQkMlWmbgbqWCsvqpYes1xy36c2eFx6r1zkgNOKVri/jDJmjIyUilSExi1MRm6rqoLMQANydhM7je0d9KI0/URv5DlK3tJxY1q2QH+Gh2H5j+o/tIi1bDUj7SLnpeOFqU3HsQPzD1A/wBJJ4f221C10Fv1072HUqf2lE+MueciVwzbbdQJH5I0/Dl/jqVJ1dQykMpFwRqCIRWc87EdpDQqnDVb5GYZSdcrNsR/KTv4GdFaazLcY3HV1SkSK7uGhipSTDpCVY5UiEOsAc7uCLBggFRVF43SSFTB5w3BlElKwgJlcWaAO0YL4nVyU6j/AKEZv8qk/tPNWFuQGJuze8x8S2pPqSTO9dtOPfhsNcp3neN3RW+U5GVs5U/qAGnKcLoUbIATawGvpyHjOTny+nX4+F9pNJSeUl0qMqsKgJPdtVAQBmLOoFibfCT12mjw1Smy3OwBJ1G4nDyyx6nDnKjKmm0e4JWNLHYWoPy1kHoxyH6MZX1scXewqhF5Xpm2ng3OSMM4p1KT1L5UqU3YqM1wrAkqBvcCXhLjZWPLlM5Zp6TtI2IWQ6WPLKGGzAEeRF4+lUmem8cqgpmW9sy34LitbZe4b5YilpNUz2mX9o2CbFcMxNFfiZAy3NrtTdagF+pS3rAOB9nKN6zHlYWm6wijwmK7G65mOygf6zXYTtBQG4PnlnByS/J63BlJiuKaCFXAttJeDqJUXMp0MhY/jdCmSpuzDwFxM9V0fOKri2BFSmw8QZzHE0il12IJtysRr+06wMWtQaAr5i1/Kcw49hz3jrzDHTxJM34Ouq4vK1lqx68wLE0kub+4mv8AhEeMquH8QBpJlIICqARrsAJI/HTsefoqoxvCxFYrSc8wpt58ooNeReK1f4Lj+U/TWIMVik10O51gpIIxWFybf2JWtiBSqe9RfLpZyxIJOnw6icWXdejxzUkXPdgRZTSNfjV35AfaVdHjIrVCEqVFIt8VOyG5NgHt0O8z01qRU4bmqK3O2Un10M6PSrEop8VH2mGwtXX3t7a+Ym4wK2pqDyAnXxenn839JlB49eRO+ywfjxN2B2u0jpUN4o4oGAWiCUp0hyN+KEOMGqiwkSKqGHTMoh9yIRoCO5oCZWwwPtcwLtgc9PelUViP5CCrfcTlWAw5IuBfpPRGKwy1FZHUMrCzKRcEHkROGcXQYbHYinT0RajKoHIHW31nB5ON9x6HiZz+aqcUGHxEDyuDBg6V1OmnLyhYqqxYAC7bg3At847h8TW1pgDQatdL+Npy3G6d8zm+goYEDUKjixGutr78pIrYbKFyrckgBBpcnQAfOKwuKIYHLlYG55387Tb+z7hIxmIavUvloFCoGxc3OvlYH1hMcsspEZ5YY42ukcM4dko00O6IinzVQP2khqIEfBjdQz1I8S3dNrTvMz7SMORgWYC4D084tf3SwXXoCwPpNUhiOIYRa1J6bbOrKfUWiym5peGXxyleeeGcKWlVqAD3SytYcvdvb5x7H8MquQ4qBbEkqBuvJbcv95YNwpqNZkf4gxDX6HTzBGo85YtQLDwnDu7erMcbOlRwWq6jKTp1/aNcT4e9Y6PkNx71ibC9yLdZZYLB3flz/wB9JNo4bUgEadb7Q7l20slmkXD4UqpVmzjTKddLD666+sreG8ET8VUquLkFcl9gxXfzmiakQLERrhfDWrutNSbmoCbDYLrmJ8BJlu02Yxt+xGDLYcs2zOxW/gLKT5EgzQjAiO4PDrTRUXQKoUeQEevPQxmpp5HJl8srUXurRjGYMPTcHmrD5gyY8NI0xzDBPdSSNzsdxrE47lm25X1lrjOG91XZTaxOZbbZWP7St4njFVlRrgsbLobAjWxbYHznBZ3p62GUs2YXVekXgqVgQui/OO0kIUjWw8QdOZuTyknBurICpBVhcEbWisXuE4DD95XRBuSL/wBIN2+l5vhRtM52S4f/ABTUI0UFQep3F/L7zVVZ18M1i83yLLl0jNh7xP4CSacfmznQBgrRfdyW0YYwBg4WCSg0EAiOIpKcQzR2mYAoUoGpRWeMY7iCUkZ6rqiKCzMxAAA1JJPKPYERbecB7V4gNxDFFTcd61j8h9xOz8RrNVpqR7oYqSpuDkYixbrY3tynMPaD2SqUMQ2IQFqNU3Yjam53Vuh3B8x4TDlm46ODrJn6N2ZXRsrptb6+flL+n2mxDLkDJewGbulvpfp1maw9r3BI+4k3D1WuTn2203nHlv6ehjZrshcP3ZNzdiWZj1Y3PlvOu+y3DgYAMN3qVCeuVig/+s5RTwzVHCUwalRzYAb3/vXpO09k+F/g8NTok3IuXPLOxLNbpckek34cbvdcvkZdaXuUxDCOd5EM063CJYs6RKtEYhrlR4mAZTt3w9Gp98F99CgLDmCcuvzmIao2Tewsb8zppNp297WUqNM4cLmaqCp5BdL36kaGYmhVuPO3zE5ObHuV6Hi59U1w0BhnQ5uojmLrrTIJYhjbQKzNv4KLxxKKcwJIRF0sBIsmnXMj2YkC5/bkTNj2IoKtDNYZnZje2pF7Wv5gzE1alhbwv9d50fh9ELh6VgBZE28hK4Z24/KvS1BMPMYVOpoPKK7wTscBsmEalpV9o+0+HwVPvMQ+UXCqoBZ3Y7KiDUkyNw3ilSvSWpUpGjmuRTJ99VPw5/BrakcrxBTcTep+IfO2YCwB00BuQvS2sgYumrfGLjmOU0w4erGqp/OVa/gcoW4/yymr4YoSrjX6HqJy8mPe3fwZ9aViYelawG/K5t8pPpABYS01G9hLDh+DDuAR7u58LCRrdbZ5STbQcAGWgo5nU+Z1+1pOYzP8c4k+GptWQZu7Uuy2vdE95wB+rKGt1Ak7A9oEqoG2DAEEag32nbOpp5du7tYho4HjFOoDsbyQrCMhF4yzR8sIxUMAT3sEaIgiBwDWLbEqu+p8BIbVidtB9YSJY+UYFjMa/Kyg6ab+pmG7VYk4jH4TAIxszDE4o317mkbqhvydwB6DrNxVS4ImB7A0/wARxHiOILAulX8OAd1SmAot4C6mAbzu8wbre3Twjxpq6EMAysLFSLgg8iI4EtEU9Lj1EQcx7X+zw0b1sMM9LdqepqU/ErzdfqOso+Adl62LYCihCfmqvcUl/dz0H0nSOO9q1pVzQWm1V1QOyjQHMdFudNALkeDCV3Z3t1UfGrh6uGNFKubI/eI/vqLhcq7XAbnyHjMLx4XL265z5zH1toeznZOjgkOQZ6hHv1W+I9APyr0HreW1ZdBfrf1iqq3IHqf2/vpGcZiVRS7sFVQSzMbAAakkzaSTqOa23uk0M6CwN7ePhJS4gHfQ/SR8NiEqIr02Do4DKym6sp1BB5gwsRUCj3iAOsaViiyv4vi8rKq7nn4CQa3Hu7UkfCATmfQCwvpztKDsv2hfH0ExL29+rWC2FrIlQqmnkAfMypAyntHpkYvCjW1TvCT/AElN/O8bppp9ZqPaBwzvMKKgHvYdxUH9PwuOuhvboJnqIuoPynROHHlw19ljy3jy39DpoDrJSIPA/aMIRfU2PI8j06GP1MQNBzOwGpM83Ljyxvx129THOZY730j4huQ3Ow8TNp2YrFcMqsbhTlv8j+8yVHD2NzqfoB0mu4JT/wCUU/qZ29M5A+gE7MPH/Fhu+64ObmnJlrH1GmfEKgF9TYaDfaV+Jx7EEj3QPn8407FQDuNPPaV3aPiGTB13T4lpswHO4HhJ0zc34/x+kvFw+KLGlh1XIMpdVquC7MwHPKRqdss6nwviSV6a1KbZlYCxGxB8Jh/ZtwKkOH98yipVrqzVKr+87XF7FjrYSV7HVb8Fl1AWpUtfkudgACfKSbcVhlIbw0byP+8w/tC7frh2FGnS76puWLZEToGsczdNhzm/r0rqQeYtON9s6S06L0nALK2VS2+rZrgnna59ZNVjdek7sd7SadSuKeJpJTzmyPnzgP8ApYECw6/9x1OguhY8/tynD/Z/waniKwUi5V9QdwoObUDbS49J3kJpblCSRWeVvtBr0s172ykWt4gjWYv2b1s1KrQIKnC16tHKTeyKb09efusBfpN09PWw2EwfZZe64rj6ewqdzWt1bOhI/wAolM21VSD7twZLoYzk4t1H7xCDUxS0oyT1S4uI1USNYeoVNuR+nUR+qYwZtCgvBEkyKccdfrAYb/F5CClB2p7QLgsPUrsL5coVb2zO5Cqt+QudT4AznWA7HcQo06mOoVko16meq9JVZlqhi1TKxY6XJOltNrzRe2AWw1E/lGKw5bqMxmx3oedP/wDMAr+wPHjjsHTrt8TCzf1De3rLzFrlGb9OvpzmF9hxP/C6Y5F6hHT+IwP2v850R1uCPGAcv4rTBxDNlVyQ1R2zEZlAuAQN9rW6CWPBqNOpmqBUVqFUKMq2KOoVtT1zj0Ikd8EVFRNC6PTVjtmc1AzemVV9DFcN4iFx9XCDU1jTqeihlqH5Kk553m3vWLoGFNxmO7a/6TM+0zP/AMOrCmCXcBFA3LOco+81gWwlZxEB3CnUJ7x87WH3PznRJtgqeCB6WFw9Aad1RpUydLkoiqT01EmLQ5nU9dZIWnaFsZrJpLGe1PGtR4dVK7sBT3t/5hCH6Ey27JcJNHAYdEGiIDrYEk6sfU3mb9sGIV8OuHU3q1XS1MasVVgSQo1O1vMyr4N22x2DFCji6QFMkUkqkDPmJ90VFBIv5Sb7OOl1UapTdGS4YFSD4EWM59iaBw7NTfTJsTzU/D68p0LAtVcd5cKDewtp57TN9tuGipSWvpmpGxPiD/obfMzbhy1dIynTlHH+17M5pgd3TG/vAO45G/5R0GvWDstxqr3py3dCAWBbMQPEMfXSK4thKdctdQCPzAWOt+cqOD4lKBZi2xVSNbsjWuQOm8uzWe6Jf11HWOG1O9yZfeDmwt9fUAH5TfpSYoEy5QJy7sEWfG1XU/w6aCy290s2gfzygjredTAqlQQw2vbT/SRzZbuhhNRIajdbSufD3Gu3hymO7RVmXjeBuzWqLVXLmOU5aZJOXbfpzm7yzOKqFw/CLQXKiAIfyqLAeQ2Ek8NQKBa38wHneLCQjSINxv8A3pFcRtad38pyT2zcNK1KNUC6sGR1/nFmR/MKH/yzq+GrXGuniPAzI+17hvecNd+dBkqg9FNm+asw9TMquXtlPYjwS9XEYokkACgjfruRUd/A/lHobbzrjm397TO9gOF/huHUFZcrMneuvg9Y94V9M1vSX6D5mAtEROfVjk7QIBtXwrAjrTcMPpf5zoNfRT0B+0ynCuCUayU8RVQPVqKHDt8VPMPhpn8lhpp4axk1IcE+UVmsPKVHZ5jlqIzFhSquiudSygK4ueZUsUv/ACeN5c1E005wBQEJn0ihsI3WWOA330EaNKCJKTfWHGlN7RxWgpmfaJ2dOMwTUlYIQ9NwxF7ZGBOnlL3AUf4ag62UA9dI/iKeZWHiCPmJH4fV/h3PJb/TX63gDXZ7AJSoqlJFRbXCqAALk8hLUSLgKeVKYP6Fv8pKaAZLtLg8uJp5RYVnFRz1pKAf/iFlX2G4cKvEMXiyL93lw9M9Sq1Kn0NP6zS9tHK4KtWUXagjVetkUl7f4c3yg7HcNNDCUlYWdh3lT+up7zfK9vSZzH9ttfl+ultjMRlHWVYJAYnckA+p/wB5N4ofdHU/aQ8Wv8AnmLH5Gb4xjUkiNusUx96HLS5bh1FTtDVNTU0qAFMHwuLkeWY/OP8AtXw9sIG/TWokHw9637xfEuGVE4+lVUJp1MOVZgNA123/AMqzU8c4TTxGHZKy5lujWuRqrKw1HURfRpHBsatZFLtlsq+6PL7SdxTC0quGeneyuCL63v4/aJweCSnYKo0UDxuANjLNaSkbC3hYQ9B5m4rUakz020fMUYi+gF7/AO0qK1QGoxX3VJAA2sMoE33ts4SaOMpuoAp10Y6aXqIVV7/4SkxNbCL3SMpzVGNslxe+wFupsPWbb+Xadadd9lfCjTwtZ21bMFB8VXKB9bzoFHh6lQbtsDuLfaR+yvARhcHRokAstNQ7H8znVifUmWVdrL4D9phe6pzrt3pxbhb7DvKq/wCZQJvhOd9uKj4jFYNsNTeqcLXV6uRScqG1yT425bzd8P4glUFkN7GxBDKynwZGAZTbXUR/YSiIsDSFvDpmMjFfhiVHpVGuDSYlbMQCSpWzAfENb2PMA8pLxmFWtSelUAZKilWB2KkWI+UItyiqHPWZ5qhQTYcl0EcVYFW0WJJklZR1OzWpFKvWpISWKU+7IuTc5S6MVBN9vHS0v7QWgEDAcMSkoRLhVvoTfUm5JJ1JJJJJ3JMmlbCLtAxgDaroB0hMugix+0S3KAQ4UdcamCVpJhDYkeBuPI/2Yui+p84jEe6wbkfdP7fWIpj3j0A+d/8AT7yVJwMh1adiUF7ObqfP4x9z6yqptjvxVQnuDhvd7oAkVPhGbOSN817W5S4OEZ9XsLbBSdD438YBJptc+FpBftLh+/GH7wGqdcgBNrC9idgba2jy8P8AF2P0+ZG8IcKpK5qBF7wgLnsM2Ucr+EAfqG913B0I5ERxF+kZorck+EkhbQCt4o12Ven3/wC0Rj1/guP5D9BCds1Ynrb5SRXp3Vh4gj5ia4+ko1B76+IH2j0g8NY91TvvlW/nYSwAjJVcVp+8r/pIv5HQ/eKqn+C/oPqBJeNohlI8ZAQ3UKfizKGHRTe/kbCAWabjykpBY9DI6DW8VV4hTTKr1EVmNlDMAWPgAdzCmzvtU4B+K4dVIXNUog1qelzdR7wFuZW4tOR+yrs+MXxCkW1Shau3UoQaYP8Aisf8M9E0xpY6j6TL9hexC4B8Wy2IrVr0/wCWkBdU9Gep6WhLqaNqjIeOQspA5g2+UltCakDETKdjbfhVH/UDVBWHPvc7Z7899ulukfdh+OQLv3FQ1beGen3Wbrfvbf4pMxvZSlUqd4C9Nzu1KpUpFraDPkYB/W8k4Dgi0Qe7A11ZmLM7Ha7O12Y8tTAzttIBHHpG0bjSBb3wOkfww3kFal61vACWGD2PnJzOHmhrA0AmaioLQQAwAmiW3izG6psLwAXhH4h0H3jYqa9B9YuibkmABqesEXaHHsK6uwZSIWCW4JPOw9RvGTUsxU7jUdRJGDFl8yTED6pHTELAxgCmaJfa8KHX+GAHhF93zjlVrAnwvE4b4RGuIPZD10+cIFZhfiv5ywEg4UaiTVM3Qraoyiw5N+8mM9heV3GXyg/Pz8fWT2bSAQKfGqNR2RaqFk0cBgcp8G8DFhA7Zqe40DW0Pj6a/QRrAdlsNTd6iUUDVGLtzBZt2sdAT0lrYAfaI0JcPW/UF8tZDr9h8PVr08RVBqVKXwknS4IYEgb2KgiXyx2kIWAGNgYaGwt9YziH1AkgLJpgIbRMWRGRNoLwGCAJqNpI1Rt+m/yklxpK/iVXKjnp+0cKofCXzVXbzl5hNj5ym7O0rUy36ifltLnC8xFl6OHidIUVaJmSilaANELFEQA7yFxbEZKd/EqPmZMBkfG4RaiFWAbmAfEbQCJgiXPSWarYSt4fiAfdGluUtIQCtCirQRhneJhmQmlY1FFwDz6XllSpHKATqAL+dtZDoYT+ICL6X9R4H++UslMQIDkbxwQmESukAKo0VifhAiQNYrFcoA9RHuiQeLVPhHr+wk9dhKfiD3f6SsfZX0cojYx4mxiaK6CKrCaxKo46L5QNycvo2n9+Umqb2ldh8R3lZx+i3zP/AGMtqK6woSAIwxubRVarYROGTW8AlRyntGzFg6QNHGr+smyFR+OTpIIMUYgxcAQxtBA40iEaAKMoO02I+Gmu7kfe0vnMpq+CLYoOfhRAF/qJa5+VvnKhVYYSiEQKOQAkrD7mNLHKHxen7iTfRxIMS0VEtMlEiORsRQMAKGIZhDygGa4dib4+tSH5BnPk1iPqT8pqJR8Pw4XG1zpnZKZP9ILW/eXcIdHBBCjJBpGOiCCIBCYwQQAqUOvuIIIwfzaekpK5u0KCVimp1LaHUS6nx5QQTUmQ7E1C/wCIY798VP8AhH+5msGggggEctcyZRWwggiBZMNzpDggZqj8fpJhMOCR9mbO0RTqW0gglEU1TpGTVsdoIIyJL3MbfeCCBHlMXRPveh/aHBFl6VD6teBocExUJBDMEEAO8EKCAVPc/wDPFv8A2LHr/E0+x+ct4UEAOCCCM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1378" name="Picture 2" descr="C:\Documents and Settings\Peter\Desktop\994px-Periodic_Table_-_Atomic_Properties_of_the_Elements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9925" y="1300048"/>
            <a:ext cx="8968943" cy="5022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602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4568" y="0"/>
            <a:ext cx="8841432" cy="1052513"/>
          </a:xfrm>
        </p:spPr>
        <p:txBody>
          <a:bodyPr/>
          <a:lstStyle/>
          <a:p>
            <a:r>
              <a:rPr lang="en-GB" sz="3200" b="1" dirty="0" smtClean="0">
                <a:ea typeface="ＭＳ Ｐゴシック" pitchFamily="34" charset="-128"/>
              </a:rPr>
              <a:t>Make your own 16</a:t>
            </a:r>
            <a:r>
              <a:rPr lang="en-GB" sz="3200" b="1" baseline="30000" dirty="0" smtClean="0">
                <a:ea typeface="ＭＳ Ｐゴシック" pitchFamily="34" charset="-128"/>
              </a:rPr>
              <a:t>th</a:t>
            </a:r>
            <a:r>
              <a:rPr lang="en-GB" sz="3200" b="1" dirty="0" smtClean="0">
                <a:ea typeface="ＭＳ Ｐゴシック" pitchFamily="34" charset="-128"/>
              </a:rPr>
              <a:t> century </a:t>
            </a:r>
            <a:r>
              <a:rPr lang="en-GB" sz="3200" b="1" dirty="0" err="1" smtClean="0">
                <a:ea typeface="ＭＳ Ｐゴシック" pitchFamily="34" charset="-128"/>
              </a:rPr>
              <a:t>cornett</a:t>
            </a:r>
            <a:r>
              <a:rPr lang="en-GB" sz="3200" b="1" dirty="0" smtClean="0">
                <a:ea typeface="ＭＳ Ｐゴシック" pitchFamily="34" charset="-128"/>
              </a:rPr>
              <a:t> (Ricardo Simian of Switzerland)   </a:t>
            </a:r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4568" y="1052513"/>
            <a:ext cx="7344816" cy="5545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897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1" y="188640"/>
            <a:ext cx="9360470" cy="652172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658671-42F4-465A-B660-539EA211DD72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slides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633413" y="283072"/>
            <a:ext cx="26500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CRAFT</a:t>
            </a:r>
            <a:r>
              <a:rPr lang="en-US" sz="4400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452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4"/>
          <p:cNvSpPr>
            <a:spLocks noGrp="1" noChangeArrowheads="1"/>
          </p:cNvSpPr>
          <p:nvPr>
            <p:ph type="title"/>
          </p:nvPr>
        </p:nvSpPr>
        <p:spPr>
          <a:xfrm>
            <a:off x="920552" y="620688"/>
            <a:ext cx="8973751" cy="792089"/>
          </a:xfrm>
        </p:spPr>
        <p:txBody>
          <a:bodyPr/>
          <a:lstStyle/>
          <a:p>
            <a:r>
              <a:rPr lang="en-GB" sz="3200" b="1" dirty="0" smtClean="0">
                <a:ea typeface="ＭＳ Ｐゴシック" pitchFamily="34" charset="-128"/>
              </a:rPr>
              <a:t>The Italian craft cluster remains important</a:t>
            </a:r>
            <a:br>
              <a:rPr lang="en-GB" sz="3200" b="1" dirty="0" smtClean="0">
                <a:ea typeface="ＭＳ Ｐゴシック" pitchFamily="34" charset="-128"/>
              </a:rPr>
            </a:br>
            <a:r>
              <a:rPr lang="en-GB" sz="1800" b="1" dirty="0">
                <a:ea typeface="ＭＳ Ｐゴシック" pitchFamily="34" charset="-128"/>
              </a:rPr>
              <a:t> (IMA packaging machine leader, </a:t>
            </a:r>
            <a:r>
              <a:rPr lang="en-GB" sz="1800" b="1" dirty="0" smtClean="0">
                <a:ea typeface="ＭＳ Ｐゴシック" pitchFamily="34" charset="-128"/>
              </a:rPr>
              <a:t>among many small engineering groups in </a:t>
            </a:r>
            <a:r>
              <a:rPr lang="en-GB" sz="1800" b="1" dirty="0">
                <a:ea typeface="ＭＳ Ｐゴシック" pitchFamily="34" charset="-128"/>
              </a:rPr>
              <a:t>Bologna) </a:t>
            </a:r>
            <a:r>
              <a:rPr lang="en-GB" sz="3200" b="1" dirty="0" smtClean="0">
                <a:ea typeface="ＭＳ Ｐゴシック" pitchFamily="34" charset="-128"/>
              </a:rPr>
              <a:t/>
            </a:r>
            <a:br>
              <a:rPr lang="en-GB" sz="3200" b="1" dirty="0" smtClean="0">
                <a:ea typeface="ＭＳ Ｐゴシック" pitchFamily="34" charset="-128"/>
              </a:rPr>
            </a:br>
            <a:endParaRPr lang="en-GB" sz="2000" dirty="0" smtClean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sp>
        <p:nvSpPr>
          <p:cNvPr id="90114" name="AutoShape 2" descr="data:image/jpeg;base64,/9j/4AAQSkZJRgABAQAAAQABAAD/2wCEAAkGBhQSERUUEhQUFBUUFhQVFRQUFBQUFBUVFBQVFBYVFRQXHCYeFxkjGRQUHy8gIycpLCwsFR4xNTAqNScrLCkBCQoKDgwOGg8PFykcHCApKSksKSksLCwpLCksKSwpKSwpKSwpLCkpKSksKSwpKSkpLCkpKSkpKSkpKSwpKSksKf/AABEIALcBEwMBIgACEQEDEQH/xAAcAAAABwEBAAAAAAAAAAAAAAAAAQIDBAUGBwj/xABBEAACAQIEAwUGBAQEBAcAAAABAgADEQQSITEFQWEGE1FxgQciMpGhsRRCUsEjYnLwgpLR4RUkQ/EXM1NjorLC/8QAGQEAAwEBAQAAAAAAAAAAAAAAAAECAwQF/8QAIREBAQACAgICAwEAAAAAAAAAAAECEQMhBDESQRMiMlH/2gAMAwEAAhEDEQA/AN9Q4eBtLCnTsISU48qzSphOSKywZTBYxkUqxZWJURRk/ZgFgyQLeK1lEICHlhiGDJhgFgyxQMF46BARQEIGLVooYsphWi3qgAk2AGpJ0AHiZyntX7a1UlcCUcqSC9Sm5Rt9U95bi9tefLxk26OR1Zbx1bzzfh/a9xEVe8asHX/0jTVUtpfLlswNhzJ32kmt7b+J58wagq8k7olbdWJuT8ovkfxehXvCSc87Ke2vC4kBMR/BrE2C2Yo2lyQ+w2O9uU3+ExaVFDowZTsym4NtDr5gwJJDGEWMVnhFoA3eOK0RHFMAGeNs0dzRtzAAjReaIQxzNAEs0bDRxjGxAHQ8DPAph3EAjtF02gMNIA5nhwXggFXkhqsFRrRNOpNLUw7lh5YoQGVCIIguALkgAbkmwHmYl3nF/ab2wfE4hsLSYrQpHLUCnSq/5sx5qu1tr3vMsspj2vHG3qNtxz2v4DDkqhfEONCKK3UHw7xiFPoTMx/47uW0waBL865z29Etfp9Zz44NbWAgTADxnPfIdM8bKu5dmvaVhMYQlzRqn/p1bLf+lx7reV79JskpzzGvDhznVPZZ2zdqn4LEMXOUtQqHUkLa9JjuTa5B8FI5C98fNMrpHJwZYTbpndRt0kiM1jNtsCESKxNVKVNqjkKiKWZjsABcmFRaZn2uYvu+D4oj8y06fpVq06ZPyYxbNzj2ge2IYig1DCIwVx71V7oQL7Kltet7eRnJqle4NuZHyj9PDGo4Qc9/If2JqcD2ZS1iLzDPkk9unj4bl6YlcQx8ooYy2lr+s6InZGmRtI1bsXTHKR+bFrfFzjEZQw038J2D2C9q27x8DVbTLnobA+5YMnXSx113nNeM9nmojODcDe3KF2f4mcPi8NXQkMlWmbgbqWCsvqpYes1xy36c2eFx6r1zkgNOKVri/jDJmjIyUilSExi1MRm6rqoLMQANydhM7je0d9KI0/URv5DlK3tJxY1q2QH+Gh2H5j+o/tIi1bDUj7SLnpeOFqU3HsQPzD1A/wBJJ4f221C10Fv1072HUqf2lE+MueciVwzbbdQJH5I0/Dl/jqVJ1dQykMpFwRqCIRWc87EdpDQqnDVb5GYZSdcrNsR/KTv4GdFaazLcY3HV1SkSK7uGhipSTDpCVY5UiEOsAc7uCLBggFRVF43SSFTB5w3BlElKwgJlcWaAO0YL4nVyU6j/AKEZv8qk/tPNWFuQGJuze8x8S2pPqSTO9dtOPfhsNcp3neN3RW+U5GVs5U/qAGnKcLoUbIATawGvpyHjOTny+nX4+F9pNJSeUl0qMqsKgJPdtVAQBmLOoFibfCT12mjw1Smy3OwBJ1G4nDyyx6nDnKjKmm0e4JWNLHYWoPy1kHoxyH6MZX1scXewqhF5Xpm2ng3OSMM4p1KT1L5UqU3YqM1wrAkqBvcCXhLjZWPLlM5Zp6TtI2IWQ6WPLKGGzAEeRF4+lUmem8cqgpmW9sy34LitbZe4b5YilpNUz2mX9o2CbFcMxNFfiZAy3NrtTdagF+pS3rAOB9nKN6zHlYWm6wijwmK7G65mOygf6zXYTtBQG4PnlnByS/J63BlJiuKaCFXAttJeDqJUXMp0MhY/jdCmSpuzDwFxM9V0fOKri2BFSmw8QZzHE0il12IJtysRr+06wMWtQaAr5i1/Kcw49hz3jrzDHTxJM34Ouq4vK1lqx68wLE0kub+4mv8AhEeMquH8QBpJlIICqARrsAJI/HTsefoqoxvCxFYrSc8wpt58ooNeReK1f4Lj+U/TWIMVik10O51gpIIxWFybf2JWtiBSqe9RfLpZyxIJOnw6icWXdejxzUkXPdgRZTSNfjV35AfaVdHjIrVCEqVFIt8VOyG5NgHt0O8z01qRU4bmqK3O2Un10M6PSrEop8VH2mGwtXX3t7a+Ym4wK2pqDyAnXxenn839JlB49eRO+ywfjxN2B2u0jpUN4o4oGAWiCUp0hyN+KEOMGqiwkSKqGHTMoh9yIRoCO5oCZWwwPtcwLtgc9PelUViP5CCrfcTlWAw5IuBfpPRGKwy1FZHUMrCzKRcEHkROGcXQYbHYinT0RajKoHIHW31nB5ON9x6HiZz+aqcUGHxEDyuDBg6V1OmnLyhYqqxYAC7bg3At847h8TW1pgDQatdL+Npy3G6d8zm+goYEDUKjixGutr78pIrYbKFyrckgBBpcnQAfOKwuKIYHLlYG55387Tb+z7hIxmIavUvloFCoGxc3OvlYH1hMcsspEZ5YY42ukcM4dko00O6IinzVQP2khqIEfBjdQz1I8S3dNrTvMz7SMORgWYC4D084tf3SwXXoCwPpNUhiOIYRa1J6bbOrKfUWiym5peGXxyleeeGcKWlVqAD3SytYcvdvb5x7H8MquQ4qBbEkqBuvJbcv95YNwpqNZkf4gxDX6HTzBGo85YtQLDwnDu7erMcbOlRwWq6jKTp1/aNcT4e9Y6PkNx71ibC9yLdZZYLB3flz/wB9JNo4bUgEadb7Q7l20slmkXD4UqpVmzjTKddLD666+sreG8ET8VUquLkFcl9gxXfzmiakQLERrhfDWrutNSbmoCbDYLrmJ8BJlu02Yxt+xGDLYcs2zOxW/gLKT5EgzQjAiO4PDrTRUXQKoUeQEevPQxmpp5HJl8srUXurRjGYMPTcHmrD5gyY8NI0xzDBPdSSNzsdxrE47lm25X1lrjOG91XZTaxOZbbZWP7St4njFVlRrgsbLobAjWxbYHznBZ3p62GUs2YXVekXgqVgQui/OO0kIUjWw8QdOZuTyknBurICpBVhcEbWisXuE4DD95XRBuSL/wBIN2+l5vhRtM52S4f/ABTUI0UFQep3F/L7zVVZ18M1i83yLLl0jNh7xP4CSacfmznQBgrRfdyW0YYwBg4WCSg0EAiOIpKcQzR2mYAoUoGpRWeMY7iCUkZ6rqiKCzMxAAA1JJPKPYERbecB7V4gNxDFFTcd61j8h9xOz8RrNVpqR7oYqSpuDkYixbrY3tynMPaD2SqUMQ2IQFqNU3Yjam53Vuh3B8x4TDlm46ODrJn6N2ZXRsrptb6+flL+n2mxDLkDJewGbulvpfp1maw9r3BI+4k3D1WuTn2203nHlv6ehjZrshcP3ZNzdiWZj1Y3PlvOu+y3DgYAMN3qVCeuVig/+s5RTwzVHCUwalRzYAb3/vXpO09k+F/g8NTok3IuXPLOxLNbpckek34cbvdcvkZdaXuUxDCOd5EM063CJYs6RKtEYhrlR4mAZTt3w9Gp98F99CgLDmCcuvzmIao2Tewsb8zppNp297WUqNM4cLmaqCp5BdL36kaGYmhVuPO3zE5ObHuV6Hi59U1w0BhnQ5uojmLrrTIJYhjbQKzNv4KLxxKKcwJIRF0sBIsmnXMj2YkC5/bkTNj2IoKtDNYZnZje2pF7Wv5gzE1alhbwv9d50fh9ELh6VgBZE28hK4Z24/KvS1BMPMYVOpoPKK7wTscBsmEalpV9o+0+HwVPvMQ+UXCqoBZ3Y7KiDUkyNw3ilSvSWpUpGjmuRTJ99VPw5/BrakcrxBTcTep+IfO2YCwB00BuQvS2sgYumrfGLjmOU0w4erGqp/OVa/gcoW4/yymr4YoSrjX6HqJy8mPe3fwZ9aViYelawG/K5t8pPpABYS01G9hLDh+DDuAR7u58LCRrdbZ5STbQcAGWgo5nU+Z1+1pOYzP8c4k+GptWQZu7Uuy2vdE95wB+rKGt1Ak7A9oEqoG2DAEEag32nbOpp5du7tYho4HjFOoDsbyQrCMhF4yzR8sIxUMAT3sEaIgiBwDWLbEqu+p8BIbVidtB9YSJY+UYFjMa/Kyg6ab+pmG7VYk4jH4TAIxszDE4o317mkbqhvydwB6DrNxVS4ImB7A0/wARxHiOILAulX8OAd1SmAot4C6mAbzu8wbre3Twjxpq6EMAysLFSLgg8iI4EtEU9Lj1EQcx7X+zw0b1sMM9LdqepqU/ErzdfqOso+Adl62LYCihCfmqvcUl/dz0H0nSOO9q1pVzQWm1V1QOyjQHMdFudNALkeDCV3Z3t1UfGrh6uGNFKubI/eI/vqLhcq7XAbnyHjMLx4XL265z5zH1toeznZOjgkOQZ6hHv1W+I9APyr0HreW1ZdBfrf1iqq3IHqf2/vpGcZiVRS7sFVQSzMbAAakkzaSTqOa23uk0M6CwN7ePhJS4gHfQ/SR8NiEqIr02Do4DKym6sp1BB5gwsRUCj3iAOsaViiyv4vi8rKq7nn4CQa3Hu7UkfCATmfQCwvpztKDsv2hfH0ExL29+rWC2FrIlQqmnkAfMypAyntHpkYvCjW1TvCT/AElN/O8bppp9ZqPaBwzvMKKgHvYdxUH9PwuOuhvboJnqIuoPynROHHlw19ljy3jy39DpoDrJSIPA/aMIRfU2PI8j06GP1MQNBzOwGpM83Ljyxvx129THOZY730j4huQ3Ow8TNp2YrFcMqsbhTlv8j+8yVHD2NzqfoB0mu4JT/wCUU/qZ29M5A+gE7MPH/Fhu+64ObmnJlrH1GmfEKgF9TYaDfaV+Jx7EEj3QPn8407FQDuNPPaV3aPiGTB13T4lpswHO4HhJ0zc34/x+kvFw+KLGlh1XIMpdVquC7MwHPKRqdss6nwviSV6a1KbZlYCxGxB8Jh/ZtwKkOH98yipVrqzVKr+87XF7FjrYSV7HVb8Fl1AWpUtfkudgACfKSbcVhlIbw0byP+8w/tC7frh2FGnS76puWLZEToGsczdNhzm/r0rqQeYtON9s6S06L0nALK2VS2+rZrgnna59ZNVjdek7sd7SadSuKeJpJTzmyPnzgP8ApYECw6/9x1OguhY8/tynD/Z/waniKwUi5V9QdwoObUDbS49J3kJpblCSRWeVvtBr0s172ykWt4gjWYv2b1s1KrQIKnC16tHKTeyKb09efusBfpN09PWw2EwfZZe64rj6ewqdzWt1bOhI/wAolM21VSD7twZLoYzk4t1H7xCDUxS0oyT1S4uI1USNYeoVNuR+nUR+qYwZtCgvBEkyKccdfrAYb/F5CClB2p7QLgsPUrsL5coVb2zO5Cqt+QudT4AznWA7HcQo06mOoVko16meq9JVZlqhi1TKxY6XJOltNrzRe2AWw1E/lGKw5bqMxmx3oedP/wDMAr+wPHjjsHTrt8TCzf1De3rLzFrlGb9OvpzmF9hxP/C6Y5F6hHT+IwP2v850R1uCPGAcv4rTBxDNlVyQ1R2zEZlAuAQN9rW6CWPBqNOpmqBUVqFUKMq2KOoVtT1zj0Ikd8EVFRNC6PTVjtmc1AzemVV9DFcN4iFx9XCDU1jTqeihlqH5Kk553m3vWLoGFNxmO7a/6TM+0zP/AMOrCmCXcBFA3LOco+81gWwlZxEB3CnUJ7x87WH3PznRJtgqeCB6WFw9Aad1RpUydLkoiqT01EmLQ5nU9dZIWnaFsZrJpLGe1PGtR4dVK7sBT3t/5hCH6Ey27JcJNHAYdEGiIDrYEk6sfU3mb9sGIV8OuHU3q1XS1MasVVgSQo1O1vMyr4N22x2DFCji6QFMkUkqkDPmJ90VFBIv5Sb7OOl1UapTdGS4YFSD4EWM59iaBw7NTfTJsTzU/D68p0LAtVcd5cKDewtp57TN9tuGipSWvpmpGxPiD/obfMzbhy1dIynTlHH+17M5pgd3TG/vAO45G/5R0GvWDstxqr3py3dCAWBbMQPEMfXSK4thKdctdQCPzAWOt+cqOD4lKBZi2xVSNbsjWuQOm8uzWe6Jf11HWOG1O9yZfeDmwt9fUAH5TfpSYoEy5QJy7sEWfG1XU/w6aCy290s2gfzygjredTAqlQQw2vbT/SRzZbuhhNRIajdbSufD3Gu3hymO7RVmXjeBuzWqLVXLmOU5aZJOXbfpzm7yzOKqFw/CLQXKiAIfyqLAeQ2Ek8NQKBa38wHneLCQjSINxv8A3pFcRtad38pyT2zcNK1KNUC6sGR1/nFmR/MKH/yzq+GrXGuniPAzI+17hvecNd+dBkqg9FNm+asw9TMquXtlPYjwS9XEYokkACgjfruRUd/A/lHobbzrjm397TO9gOF/huHUFZcrMneuvg9Y94V9M1vSX6D5mAtEROfVjk7QIBtXwrAjrTcMPpf5zoNfRT0B+0ynCuCUayU8RVQPVqKHDt8VPMPhpn8lhpp4axk1IcE+UVmsPKVHZ5jlqIzFhSquiudSygK4ueZUsUv/ACeN5c1E005wBQEJn0ihsI3WWOA330EaNKCJKTfWHGlN7RxWgpmfaJ2dOMwTUlYIQ9NwxF7ZGBOnlL3AUf4ag62UA9dI/iKeZWHiCPmJH4fV/h3PJb/TX63gDXZ7AJSoqlJFRbXCqAALk8hLUSLgKeVKYP6Fv8pKaAZLtLg8uJp5RYVnFRz1pKAf/iFlX2G4cKvEMXiyL93lw9M9Sq1Kn0NP6zS9tHK4KtWUXagjVetkUl7f4c3yg7HcNNDCUlYWdh3lT+up7zfK9vSZzH9ttfl+ultjMRlHWVYJAYnckA+p/wB5N4ofdHU/aQ8Wv8AnmLH5Gb4xjUkiNusUx96HLS5bh1FTtDVNTU0qAFMHwuLkeWY/OP8AtXw9sIG/TWokHw9637xfEuGVE4+lVUJp1MOVZgNA123/AMqzU8c4TTxGHZKy5lujWuRqrKw1HURfRpHBsatZFLtlsq+6PL7SdxTC0quGeneyuCL63v4/aJweCSnYKo0UDxuANjLNaSkbC3hYQ9B5m4rUakz020fMUYi+gF7/AO0qK1QGoxX3VJAA2sMoE33ts4SaOMpuoAp10Y6aXqIVV7/4SkxNbCL3SMpzVGNslxe+wFupsPWbb+Xadadd9lfCjTwtZ21bMFB8VXKB9bzoFHh6lQbtsDuLfaR+yvARhcHRokAstNQ7H8znVifUmWVdrL4D9phe6pzrt3pxbhb7DvKq/wCZQJvhOd9uKj4jFYNsNTeqcLXV6uRScqG1yT425bzd8P4glUFkN7GxBDKynwZGAZTbXUR/YSiIsDSFvDpmMjFfhiVHpVGuDSYlbMQCSpWzAfENb2PMA8pLxmFWtSelUAZKilWB2KkWI+UItyiqHPWZ5qhQTYcl0EcVYFW0WJJklZR1OzWpFKvWpISWKU+7IuTc5S6MVBN9vHS0v7QWgEDAcMSkoRLhVvoTfUm5JJ1JJJJJ3JMmlbCLtAxgDaroB0hMugix+0S3KAQ4UdcamCVpJhDYkeBuPI/2Yui+p84jEe6wbkfdP7fWIpj3j0A+d/8AT7yVJwMh1adiUF7ObqfP4x9z6yqptjvxVQnuDhvd7oAkVPhGbOSN817W5S4OEZ9XsLbBSdD438YBJptc+FpBftLh+/GH7wGqdcgBNrC9idgba2jy8P8AF2P0+ZG8IcKpK5qBF7wgLnsM2Ucr+EAfqG913B0I5ERxF+kZorck+EkhbQCt4o12Ven3/wC0Rj1/guP5D9BCds1Ynrb5SRXp3Vh4gj5ia4+ko1B76+IH2j0g8NY91TvvlW/nYSwAjJVcVp+8r/pIv5HQ/eKqn+C/oPqBJeNohlI8ZAQ3UKfizKGHRTe/kbCAWabjykpBY9DI6DW8VV4hTTKr1EVmNlDMAWPgAdzCmzvtU4B+K4dVIXNUog1qelzdR7wFuZW4tOR+yrs+MXxCkW1Shau3UoQaYP8Aisf8M9E0xpY6j6TL9hexC4B8Wy2IrVr0/wCWkBdU9Gep6WhLqaNqjIeOQspA5g2+UltCakDETKdjbfhVH/UDVBWHPvc7Z7899ulukfdh+OQLv3FQ1beGen3Wbrfvbf4pMxvZSlUqd4C9Nzu1KpUpFraDPkYB/W8k4Dgi0Qe7A11ZmLM7Ha7O12Y8tTAzttIBHHpG0bjSBb3wOkfww3kFal61vACWGD2PnJzOHmhrA0AmaioLQQAwAmiW3izG6psLwAXhH4h0H3jYqa9B9YuibkmABqesEXaHHsK6uwZSIWCW4JPOw9RvGTUsxU7jUdRJGDFl8yTED6pHTELAxgCmaJfa8KHX+GAHhF93zjlVrAnwvE4b4RGuIPZD10+cIFZhfiv5ywEg4UaiTVM3Qraoyiw5N+8mM9heV3GXyg/Pz8fWT2bSAQKfGqNR2RaqFk0cBgcp8G8DFhA7Zqe40DW0Pj6a/QRrAdlsNTd6iUUDVGLtzBZt2sdAT0lrYAfaI0JcPW/UF8tZDr9h8PVr08RVBqVKXwknS4IYEgb2KgiXyx2kIWAGNgYaGwt9YziH1AkgLJpgIbRMWRGRNoLwGCAJqNpI1Rt+m/yklxpK/iVXKjnp+0cKofCXzVXbzl5hNj5ym7O0rUy36ifltLnC8xFl6OHidIUVaJmSilaANELFEQA7yFxbEZKd/EqPmZMBkfG4RaiFWAbmAfEbQCJgiXPSWarYSt4fiAfdGluUtIQCtCirQRhneJhmQmlY1FFwDz6XllSpHKATqAL+dtZDoYT+ICL6X9R4H++UslMQIDkbxwQmESukAKo0VifhAiQNYrFcoA9RHuiQeLVPhHr+wk9dhKfiD3f6SsfZX0cojYx4mxiaK6CKrCaxKo46L5QNycvo2n9+Umqb2ldh8R3lZx+i3zP/AGMtqK6woSAIwxubRVarYROGTW8AlRyntGzFg6QNHGr+smyFR+OTpIIMUYgxcAQxtBA40iEaAKMoO02I+Gmu7kfe0vnMpq+CLYoOfhRAF/qJa5+VvnKhVYYSiEQKOQAkrD7mNLHKHxen7iTfRxIMS0VEtMlEiORsRQMAKGIZhDygGa4dib4+tSH5BnPk1iPqT8pqJR8Pw4XG1zpnZKZP9ILW/eXcIdHBBCjJBpGOiCCIBCYwQQAqUOvuIIIwfzaekpK5u0KCVimp1LaHUS6nx5QQTUmQ7E1C/wCIY798VP8AhH+5msGggggEctcyZRWwggiBZMNzpDggZqj8fpJhMOCR9mbO0RTqW0gglEU1TpGTVsdoIIyJL3MbfeCCBHlMXRPveh/aHBFl6VD6teBocExUJBDMEEAO8EKCAVPc/wDPFv8A2LHr/E0+x+ct4UEAOCCCM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116" name="AutoShape 4" descr="data:image/jpeg;base64,/9j/4AAQSkZJRgABAQAAAQABAAD/2wCEAAkGBhQSERUUEhQUFBUUFhQVFRQUFBQUFBUVFBQVFBYVFRQXHCYeFxkjGRQUHy8gIycpLCwsFR4xNTAqNScrLCkBCQoKDgwOGg8PFykcHCApKSksKSksLCwpLCksKSwpKSwpKSwpLCkpKSksKSwpKSkpLCkpKSkpKSkpKSwpKSksKf/AABEIALcBEwMBIgACEQEDEQH/xAAcAAAABwEBAAAAAAAAAAAAAAAAAQIDBAUGBwj/xABBEAACAQIEAwUGBAQEBAcAAAABAgADEQQSITEFQWEGE1FxgQciMpGhsRRCUsEjYnLwgpLR4RUkQ/EXM1NjorLC/8QAGQEAAwEBAQAAAAAAAAAAAAAAAAECAwQF/8QAIREBAQACAgICAwEAAAAAAAAAAAECEQMhBDESQRMiMlH/2gAMAwEAAhEDEQA/AN9Q4eBtLCnTsISU48qzSphOSKywZTBYxkUqxZWJURRk/ZgFgyQLeK1lEICHlhiGDJhgFgyxQMF46BARQEIGLVooYsphWi3qgAk2AGpJ0AHiZyntX7a1UlcCUcqSC9Sm5Rt9U95bi9tefLxk26OR1Zbx1bzzfh/a9xEVe8asHX/0jTVUtpfLlswNhzJ32kmt7b+J58wagq8k7olbdWJuT8ovkfxehXvCSc87Ke2vC4kBMR/BrE2C2Yo2lyQ+w2O9uU3+ExaVFDowZTsym4NtDr5gwJJDGEWMVnhFoA3eOK0RHFMAGeNs0dzRtzAAjReaIQxzNAEs0bDRxjGxAHQ8DPAph3EAjtF02gMNIA5nhwXggFXkhqsFRrRNOpNLUw7lh5YoQGVCIIguALkgAbkmwHmYl3nF/ab2wfE4hsLSYrQpHLUCnSq/5sx5qu1tr3vMsspj2vHG3qNtxz2v4DDkqhfEONCKK3UHw7xiFPoTMx/47uW0waBL865z29Etfp9Zz44NbWAgTADxnPfIdM8bKu5dmvaVhMYQlzRqn/p1bLf+lx7reV79JskpzzGvDhznVPZZ2zdqn4LEMXOUtQqHUkLa9JjuTa5B8FI5C98fNMrpHJwZYTbpndRt0kiM1jNtsCESKxNVKVNqjkKiKWZjsABcmFRaZn2uYvu+D4oj8y06fpVq06ZPyYxbNzj2ge2IYig1DCIwVx71V7oQL7Kltet7eRnJqle4NuZHyj9PDGo4Qc9/If2JqcD2ZS1iLzDPkk9unj4bl6YlcQx8ooYy2lr+s6InZGmRtI1bsXTHKR+bFrfFzjEZQw038J2D2C9q27x8DVbTLnobA+5YMnXSx113nNeM9nmojODcDe3KF2f4mcPi8NXQkMlWmbgbqWCsvqpYes1xy36c2eFx6r1zkgNOKVri/jDJmjIyUilSExi1MRm6rqoLMQANydhM7je0d9KI0/URv5DlK3tJxY1q2QH+Gh2H5j+o/tIi1bDUj7SLnpeOFqU3HsQPzD1A/wBJJ4f221C10Fv1072HUqf2lE+MueciVwzbbdQJH5I0/Dl/jqVJ1dQykMpFwRqCIRWc87EdpDQqnDVb5GYZSdcrNsR/KTv4GdFaazLcY3HV1SkSK7uGhipSTDpCVY5UiEOsAc7uCLBggFRVF43SSFTB5w3BlElKwgJlcWaAO0YL4nVyU6j/AKEZv8qk/tPNWFuQGJuze8x8S2pPqSTO9dtOPfhsNcp3neN3RW+U5GVs5U/qAGnKcLoUbIATawGvpyHjOTny+nX4+F9pNJSeUl0qMqsKgJPdtVAQBmLOoFibfCT12mjw1Smy3OwBJ1G4nDyyx6nDnKjKmm0e4JWNLHYWoPy1kHoxyH6MZX1scXewqhF5Xpm2ng3OSMM4p1KT1L5UqU3YqM1wrAkqBvcCXhLjZWPLlM5Zp6TtI2IWQ6WPLKGGzAEeRF4+lUmem8cqgpmW9sy34LitbZe4b5YilpNUz2mX9o2CbFcMxNFfiZAy3NrtTdagF+pS3rAOB9nKN6zHlYWm6wijwmK7G65mOygf6zXYTtBQG4PnlnByS/J63BlJiuKaCFXAttJeDqJUXMp0MhY/jdCmSpuzDwFxM9V0fOKri2BFSmw8QZzHE0il12IJtysRr+06wMWtQaAr5i1/Kcw49hz3jrzDHTxJM34Ouq4vK1lqx68wLE0kub+4mv8AhEeMquH8QBpJlIICqARrsAJI/HTsefoqoxvCxFYrSc8wpt58ooNeReK1f4Lj+U/TWIMVik10O51gpIIxWFybf2JWtiBSqe9RfLpZyxIJOnw6icWXdejxzUkXPdgRZTSNfjV35AfaVdHjIrVCEqVFIt8VOyG5NgHt0O8z01qRU4bmqK3O2Un10M6PSrEop8VH2mGwtXX3t7a+Ym4wK2pqDyAnXxenn839JlB49eRO+ywfjxN2B2u0jpUN4o4oGAWiCUp0hyN+KEOMGqiwkSKqGHTMoh9yIRoCO5oCZWwwPtcwLtgc9PelUViP5CCrfcTlWAw5IuBfpPRGKwy1FZHUMrCzKRcEHkROGcXQYbHYinT0RajKoHIHW31nB5ON9x6HiZz+aqcUGHxEDyuDBg6V1OmnLyhYqqxYAC7bg3At847h8TW1pgDQatdL+Npy3G6d8zm+goYEDUKjixGutr78pIrYbKFyrckgBBpcnQAfOKwuKIYHLlYG55387Tb+z7hIxmIavUvloFCoGxc3OvlYH1hMcsspEZ5YY42ukcM4dko00O6IinzVQP2khqIEfBjdQz1I8S3dNrTvMz7SMORgWYC4D084tf3SwXXoCwPpNUhiOIYRa1J6bbOrKfUWiym5peGXxyleeeGcKWlVqAD3SytYcvdvb5x7H8MquQ4qBbEkqBuvJbcv95YNwpqNZkf4gxDX6HTzBGo85YtQLDwnDu7erMcbOlRwWq6jKTp1/aNcT4e9Y6PkNx71ibC9yLdZZYLB3flz/wB9JNo4bUgEadb7Q7l20slmkXD4UqpVmzjTKddLD666+sreG8ET8VUquLkFcl9gxXfzmiakQLERrhfDWrutNSbmoCbDYLrmJ8BJlu02Yxt+xGDLYcs2zOxW/gLKT5EgzQjAiO4PDrTRUXQKoUeQEevPQxmpp5HJl8srUXurRjGYMPTcHmrD5gyY8NI0xzDBPdSSNzsdxrE47lm25X1lrjOG91XZTaxOZbbZWP7St4njFVlRrgsbLobAjWxbYHznBZ3p62GUs2YXVekXgqVgQui/OO0kIUjWw8QdOZuTyknBurICpBVhcEbWisXuE4DD95XRBuSL/wBIN2+l5vhRtM52S4f/ABTUI0UFQep3F/L7zVVZ18M1i83yLLl0jNh7xP4CSacfmznQBgrRfdyW0YYwBg4WCSg0EAiOIpKcQzR2mYAoUoGpRWeMY7iCUkZ6rqiKCzMxAAA1JJPKPYERbecB7V4gNxDFFTcd61j8h9xOz8RrNVpqR7oYqSpuDkYixbrY3tynMPaD2SqUMQ2IQFqNU3Yjam53Vuh3B8x4TDlm46ODrJn6N2ZXRsrptb6+flL+n2mxDLkDJewGbulvpfp1maw9r3BI+4k3D1WuTn2203nHlv6ehjZrshcP3ZNzdiWZj1Y3PlvOu+y3DgYAMN3qVCeuVig/+s5RTwzVHCUwalRzYAb3/vXpO09k+F/g8NTok3IuXPLOxLNbpckek34cbvdcvkZdaXuUxDCOd5EM063CJYs6RKtEYhrlR4mAZTt3w9Gp98F99CgLDmCcuvzmIao2Tewsb8zppNp297WUqNM4cLmaqCp5BdL36kaGYmhVuPO3zE5ObHuV6Hi59U1w0BhnQ5uojmLrrTIJYhjbQKzNv4KLxxKKcwJIRF0sBIsmnXMj2YkC5/bkTNj2IoKtDNYZnZje2pF7Wv5gzE1alhbwv9d50fh9ELh6VgBZE28hK4Z24/KvS1BMPMYVOpoPKK7wTscBsmEalpV9o+0+HwVPvMQ+UXCqoBZ3Y7KiDUkyNw3ilSvSWpUpGjmuRTJ99VPw5/BrakcrxBTcTep+IfO2YCwB00BuQvS2sgYumrfGLjmOU0w4erGqp/OVa/gcoW4/yymr4YoSrjX6HqJy8mPe3fwZ9aViYelawG/K5t8pPpABYS01G9hLDh+DDuAR7u58LCRrdbZ5STbQcAGWgo5nU+Z1+1pOYzP8c4k+GptWQZu7Uuy2vdE95wB+rKGt1Ak7A9oEqoG2DAEEag32nbOpp5du7tYho4HjFOoDsbyQrCMhF4yzR8sIxUMAT3sEaIgiBwDWLbEqu+p8BIbVidtB9YSJY+UYFjMa/Kyg6ab+pmG7VYk4jH4TAIxszDE4o317mkbqhvydwB6DrNxVS4ImB7A0/wARxHiOILAulX8OAd1SmAot4C6mAbzu8wbre3Twjxpq6EMAysLFSLgg8iI4EtEU9Lj1EQcx7X+zw0b1sMM9LdqepqU/ErzdfqOso+Adl62LYCihCfmqvcUl/dz0H0nSOO9q1pVzQWm1V1QOyjQHMdFudNALkeDCV3Z3t1UfGrh6uGNFKubI/eI/vqLhcq7XAbnyHjMLx4XL265z5zH1toeznZOjgkOQZ6hHv1W+I9APyr0HreW1ZdBfrf1iqq3IHqf2/vpGcZiVRS7sFVQSzMbAAakkzaSTqOa23uk0M6CwN7ePhJS4gHfQ/SR8NiEqIr02Do4DKym6sp1BB5gwsRUCj3iAOsaViiyv4vi8rKq7nn4CQa3Hu7UkfCATmfQCwvpztKDsv2hfH0ExL29+rWC2FrIlQqmnkAfMypAyntHpkYvCjW1TvCT/AElN/O8bppp9ZqPaBwzvMKKgHvYdxUH9PwuOuhvboJnqIuoPynROHHlw19ljy3jy39DpoDrJSIPA/aMIRfU2PI8j06GP1MQNBzOwGpM83Ljyxvx129THOZY730j4huQ3Ow8TNp2YrFcMqsbhTlv8j+8yVHD2NzqfoB0mu4JT/wCUU/qZ29M5A+gE7MPH/Fhu+64ObmnJlrH1GmfEKgF9TYaDfaV+Jx7EEj3QPn8407FQDuNPPaV3aPiGTB13T4lpswHO4HhJ0zc34/x+kvFw+KLGlh1XIMpdVquC7MwHPKRqdss6nwviSV6a1KbZlYCxGxB8Jh/ZtwKkOH98yipVrqzVKr+87XF7FjrYSV7HVb8Fl1AWpUtfkudgACfKSbcVhlIbw0byP+8w/tC7frh2FGnS76puWLZEToGsczdNhzm/r0rqQeYtON9s6S06L0nALK2VS2+rZrgnna59ZNVjdek7sd7SadSuKeJpJTzmyPnzgP8ApYECw6/9x1OguhY8/tynD/Z/waniKwUi5V9QdwoObUDbS49J3kJpblCSRWeVvtBr0s172ykWt4gjWYv2b1s1KrQIKnC16tHKTeyKb09efusBfpN09PWw2EwfZZe64rj6ewqdzWt1bOhI/wAolM21VSD7twZLoYzk4t1H7xCDUxS0oyT1S4uI1USNYeoVNuR+nUR+qYwZtCgvBEkyKccdfrAYb/F5CClB2p7QLgsPUrsL5coVb2zO5Cqt+QudT4AznWA7HcQo06mOoVko16meq9JVZlqhi1TKxY6XJOltNrzRe2AWw1E/lGKw5bqMxmx3oedP/wDMAr+wPHjjsHTrt8TCzf1De3rLzFrlGb9OvpzmF9hxP/C6Y5F6hHT+IwP2v850R1uCPGAcv4rTBxDNlVyQ1R2zEZlAuAQN9rW6CWPBqNOpmqBUVqFUKMq2KOoVtT1zj0Ikd8EVFRNC6PTVjtmc1AzemVV9DFcN4iFx9XCDU1jTqeihlqH5Kk553m3vWLoGFNxmO7a/6TM+0zP/AMOrCmCXcBFA3LOco+81gWwlZxEB3CnUJ7x87WH3PznRJtgqeCB6WFw9Aad1RpUydLkoiqT01EmLQ5nU9dZIWnaFsZrJpLGe1PGtR4dVK7sBT3t/5hCH6Ey27JcJNHAYdEGiIDrYEk6sfU3mb9sGIV8OuHU3q1XS1MasVVgSQo1O1vMyr4N22x2DFCji6QFMkUkqkDPmJ90VFBIv5Sb7OOl1UapTdGS4YFSD4EWM59iaBw7NTfTJsTzU/D68p0LAtVcd5cKDewtp57TN9tuGipSWvpmpGxPiD/obfMzbhy1dIynTlHH+17M5pgd3TG/vAO45G/5R0GvWDstxqr3py3dCAWBbMQPEMfXSK4thKdctdQCPzAWOt+cqOD4lKBZi2xVSNbsjWuQOm8uzWe6Jf11HWOG1O9yZfeDmwt9fUAH5TfpSYoEy5QJy7sEWfG1XU/w6aCy290s2gfzygjredTAqlQQw2vbT/SRzZbuhhNRIajdbSufD3Gu3hymO7RVmXjeBuzWqLVXLmOU5aZJOXbfpzm7yzOKqFw/CLQXKiAIfyqLAeQ2Ek8NQKBa38wHneLCQjSINxv8A3pFcRtad38pyT2zcNK1KNUC6sGR1/nFmR/MKH/yzq+GrXGuniPAzI+17hvecNd+dBkqg9FNm+asw9TMquXtlPYjwS9XEYokkACgjfruRUd/A/lHobbzrjm397TO9gOF/huHUFZcrMneuvg9Y94V9M1vSX6D5mAtEROfVjk7QIBtXwrAjrTcMPpf5zoNfRT0B+0ynCuCUayU8RVQPVqKHDt8VPMPhpn8lhpp4axk1IcE+UVmsPKVHZ5jlqIzFhSquiudSygK4ueZUsUv/ACeN5c1E005wBQEJn0ihsI3WWOA330EaNKCJKTfWHGlN7RxWgpmfaJ2dOMwTUlYIQ9NwxF7ZGBOnlL3AUf4ag62UA9dI/iKeZWHiCPmJH4fV/h3PJb/TX63gDXZ7AJSoqlJFRbXCqAALk8hLUSLgKeVKYP6Fv8pKaAZLtLg8uJp5RYVnFRz1pKAf/iFlX2G4cKvEMXiyL93lw9M9Sq1Kn0NP6zS9tHK4KtWUXagjVetkUl7f4c3yg7HcNNDCUlYWdh3lT+up7zfK9vSZzH9ttfl+ultjMRlHWVYJAYnckA+p/wB5N4ofdHU/aQ8Wv8AnmLH5Gb4xjUkiNusUx96HLS5bh1FTtDVNTU0qAFMHwuLkeWY/OP8AtXw9sIG/TWokHw9637xfEuGVE4+lVUJp1MOVZgNA123/AMqzU8c4TTxGHZKy5lujWuRqrKw1HURfRpHBsatZFLtlsq+6PL7SdxTC0quGeneyuCL63v4/aJweCSnYKo0UDxuANjLNaSkbC3hYQ9B5m4rUakz020fMUYi+gF7/AO0qK1QGoxX3VJAA2sMoE33ts4SaOMpuoAp10Y6aXqIVV7/4SkxNbCL3SMpzVGNslxe+wFupsPWbb+Xadadd9lfCjTwtZ21bMFB8VXKB9bzoFHh6lQbtsDuLfaR+yvARhcHRokAstNQ7H8znVifUmWVdrL4D9phe6pzrt3pxbhb7DvKq/wCZQJvhOd9uKj4jFYNsNTeqcLXV6uRScqG1yT425bzd8P4glUFkN7GxBDKynwZGAZTbXUR/YSiIsDSFvDpmMjFfhiVHpVGuDSYlbMQCSpWzAfENb2PMA8pLxmFWtSelUAZKilWB2KkWI+UItyiqHPWZ5qhQTYcl0EcVYFW0WJJklZR1OzWpFKvWpISWKU+7IuTc5S6MVBN9vHS0v7QWgEDAcMSkoRLhVvoTfUm5JJ1JJJJJ3JMmlbCLtAxgDaroB0hMugix+0S3KAQ4UdcamCVpJhDYkeBuPI/2Yui+p84jEe6wbkfdP7fWIpj3j0A+d/8AT7yVJwMh1adiUF7ObqfP4x9z6yqptjvxVQnuDhvd7oAkVPhGbOSN817W5S4OEZ9XsLbBSdD438YBJptc+FpBftLh+/GH7wGqdcgBNrC9idgba2jy8P8AF2P0+ZG8IcKpK5qBF7wgLnsM2Ucr+EAfqG913B0I5ERxF+kZorck+EkhbQCt4o12Ven3/wC0Rj1/guP5D9BCds1Ynrb5SRXp3Vh4gj5ia4+ko1B76+IH2j0g8NY91TvvlW/nYSwAjJVcVp+8r/pIv5HQ/eKqn+C/oPqBJeNohlI8ZAQ3UKfizKGHRTe/kbCAWabjykpBY9DI6DW8VV4hTTKr1EVmNlDMAWPgAdzCmzvtU4B+K4dVIXNUog1qelzdR7wFuZW4tOR+yrs+MXxCkW1Shau3UoQaYP8Aisf8M9E0xpY6j6TL9hexC4B8Wy2IrVr0/wCWkBdU9Gep6WhLqaNqjIeOQspA5g2+UltCakDETKdjbfhVH/UDVBWHPvc7Z7899ulukfdh+OQLv3FQ1beGen3Wbrfvbf4pMxvZSlUqd4C9Nzu1KpUpFraDPkYB/W8k4Dgi0Qe7A11ZmLM7Ha7O12Y8tTAzttIBHHpG0bjSBb3wOkfww3kFal61vACWGD2PnJzOHmhrA0AmaioLQQAwAmiW3izG6psLwAXhH4h0H3jYqa9B9YuibkmABqesEXaHHsK6uwZSIWCW4JPOw9RvGTUsxU7jUdRJGDFl8yTED6pHTELAxgCmaJfa8KHX+GAHhF93zjlVrAnwvE4b4RGuIPZD10+cIFZhfiv5ywEg4UaiTVM3Qraoyiw5N+8mM9heV3GXyg/Pz8fWT2bSAQKfGqNR2RaqFk0cBgcp8G8DFhA7Zqe40DW0Pj6a/QRrAdlsNTd6iUUDVGLtzBZt2sdAT0lrYAfaI0JcPW/UF8tZDr9h8PVr08RVBqVKXwknS4IYEgb2KgiXyx2kIWAGNgYaGwt9YziH1AkgLJpgIbRMWRGRNoLwGCAJqNpI1Rt+m/yklxpK/iVXKjnp+0cKofCXzVXbzl5hNj5ym7O0rUy36ifltLnC8xFl6OHidIUVaJmSilaANELFEQA7yFxbEZKd/EqPmZMBkfG4RaiFWAbmAfEbQCJgiXPSWarYSt4fiAfdGluUtIQCtCirQRhneJhmQmlY1FFwDz6XllSpHKATqAL+dtZDoYT+ICL6X9R4H++UslMQIDkbxwQmESukAKo0VifhAiQNYrFcoA9RHuiQeLVPhHr+wk9dhKfiD3f6SsfZX0cojYx4mxiaK6CKrCaxKo46L5QNycvo2n9+Umqb2ldh8R3lZx+i3zP/AGMtqK6woSAIwxubRVarYROGTW8AlRyntGzFg6QNHGr+smyFR+OTpIIMUYgxcAQxtBA40iEaAKMoO02I+Gmu7kfe0vnMpq+CLYoOfhRAF/qJa5+VvnKhVYYSiEQKOQAkrD7mNLHKHxen7iTfRxIMS0VEtMlEiORsRQMAKGIZhDygGa4dib4+tSH5BnPk1iPqT8pqJR8Pw4XG1zpnZKZP9ILW/eXcIdHBBCjJBpGOiCCIBCYwQQAqUOvuIIIwfzaekpK5u0KCVimp1LaHUS6nx5QQTUmQ7E1C/wCIY798VP8AhH+5msGggggEctcyZRWwggiBZMNzpDggZqj8fpJhMOCR9mbO0RTqW0gglEU1TpGTVsdoIIyJL3MbfeCCBHlMXRPveh/aHBFl6VD6teBocExUJBDMEEAO8EKCAVPc/wDPFv8A2LHr/E0+x+ct4UEAOCCCM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8721" name="Picture 1" descr="C:\Documents and Settings\Peter\Desktop\images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20552" y="1772816"/>
            <a:ext cx="7991534" cy="47520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174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le 1"/>
          <p:cNvSpPr>
            <a:spLocks noGrp="1"/>
          </p:cNvSpPr>
          <p:nvPr>
            <p:ph type="title"/>
          </p:nvPr>
        </p:nvSpPr>
        <p:spPr>
          <a:xfrm>
            <a:off x="0" y="188641"/>
            <a:ext cx="9906000" cy="936103"/>
          </a:xfrm>
        </p:spPr>
        <p:txBody>
          <a:bodyPr/>
          <a:lstStyle/>
          <a:p>
            <a:pPr algn="ctr" eaLnBrk="1" hangingPunct="1"/>
            <a:r>
              <a:rPr lang="en-GB" sz="3200" b="1" dirty="0" smtClean="0">
                <a:ea typeface="ＭＳ Ｐゴシック" pitchFamily="34" charset="-128"/>
              </a:rPr>
              <a:t>Building an expensive motor yacht </a:t>
            </a:r>
            <a:br>
              <a:rPr lang="en-GB" sz="3200" b="1" dirty="0" smtClean="0">
                <a:ea typeface="ＭＳ Ｐゴシック" pitchFamily="34" charset="-128"/>
              </a:rPr>
            </a:br>
            <a:r>
              <a:rPr lang="en-GB" sz="3200" b="1" dirty="0" smtClean="0">
                <a:ea typeface="ＭＳ Ｐゴシック" pitchFamily="34" charset="-128"/>
              </a:rPr>
              <a:t>is hard to automate (Princess Yachts) </a:t>
            </a:r>
          </a:p>
        </p:txBody>
      </p:sp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3199" y="1340768"/>
            <a:ext cx="7667553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7327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658671-42F4-465A-B660-539EA211DD72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'View-Header and Footer-Fixed date'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49" y="260648"/>
            <a:ext cx="9504363" cy="62639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80003" y="250150"/>
            <a:ext cx="24932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CHINA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30117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4"/>
          <p:cNvSpPr>
            <a:spLocks noGrp="1" noChangeArrowheads="1"/>
          </p:cNvSpPr>
          <p:nvPr>
            <p:ph type="title"/>
          </p:nvPr>
        </p:nvSpPr>
        <p:spPr>
          <a:xfrm>
            <a:off x="848544" y="0"/>
            <a:ext cx="8928869" cy="1052513"/>
          </a:xfrm>
        </p:spPr>
        <p:txBody>
          <a:bodyPr/>
          <a:lstStyle/>
          <a:p>
            <a:r>
              <a:rPr lang="en-GB" altLang="en-US" sz="3200" b="1" dirty="0" smtClean="0">
                <a:ea typeface="ＭＳ Ｐゴシック" panose="020B0600070205080204" pitchFamily="34" charset="-128"/>
              </a:rPr>
              <a:t>China connection to Made in Britain </a:t>
            </a:r>
          </a:p>
        </p:txBody>
      </p:sp>
      <p:sp>
        <p:nvSpPr>
          <p:cNvPr id="99331" name="AutoShape 2" descr="data:image/jpeg;base64,/9j/4AAQSkZJRgABAQAAAQABAAD/2wCEAAkGBhQSERUUEhQUFBUUFhQVFRQUFBQUFBUVFBQVFBYVFRQXHCYeFxkjGRQUHy8gIycpLCwsFR4xNTAqNScrLCkBCQoKDgwOGg8PFykcHCApKSksKSksLCwpLCksKSwpKSwpKSwpLCkpKSksKSwpKSkpLCkpKSkpKSkpKSwpKSksKf/AABEIALcBEwMBIgACEQEDEQH/xAAcAAAABwEBAAAAAAAAAAAAAAAAAQIDBAUGBwj/xABBEAACAQIEAwUGBAQEBAcAAAABAgADEQQSITEFQWEGE1FxgQciMpGhsRRCUsEjYnLwgpLR4RUkQ/EXM1NjorLC/8QAGQEAAwEBAQAAAAAAAAAAAAAAAAECAwQF/8QAIREBAQACAgICAwEAAAAAAAAAAAECEQMhBDESQRMiMlH/2gAMAwEAAhEDEQA/AN9Q4eBtLCnTsISU48qzSphOSKywZTBYxkUqxZWJURRk/ZgFgyQLeK1lEICHlhiGDJhgFgyxQMF46BARQEIGLVooYsphWi3qgAk2AGpJ0AHiZyntX7a1UlcCUcqSC9Sm5Rt9U95bi9tefLxk26OR1Zbx1bzzfh/a9xEVe8asHX/0jTVUtpfLlswNhzJ32kmt7b+J58wagq8k7olbdWJuT8ovkfxehXvCSc87Ke2vC4kBMR/BrE2C2Yo2lyQ+w2O9uU3+ExaVFDowZTsym4NtDr5gwJJDGEWMVnhFoA3eOK0RHFMAGeNs0dzRtzAAjReaIQxzNAEs0bDRxjGxAHQ8DPAph3EAjtF02gMNIA5nhwXggFXkhqsFRrRNOpNLUw7lh5YoQGVCIIguALkgAbkmwHmYl3nF/ab2wfE4hsLSYrQpHLUCnSq/5sx5qu1tr3vMsspj2vHG3qNtxz2v4DDkqhfEONCKK3UHw7xiFPoTMx/47uW0waBL865z29Etfp9Zz44NbWAgTADxnPfIdM8bKu5dmvaVhMYQlzRqn/p1bLf+lx7reV79JskpzzGvDhznVPZZ2zdqn4LEMXOUtQqHUkLa9JjuTa5B8FI5C98fNMrpHJwZYTbpndRt0kiM1jNtsCESKxNVKVNqjkKiKWZjsABcmFRaZn2uYvu+D4oj8y06fpVq06ZPyYxbNzj2ge2IYig1DCIwVx71V7oQL7Kltet7eRnJqle4NuZHyj9PDGo4Qc9/If2JqcD2ZS1iLzDPkk9unj4bl6YlcQx8ooYy2lr+s6InZGmRtI1bsXTHKR+bFrfFzjEZQw038J2D2C9q27x8DVbTLnobA+5YMnXSx113nNeM9nmojODcDe3KF2f4mcPi8NXQkMlWmbgbqWCsvqpYes1xy36c2eFx6r1zkgNOKVri/jDJmjIyUilSExi1MRm6rqoLMQANydhM7je0d9KI0/URv5DlK3tJxY1q2QH+Gh2H5j+o/tIi1bDUj7SLnpeOFqU3HsQPzD1A/wBJJ4f221C10Fv1072HUqf2lE+MueciVwzbbdQJH5I0/Dl/jqVJ1dQykMpFwRqCIRWc87EdpDQqnDVb5GYZSdcrNsR/KTv4GdFaazLcY3HV1SkSK7uGhipSTDpCVY5UiEOsAc7uCLBggFRVF43SSFTB5w3BlElKwgJlcWaAO0YL4nVyU6j/AKEZv8qk/tPNWFuQGJuze8x8S2pPqSTO9dtOPfhsNcp3neN3RW+U5GVs5U/qAGnKcLoUbIATawGvpyHjOTny+nX4+F9pNJSeUl0qMqsKgJPdtVAQBmLOoFibfCT12mjw1Smy3OwBJ1G4nDyyx6nDnKjKmm0e4JWNLHYWoPy1kHoxyH6MZX1scXewqhF5Xpm2ng3OSMM4p1KT1L5UqU3YqM1wrAkqBvcCXhLjZWPLlM5Zp6TtI2IWQ6WPLKGGzAEeRF4+lUmem8cqgpmW9sy34LitbZe4b5YilpNUz2mX9o2CbFcMxNFfiZAy3NrtTdagF+pS3rAOB9nKN6zHlYWm6wijwmK7G65mOygf6zXYTtBQG4PnlnByS/J63BlJiuKaCFXAttJeDqJUXMp0MhY/jdCmSpuzDwFxM9V0fOKri2BFSmw8QZzHE0il12IJtysRr+06wMWtQaAr5i1/Kcw49hz3jrzDHTxJM34Ouq4vK1lqx68wLE0kub+4mv8AhEeMquH8QBpJlIICqARrsAJI/HTsefoqoxvCxFYrSc8wpt58ooNeReK1f4Lj+U/TWIMVik10O51gpIIxWFybf2JWtiBSqe9RfLpZyxIJOnw6icWXdejxzUkXPdgRZTSNfjV35AfaVdHjIrVCEqVFIt8VOyG5NgHt0O8z01qRU4bmqK3O2Un10M6PSrEop8VH2mGwtXX3t7a+Ym4wK2pqDyAnXxenn839JlB49eRO+ywfjxN2B2u0jpUN4o4oGAWiCUp0hyN+KEOMGqiwkSKqGHTMoh9yIRoCO5oCZWwwPtcwLtgc9PelUViP5CCrfcTlWAw5IuBfpPRGKwy1FZHUMrCzKRcEHkROGcXQYbHYinT0RajKoHIHW31nB5ON9x6HiZz+aqcUGHxEDyuDBg6V1OmnLyhYqqxYAC7bg3At847h8TW1pgDQatdL+Npy3G6d8zm+goYEDUKjixGutr78pIrYbKFyrckgBBpcnQAfOKwuKIYHLlYG55387Tb+z7hIxmIavUvloFCoGxc3OvlYH1hMcsspEZ5YY42ukcM4dko00O6IinzVQP2khqIEfBjdQz1I8S3dNrTvMz7SMORgWYC4D084tf3SwXXoCwPpNUhiOIYRa1J6bbOrKfUWiym5peGXxyleeeGcKWlVqAD3SytYcvdvb5x7H8MquQ4qBbEkqBuvJbcv95YNwpqNZkf4gxDX6HTzBGo85YtQLDwnDu7erMcbOlRwWq6jKTp1/aNcT4e9Y6PkNx71ibC9yLdZZYLB3flz/wB9JNo4bUgEadb7Q7l20slmkXD4UqpVmzjTKddLD666+sreG8ET8VUquLkFcl9gxXfzmiakQLERrhfDWrutNSbmoCbDYLrmJ8BJlu02Yxt+xGDLYcs2zOxW/gLKT5EgzQjAiO4PDrTRUXQKoUeQEevPQxmpp5HJl8srUXurRjGYMPTcHmrD5gyY8NI0xzDBPdSSNzsdxrE47lm25X1lrjOG91XZTaxOZbbZWP7St4njFVlRrgsbLobAjWxbYHznBZ3p62GUs2YXVekXgqVgQui/OO0kIUjWw8QdOZuTyknBurICpBVhcEbWisXuE4DD95XRBuSL/wBIN2+l5vhRtM52S4f/ABTUI0UFQep3F/L7zVVZ18M1i83yLLl0jNh7xP4CSacfmznQBgrRfdyW0YYwBg4WCSg0EAiOIpKcQzR2mYAoUoGpRWeMY7iCUkZ6rqiKCzMxAAA1JJPKPYERbecB7V4gNxDFFTcd61j8h9xOz8RrNVpqR7oYqSpuDkYixbrY3tynMPaD2SqUMQ2IQFqNU3Yjam53Vuh3B8x4TDlm46ODrJn6N2ZXRsrptb6+flL+n2mxDLkDJewGbulvpfp1maw9r3BI+4k3D1WuTn2203nHlv6ehjZrshcP3ZNzdiWZj1Y3PlvOu+y3DgYAMN3qVCeuVig/+s5RTwzVHCUwalRzYAb3/vXpO09k+F/g8NTok3IuXPLOxLNbpckek34cbvdcvkZdaXuUxDCOd5EM063CJYs6RKtEYhrlR4mAZTt3w9Gp98F99CgLDmCcuvzmIao2Tewsb8zppNp297WUqNM4cLmaqCp5BdL36kaGYmhVuPO3zE5ObHuV6Hi59U1w0BhnQ5uojmLrrTIJYhjbQKzNv4KLxxKKcwJIRF0sBIsmnXMj2YkC5/bkTNj2IoKtDNYZnZje2pF7Wv5gzE1alhbwv9d50fh9ELh6VgBZE28hK4Z24/KvS1BMPMYVOpoPKK7wTscBsmEalpV9o+0+HwVPvMQ+UXCqoBZ3Y7KiDUkyNw3ilSvSWpUpGjmuRTJ99VPw5/BrakcrxBTcTep+IfO2YCwB00BuQvS2sgYumrfGLjmOU0w4erGqp/OVa/gcoW4/yymr4YoSrjX6HqJy8mPe3fwZ9aViYelawG/K5t8pPpABYS01G9hLDh+DDuAR7u58LCRrdbZ5STbQcAGWgo5nU+Z1+1pOYzP8c4k+GptWQZu7Uuy2vdE95wB+rKGt1Ak7A9oEqoG2DAEEag32nbOpp5du7tYho4HjFOoDsbyQrCMhF4yzR8sIxUMAT3sEaIgiBwDWLbEqu+p8BIbVidtB9YSJY+UYFjMa/Kyg6ab+pmG7VYk4jH4TAIxszDE4o317mkbqhvydwB6DrNxVS4ImB7A0/wARxHiOILAulX8OAd1SmAot4C6mAbzu8wbre3Twjxpq6EMAysLFSLgg8iI4EtEU9Lj1EQcx7X+zw0b1sMM9LdqepqU/ErzdfqOso+Adl62LYCihCfmqvcUl/dz0H0nSOO9q1pVzQWm1V1QOyjQHMdFudNALkeDCV3Z3t1UfGrh6uGNFKubI/eI/vqLhcq7XAbnyHjMLx4XL265z5zH1toeznZOjgkOQZ6hHv1W+I9APyr0HreW1ZdBfrf1iqq3IHqf2/vpGcZiVRS7sFVQSzMbAAakkzaSTqOa23uk0M6CwN7ePhJS4gHfQ/SR8NiEqIr02Do4DKym6sp1BB5gwsRUCj3iAOsaViiyv4vi8rKq7nn4CQa3Hu7UkfCATmfQCwvpztKDsv2hfH0ExL29+rWC2FrIlQqmnkAfMypAyntHpkYvCjW1TvCT/AElN/O8bppp9ZqPaBwzvMKKgHvYdxUH9PwuOuhvboJnqIuoPynROHHlw19ljy3jy39DpoDrJSIPA/aMIRfU2PI8j06GP1MQNBzOwGpM83Ljyxvx129THOZY730j4huQ3Ow8TNp2YrFcMqsbhTlv8j+8yVHD2NzqfoB0mu4JT/wCUU/qZ29M5A+gE7MPH/Fhu+64ObmnJlrH1GmfEKgF9TYaDfaV+Jx7EEj3QPn8407FQDuNPPaV3aPiGTB13T4lpswHO4HhJ0zc34/x+kvFw+KLGlh1XIMpdVquC7MwHPKRqdss6nwviSV6a1KbZlYCxGxB8Jh/ZtwKkOH98yipVrqzVKr+87XF7FjrYSV7HVb8Fl1AWpUtfkudgACfKSbcVhlIbw0byP+8w/tC7frh2FGnS76puWLZEToGsczdNhzm/r0rqQeYtON9s6S06L0nALK2VS2+rZrgnna59ZNVjdek7sd7SadSuKeJpJTzmyPnzgP8ApYECw6/9x1OguhY8/tynD/Z/waniKwUi5V9QdwoObUDbS49J3kJpblCSRWeVvtBr0s172ykWt4gjWYv2b1s1KrQIKnC16tHKTeyKb09efusBfpN09PWw2EwfZZe64rj6ewqdzWt1bOhI/wAolM21VSD7twZLoYzk4t1H7xCDUxS0oyT1S4uI1USNYeoVNuR+nUR+qYwZtCgvBEkyKccdfrAYb/F5CClB2p7QLgsPUrsL5coVb2zO5Cqt+QudT4AznWA7HcQo06mOoVko16meq9JVZlqhi1TKxY6XJOltNrzRe2AWw1E/lGKw5bqMxmx3oedP/wDMAr+wPHjjsHTrt8TCzf1De3rLzFrlGb9OvpzmF9hxP/C6Y5F6hHT+IwP2v850R1uCPGAcv4rTBxDNlVyQ1R2zEZlAuAQN9rW6CWPBqNOpmqBUVqFUKMq2KOoVtT1zj0Ikd8EVFRNC6PTVjtmc1AzemVV9DFcN4iFx9XCDU1jTqeihlqH5Kk553m3vWLoGFNxmO7a/6TM+0zP/AMOrCmCXcBFA3LOco+81gWwlZxEB3CnUJ7x87WH3PznRJtgqeCB6WFw9Aad1RpUydLkoiqT01EmLQ5nU9dZIWnaFsZrJpLGe1PGtR4dVK7sBT3t/5hCH6Ey27JcJNHAYdEGiIDrYEk6sfU3mb9sGIV8OuHU3q1XS1MasVVgSQo1O1vMyr4N22x2DFCji6QFMkUkqkDPmJ90VFBIv5Sb7OOl1UapTdGS4YFSD4EWM59iaBw7NTfTJsTzU/D68p0LAtVcd5cKDewtp57TN9tuGipSWvpmpGxPiD/obfMzbhy1dIynTlHH+17M5pgd3TG/vAO45G/5R0GvWDstxqr3py3dCAWBbMQPEMfXSK4thKdctdQCPzAWOt+cqOD4lKBZi2xVSNbsjWuQOm8uzWe6Jf11HWOG1O9yZfeDmwt9fUAH5TfpSYoEy5QJy7sEWfG1XU/w6aCy290s2gfzygjredTAqlQQw2vbT/SRzZbuhhNRIajdbSufD3Gu3hymO7RVmXjeBuzWqLVXLmOU5aZJOXbfpzm7yzOKqFw/CLQXKiAIfyqLAeQ2Ek8NQKBa38wHneLCQjSINxv8A3pFcRtad38pyT2zcNK1KNUC6sGR1/nFmR/MKH/yzq+GrXGuniPAzI+17hvecNd+dBkqg9FNm+asw9TMquXtlPYjwS9XEYokkACgjfruRUd/A/lHobbzrjm397TO9gOF/huHUFZcrMneuvg9Y94V9M1vSX6D5mAtEROfVjk7QIBtXwrAjrTcMPpf5zoNfRT0B+0ynCuCUayU8RVQPVqKHDt8VPMPhpn8lhpp4axk1IcE+UVmsPKVHZ5jlqIzFhSquiudSygK4ueZUsUv/ACeN5c1E005wBQEJn0ihsI3WWOA330EaNKCJKTfWHGlN7RxWgpmfaJ2dOMwTUlYIQ9NwxF7ZGBOnlL3AUf4ag62UA9dI/iKeZWHiCPmJH4fV/h3PJb/TX63gDXZ7AJSoqlJFRbXCqAALk8hLUSLgKeVKYP6Fv8pKaAZLtLg8uJp5RYVnFRz1pKAf/iFlX2G4cKvEMXiyL93lw9M9Sq1Kn0NP6zS9tHK4KtWUXagjVetkUl7f4c3yg7HcNNDCUlYWdh3lT+up7zfK9vSZzH9ttfl+ultjMRlHWVYJAYnckA+p/wB5N4ofdHU/aQ8Wv8AnmLH5Gb4xjUkiNusUx96HLS5bh1FTtDVNTU0qAFMHwuLkeWY/OP8AtXw9sIG/TWokHw9637xfEuGVE4+lVUJp1MOVZgNA123/AMqzU8c4TTxGHZKy5lujWuRqrKw1HURfRpHBsatZFLtlsq+6PL7SdxTC0quGeneyuCL63v4/aJweCSnYKo0UDxuANjLNaSkbC3hYQ9B5m4rUakz020fMUYi+gF7/AO0qK1QGoxX3VJAA2sMoE33ts4SaOMpuoAp10Y6aXqIVV7/4SkxNbCL3SMpzVGNslxe+wFupsPWbb+Xadadd9lfCjTwtZ21bMFB8VXKB9bzoFHh6lQbtsDuLfaR+yvARhcHRokAstNQ7H8znVifUmWVdrL4D9phe6pzrt3pxbhb7DvKq/wCZQJvhOd9uKj4jFYNsNTeqcLXV6uRScqG1yT425bzd8P4glUFkN7GxBDKynwZGAZTbXUR/YSiIsDSFvDpmMjFfhiVHpVGuDSYlbMQCSpWzAfENb2PMA8pLxmFWtSelUAZKilWB2KkWI+UItyiqHPWZ5qhQTYcl0EcVYFW0WJJklZR1OzWpFKvWpISWKU+7IuTc5S6MVBN9vHS0v7QWgEDAcMSkoRLhVvoTfUm5JJ1JJJJJ3JMmlbCLtAxgDaroB0hMugix+0S3KAQ4UdcamCVpJhDYkeBuPI/2Yui+p84jEe6wbkfdP7fWIpj3j0A+d/8AT7yVJwMh1adiUF7ObqfP4x9z6yqptjvxVQnuDhvd7oAkVPhGbOSN817W5S4OEZ9XsLbBSdD438YBJptc+FpBftLh+/GH7wGqdcgBNrC9idgba2jy8P8AF2P0+ZG8IcKpK5qBF7wgLnsM2Ucr+EAfqG913B0I5ERxF+kZorck+EkhbQCt4o12Ven3/wC0Rj1/guP5D9BCds1Ynrb5SRXp3Vh4gj5ia4+ko1B76+IH2j0g8NY91TvvlW/nYSwAjJVcVp+8r/pIv5HQ/eKqn+C/oPqBJeNohlI8ZAQ3UKfizKGHRTe/kbCAWabjykpBY9DI6DW8VV4hTTKr1EVmNlDMAWPgAdzCmzvtU4B+K4dVIXNUog1qelzdR7wFuZW4tOR+yrs+MXxCkW1Shau3UoQaYP8Aisf8M9E0xpY6j6TL9hexC4B8Wy2IrVr0/wCWkBdU9Gep6WhLqaNqjIeOQspA5g2+UltCakDETKdjbfhVH/UDVBWHPvc7Z7899ulukfdh+OQLv3FQ1beGen3Wbrfvbf4pMxvZSlUqd4C9Nzu1KpUpFraDPkYB/W8k4Dgi0Qe7A11ZmLM7Ha7O12Y8tTAzttIBHHpG0bjSBb3wOkfww3kFal61vACWGD2PnJzOHmhrA0AmaioLQQAwAmiW3izG6psLwAXhH4h0H3jYqa9B9YuibkmABqesEXaHHsK6uwZSIWCW4JPOw9RvGTUsxU7jUdRJGDFl8yTED6pHTELAxgCmaJfa8KHX+GAHhF93zjlVrAnwvE4b4RGuIPZD10+cIFZhfiv5ywEg4UaiTVM3Qraoyiw5N+8mM9heV3GXyg/Pz8fWT2bSAQKfGqNR2RaqFk0cBgcp8G8DFhA7Zqe40DW0Pj6a/QRrAdlsNTd6iUUDVGLtzBZt2sdAT0lrYAfaI0JcPW/UF8tZDr9h8PVr08RVBqVKXwknS4IYEgb2KgiXyx2kIWAGNgYaGwt9YziH1AkgLJpgIbRMWRGRNoLwGCAJqNpI1Rt+m/yklxpK/iVXKjnp+0cKofCXzVXbzl5hNj5ym7O0rUy36ifltLnC8xFl6OHidIUVaJmSilaANELFEQA7yFxbEZKd/EqPmZMBkfG4RaiFWAbmAfEbQCJgiXPSWarYSt4fiAfdGluUtIQCtCirQRhneJhmQmlY1FFwDz6XllSpHKATqAL+dtZDoYT+ICL6X9R4H++UslMQIDkbxwQmESukAKo0VifhAiQNYrFcoA9RHuiQeLVPhHr+wk9dhKfiD3f6SsfZX0cojYx4mxiaK6CKrCaxKo46L5QNycvo2n9+Umqb2ldh8R3lZx+i3zP/AGMtqK6woSAIwxubRVarYROGTW8AlRyntGzFg6QNHGr+smyFR+OTpIIMUYgxcAQxtBA40iEaAKMoO02I+Gmu7kfe0vnMpq+CLYoOfhRAF/qJa5+VvnKhVYYSiEQKOQAkrD7mNLHKHxen7iTfRxIMS0VEtMlEiORsRQMAKGIZhDygGa4dib4+tSH5BnPk1iPqT8pqJR8Pw4XG1zpnZKZP9ILW/eXcIdHBBCjJBpGOiCCIBCYwQQAqUOvuIIIwfzaekpK5u0KCVimp1LaHUS6nx5QQTUmQ7E1C/wCIY798VP8AhH+5msGggggEctcyZRWwggiBZMNzpDggZqj8fpJhMOCR9mbO0RTqW0gglEU1TpGTVsdoIIyJL3MbfeCCBHlMXRPveh/aHBFl6VD6teBocExUJBDMEEAO8EKCAVPc/wDPFv8A2LHr/E0+x+ct4UEAOCCCM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9332" name="AutoShape 4" descr="data:image/jpeg;base64,/9j/4AAQSkZJRgABAQAAAQABAAD/2wCEAAkGBhQSERUUEhQUFBUUFhQVFRQUFBQUFBUVFBQVFBYVFRQXHCYeFxkjGRQUHy8gIycpLCwsFR4xNTAqNScrLCkBCQoKDgwOGg8PFykcHCApKSksKSksLCwpLCksKSwpKSwpKSwpLCkpKSksKSwpKSkpLCkpKSkpKSkpKSwpKSksKf/AABEIALcBEwMBIgACEQEDEQH/xAAcAAAABwEBAAAAAAAAAAAAAAAAAQIDBAUGBwj/xABBEAACAQIEAwUGBAQEBAcAAAABAgADEQQSITEFQWEGE1FxgQciMpGhsRRCUsEjYnLwgpLR4RUkQ/EXM1NjorLC/8QAGQEAAwEBAQAAAAAAAAAAAAAAAAECAwQF/8QAIREBAQACAgICAwEAAAAAAAAAAAECEQMhBDESQRMiMlH/2gAMAwEAAhEDEQA/AN9Q4eBtLCnTsISU48qzSphOSKywZTBYxkUqxZWJURRk/ZgFgyQLeK1lEICHlhiGDJhgFgyxQMF46BARQEIGLVooYsphWi3qgAk2AGpJ0AHiZyntX7a1UlcCUcqSC9Sm5Rt9U95bi9tefLxk26OR1Zbx1bzzfh/a9xEVe8asHX/0jTVUtpfLlswNhzJ32kmt7b+J58wagq8k7olbdWJuT8ovkfxehXvCSc87Ke2vC4kBMR/BrE2C2Yo2lyQ+w2O9uU3+ExaVFDowZTsym4NtDr5gwJJDGEWMVnhFoA3eOK0RHFMAGeNs0dzRtzAAjReaIQxzNAEs0bDRxjGxAHQ8DPAph3EAjtF02gMNIA5nhwXggFXkhqsFRrRNOpNLUw7lh5YoQGVCIIguALkgAbkmwHmYl3nF/ab2wfE4hsLSYrQpHLUCnSq/5sx5qu1tr3vMsspj2vHG3qNtxz2v4DDkqhfEONCKK3UHw7xiFPoTMx/47uW0waBL865z29Etfp9Zz44NbWAgTADxnPfIdM8bKu5dmvaVhMYQlzRqn/p1bLf+lx7reV79JskpzzGvDhznVPZZ2zdqn4LEMXOUtQqHUkLa9JjuTa5B8FI5C98fNMrpHJwZYTbpndRt0kiM1jNtsCESKxNVKVNqjkKiKWZjsABcmFRaZn2uYvu+D4oj8y06fpVq06ZPyYxbNzj2ge2IYig1DCIwVx71V7oQL7Kltet7eRnJqle4NuZHyj9PDGo4Qc9/If2JqcD2ZS1iLzDPkk9unj4bl6YlcQx8ooYy2lr+s6InZGmRtI1bsXTHKR+bFrfFzjEZQw038J2D2C9q27x8DVbTLnobA+5YMnXSx113nNeM9nmojODcDe3KF2f4mcPi8NXQkMlWmbgbqWCsvqpYes1xy36c2eFx6r1zkgNOKVri/jDJmjIyUilSExi1MRm6rqoLMQANydhM7je0d9KI0/URv5DlK3tJxY1q2QH+Gh2H5j+o/tIi1bDUj7SLnpeOFqU3HsQPzD1A/wBJJ4f221C10Fv1072HUqf2lE+MueciVwzbbdQJH5I0/Dl/jqVJ1dQykMpFwRqCIRWc87EdpDQqnDVb5GYZSdcrNsR/KTv4GdFaazLcY3HV1SkSK7uGhipSTDpCVY5UiEOsAc7uCLBggFRVF43SSFTB5w3BlElKwgJlcWaAO0YL4nVyU6j/AKEZv8qk/tPNWFuQGJuze8x8S2pPqSTO9dtOPfhsNcp3neN3RW+U5GVs5U/qAGnKcLoUbIATawGvpyHjOTny+nX4+F9pNJSeUl0qMqsKgJPdtVAQBmLOoFibfCT12mjw1Smy3OwBJ1G4nDyyx6nDnKjKmm0e4JWNLHYWoPy1kHoxyH6MZX1scXewqhF5Xpm2ng3OSMM4p1KT1L5UqU3YqM1wrAkqBvcCXhLjZWPLlM5Zp6TtI2IWQ6WPLKGGzAEeRF4+lUmem8cqgpmW9sy34LitbZe4b5YilpNUz2mX9o2CbFcMxNFfiZAy3NrtTdagF+pS3rAOB9nKN6zHlYWm6wijwmK7G65mOygf6zXYTtBQG4PnlnByS/J63BlJiuKaCFXAttJeDqJUXMp0MhY/jdCmSpuzDwFxM9V0fOKri2BFSmw8QZzHE0il12IJtysRr+06wMWtQaAr5i1/Kcw49hz3jrzDHTxJM34Ouq4vK1lqx68wLE0kub+4mv8AhEeMquH8QBpJlIICqARrsAJI/HTsefoqoxvCxFYrSc8wpt58ooNeReK1f4Lj+U/TWIMVik10O51gpIIxWFybf2JWtiBSqe9RfLpZyxIJOnw6icWXdejxzUkXPdgRZTSNfjV35AfaVdHjIrVCEqVFIt8VOyG5NgHt0O8z01qRU4bmqK3O2Un10M6PSrEop8VH2mGwtXX3t7a+Ym4wK2pqDyAnXxenn839JlB49eRO+ywfjxN2B2u0jpUN4o4oGAWiCUp0hyN+KEOMGqiwkSKqGHTMoh9yIRoCO5oCZWwwPtcwLtgc9PelUViP5CCrfcTlWAw5IuBfpPRGKwy1FZHUMrCzKRcEHkROGcXQYbHYinT0RajKoHIHW31nB5ON9x6HiZz+aqcUGHxEDyuDBg6V1OmnLyhYqqxYAC7bg3At847h8TW1pgDQatdL+Npy3G6d8zm+goYEDUKjixGutr78pIrYbKFyrckgBBpcnQAfOKwuKIYHLlYG55387Tb+z7hIxmIavUvloFCoGxc3OvlYH1hMcsspEZ5YY42ukcM4dko00O6IinzVQP2khqIEfBjdQz1I8S3dNrTvMz7SMORgWYC4D084tf3SwXXoCwPpNUhiOIYRa1J6bbOrKfUWiym5peGXxyleeeGcKWlVqAD3SytYcvdvb5x7H8MquQ4qBbEkqBuvJbcv95YNwpqNZkf4gxDX6HTzBGo85YtQLDwnDu7erMcbOlRwWq6jKTp1/aNcT4e9Y6PkNx71ibC9yLdZZYLB3flz/wB9JNo4bUgEadb7Q7l20slmkXD4UqpVmzjTKddLD666+sreG8ET8VUquLkFcl9gxXfzmiakQLERrhfDWrutNSbmoCbDYLrmJ8BJlu02Yxt+xGDLYcs2zOxW/gLKT5EgzQjAiO4PDrTRUXQKoUeQEevPQxmpp5HJl8srUXurRjGYMPTcHmrD5gyY8NI0xzDBPdSSNzsdxrE47lm25X1lrjOG91XZTaxOZbbZWP7St4njFVlRrgsbLobAjWxbYHznBZ3p62GUs2YXVekXgqVgQui/OO0kIUjWw8QdOZuTyknBurICpBVhcEbWisXuE4DD95XRBuSL/wBIN2+l5vhRtM52S4f/ABTUI0UFQep3F/L7zVVZ18M1i83yLLl0jNh7xP4CSacfmznQBgrRfdyW0YYwBg4WCSg0EAiOIpKcQzR2mYAoUoGpRWeMY7iCUkZ6rqiKCzMxAAA1JJPKPYERbecB7V4gNxDFFTcd61j8h9xOz8RrNVpqR7oYqSpuDkYixbrY3tynMPaD2SqUMQ2IQFqNU3Yjam53Vuh3B8x4TDlm46ODrJn6N2ZXRsrptb6+flL+n2mxDLkDJewGbulvpfp1maw9r3BI+4k3D1WuTn2203nHlv6ehjZrshcP3ZNzdiWZj1Y3PlvOu+y3DgYAMN3qVCeuVig/+s5RTwzVHCUwalRzYAb3/vXpO09k+F/g8NTok3IuXPLOxLNbpckek34cbvdcvkZdaXuUxDCOd5EM063CJYs6RKtEYhrlR4mAZTt3w9Gp98F99CgLDmCcuvzmIao2Tewsb8zppNp297WUqNM4cLmaqCp5BdL36kaGYmhVuPO3zE5ObHuV6Hi59U1w0BhnQ5uojmLrrTIJYhjbQKzNv4KLxxKKcwJIRF0sBIsmnXMj2YkC5/bkTNj2IoKtDNYZnZje2pF7Wv5gzE1alhbwv9d50fh9ELh6VgBZE28hK4Z24/KvS1BMPMYVOpoPKK7wTscBsmEalpV9o+0+HwVPvMQ+UXCqoBZ3Y7KiDUkyNw3ilSvSWpUpGjmuRTJ99VPw5/BrakcrxBTcTep+IfO2YCwB00BuQvS2sgYumrfGLjmOU0w4erGqp/OVa/gcoW4/yymr4YoSrjX6HqJy8mPe3fwZ9aViYelawG/K5t8pPpABYS01G9hLDh+DDuAR7u58LCRrdbZ5STbQcAGWgo5nU+Z1+1pOYzP8c4k+GptWQZu7Uuy2vdE95wB+rKGt1Ak7A9oEqoG2DAEEag32nbOpp5du7tYho4HjFOoDsbyQrCMhF4yzR8sIxUMAT3sEaIgiBwDWLbEqu+p8BIbVidtB9YSJY+UYFjMa/Kyg6ab+pmG7VYk4jH4TAIxszDE4o317mkbqhvydwB6DrNxVS4ImB7A0/wARxHiOILAulX8OAd1SmAot4C6mAbzu8wbre3Twjxpq6EMAysLFSLgg8iI4EtEU9Lj1EQcx7X+zw0b1sMM9LdqepqU/ErzdfqOso+Adl62LYCihCfmqvcUl/dz0H0nSOO9q1pVzQWm1V1QOyjQHMdFudNALkeDCV3Z3t1UfGrh6uGNFKubI/eI/vqLhcq7XAbnyHjMLx4XL265z5zH1toeznZOjgkOQZ6hHv1W+I9APyr0HreW1ZdBfrf1iqq3IHqf2/vpGcZiVRS7sFVQSzMbAAakkzaSTqOa23uk0M6CwN7ePhJS4gHfQ/SR8NiEqIr02Do4DKym6sp1BB5gwsRUCj3iAOsaViiyv4vi8rKq7nn4CQa3Hu7UkfCATmfQCwvpztKDsv2hfH0ExL29+rWC2FrIlQqmnkAfMypAyntHpkYvCjW1TvCT/AElN/O8bppp9ZqPaBwzvMKKgHvYdxUH9PwuOuhvboJnqIuoPynROHHlw19ljy3jy39DpoDrJSIPA/aMIRfU2PI8j06GP1MQNBzOwGpM83Ljyxvx129THOZY730j4huQ3Ow8TNp2YrFcMqsbhTlv8j+8yVHD2NzqfoB0mu4JT/wCUU/qZ29M5A+gE7MPH/Fhu+64ObmnJlrH1GmfEKgF9TYaDfaV+Jx7EEj3QPn8407FQDuNPPaV3aPiGTB13T4lpswHO4HhJ0zc34/x+kvFw+KLGlh1XIMpdVquC7MwHPKRqdss6nwviSV6a1KbZlYCxGxB8Jh/ZtwKkOH98yipVrqzVKr+87XF7FjrYSV7HVb8Fl1AWpUtfkudgACfKSbcVhlIbw0byP+8w/tC7frh2FGnS76puWLZEToGsczdNhzm/r0rqQeYtON9s6S06L0nALK2VS2+rZrgnna59ZNVjdek7sd7SadSuKeJpJTzmyPnzgP8ApYECw6/9x1OguhY8/tynD/Z/waniKwUi5V9QdwoObUDbS49J3kJpblCSRWeVvtBr0s172ykWt4gjWYv2b1s1KrQIKnC16tHKTeyKb09efusBfpN09PWw2EwfZZe64rj6ewqdzWt1bOhI/wAolM21VSD7twZLoYzk4t1H7xCDUxS0oyT1S4uI1USNYeoVNuR+nUR+qYwZtCgvBEkyKccdfrAYb/F5CClB2p7QLgsPUrsL5coVb2zO5Cqt+QudT4AznWA7HcQo06mOoVko16meq9JVZlqhi1TKxY6XJOltNrzRe2AWw1E/lGKw5bqMxmx3oedP/wDMAr+wPHjjsHTrt8TCzf1De3rLzFrlGb9OvpzmF9hxP/C6Y5F6hHT+IwP2v850R1uCPGAcv4rTBxDNlVyQ1R2zEZlAuAQN9rW6CWPBqNOpmqBUVqFUKMq2KOoVtT1zj0Ikd8EVFRNC6PTVjtmc1AzemVV9DFcN4iFx9XCDU1jTqeihlqH5Kk553m3vWLoGFNxmO7a/6TM+0zP/AMOrCmCXcBFA3LOco+81gWwlZxEB3CnUJ7x87WH3PznRJtgqeCB6WFw9Aad1RpUydLkoiqT01EmLQ5nU9dZIWnaFsZrJpLGe1PGtR4dVK7sBT3t/5hCH6Ey27JcJNHAYdEGiIDrYEk6sfU3mb9sGIV8OuHU3q1XS1MasVVgSQo1O1vMyr4N22x2DFCji6QFMkUkqkDPmJ90VFBIv5Sb7OOl1UapTdGS4YFSD4EWM59iaBw7NTfTJsTzU/D68p0LAtVcd5cKDewtp57TN9tuGipSWvpmpGxPiD/obfMzbhy1dIynTlHH+17M5pgd3TG/vAO45G/5R0GvWDstxqr3py3dCAWBbMQPEMfXSK4thKdctdQCPzAWOt+cqOD4lKBZi2xVSNbsjWuQOm8uzWe6Jf11HWOG1O9yZfeDmwt9fUAH5TfpSYoEy5QJy7sEWfG1XU/w6aCy290s2gfzygjredTAqlQQw2vbT/SRzZbuhhNRIajdbSufD3Gu3hymO7RVmXjeBuzWqLVXLmOU5aZJOXbfpzm7yzOKqFw/CLQXKiAIfyqLAeQ2Ek8NQKBa38wHneLCQjSINxv8A3pFcRtad38pyT2zcNK1KNUC6sGR1/nFmR/MKH/yzq+GrXGuniPAzI+17hvecNd+dBkqg9FNm+asw9TMquXtlPYjwS9XEYokkACgjfruRUd/A/lHobbzrjm397TO9gOF/huHUFZcrMneuvg9Y94V9M1vSX6D5mAtEROfVjk7QIBtXwrAjrTcMPpf5zoNfRT0B+0ynCuCUayU8RVQPVqKHDt8VPMPhpn8lhpp4axk1IcE+UVmsPKVHZ5jlqIzFhSquiudSygK4ueZUsUv/ACeN5c1E005wBQEJn0ihsI3WWOA330EaNKCJKTfWHGlN7RxWgpmfaJ2dOMwTUlYIQ9NwxF7ZGBOnlL3AUf4ag62UA9dI/iKeZWHiCPmJH4fV/h3PJb/TX63gDXZ7AJSoqlJFRbXCqAALk8hLUSLgKeVKYP6Fv8pKaAZLtLg8uJp5RYVnFRz1pKAf/iFlX2G4cKvEMXiyL93lw9M9Sq1Kn0NP6zS9tHK4KtWUXagjVetkUl7f4c3yg7HcNNDCUlYWdh3lT+up7zfK9vSZzH9ttfl+ultjMRlHWVYJAYnckA+p/wB5N4ofdHU/aQ8Wv8AnmLH5Gb4xjUkiNusUx96HLS5bh1FTtDVNTU0qAFMHwuLkeWY/OP8AtXw9sIG/TWokHw9637xfEuGVE4+lVUJp1MOVZgNA123/AMqzU8c4TTxGHZKy5lujWuRqrKw1HURfRpHBsatZFLtlsq+6PL7SdxTC0quGeneyuCL63v4/aJweCSnYKo0UDxuANjLNaSkbC3hYQ9B5m4rUakz020fMUYi+gF7/AO0qK1QGoxX3VJAA2sMoE33ts4SaOMpuoAp10Y6aXqIVV7/4SkxNbCL3SMpzVGNslxe+wFupsPWbb+Xadadd9lfCjTwtZ21bMFB8VXKB9bzoFHh6lQbtsDuLfaR+yvARhcHRokAstNQ7H8znVifUmWVdrL4D9phe6pzrt3pxbhb7DvKq/wCZQJvhOd9uKj4jFYNsNTeqcLXV6uRScqG1yT425bzd8P4glUFkN7GxBDKynwZGAZTbXUR/YSiIsDSFvDpmMjFfhiVHpVGuDSYlbMQCSpWzAfENb2PMA8pLxmFWtSelUAZKilWB2KkWI+UItyiqHPWZ5qhQTYcl0EcVYFW0WJJklZR1OzWpFKvWpISWKU+7IuTc5S6MVBN9vHS0v7QWgEDAcMSkoRLhVvoTfUm5JJ1JJJJJ3JMmlbCLtAxgDaroB0hMugix+0S3KAQ4UdcamCVpJhDYkeBuPI/2Yui+p84jEe6wbkfdP7fWIpj3j0A+d/8AT7yVJwMh1adiUF7ObqfP4x9z6yqptjvxVQnuDhvd7oAkVPhGbOSN817W5S4OEZ9XsLbBSdD438YBJptc+FpBftLh+/GH7wGqdcgBNrC9idgba2jy8P8AF2P0+ZG8IcKpK5qBF7wgLnsM2Ucr+EAfqG913B0I5ERxF+kZorck+EkhbQCt4o12Ven3/wC0Rj1/guP5D9BCds1Ynrb5SRXp3Vh4gj5ia4+ko1B76+IH2j0g8NY91TvvlW/nYSwAjJVcVp+8r/pIv5HQ/eKqn+C/oPqBJeNohlI8ZAQ3UKfizKGHRTe/kbCAWabjykpBY9DI6DW8VV4hTTKr1EVmNlDMAWPgAdzCmzvtU4B+K4dVIXNUog1qelzdR7wFuZW4tOR+yrs+MXxCkW1Shau3UoQaYP8Aisf8M9E0xpY6j6TL9hexC4B8Wy2IrVr0/wCWkBdU9Gep6WhLqaNqjIeOQspA5g2+UltCakDETKdjbfhVH/UDVBWHPvc7Z7899ulukfdh+OQLv3FQ1beGen3Wbrfvbf4pMxvZSlUqd4C9Nzu1KpUpFraDPkYB/W8k4Dgi0Qe7A11ZmLM7Ha7O12Y8tTAzttIBHHpG0bjSBb3wOkfww3kFal61vACWGD2PnJzOHmhrA0AmaioLQQAwAmiW3izG6psLwAXhH4h0H3jYqa9B9YuibkmABqesEXaHHsK6uwZSIWCW4JPOw9RvGTUsxU7jUdRJGDFl8yTED6pHTELAxgCmaJfa8KHX+GAHhF93zjlVrAnwvE4b4RGuIPZD10+cIFZhfiv5ywEg4UaiTVM3Qraoyiw5N+8mM9heV3GXyg/Pz8fWT2bSAQKfGqNR2RaqFk0cBgcp8G8DFhA7Zqe40DW0Pj6a/QRrAdlsNTd6iUUDVGLtzBZt2sdAT0lrYAfaI0JcPW/UF8tZDr9h8PVr08RVBqVKXwknS4IYEgb2KgiXyx2kIWAGNgYaGwt9YziH1AkgLJpgIbRMWRGRNoLwGCAJqNpI1Rt+m/yklxpK/iVXKjnp+0cKofCXzVXbzl5hNj5ym7O0rUy36ifltLnC8xFl6OHidIUVaJmSilaANELFEQA7yFxbEZKd/EqPmZMBkfG4RaiFWAbmAfEbQCJgiXPSWarYSt4fiAfdGluUtIQCtCirQRhneJhmQmlY1FFwDz6XllSpHKATqAL+dtZDoYT+ICL6X9R4H++UslMQIDkbxwQmESukAKo0VifhAiQNYrFcoA9RHuiQeLVPhHr+wk9dhKfiD3f6SsfZX0cojYx4mxiaK6CKrCaxKo46L5QNycvo2n9+Umqb2ldh8R3lZx+i3zP/AGMtqK6woSAIwxubRVarYROGTW8AlRyntGzFg6QNHGr+smyFR+OTpIIMUYgxcAQxtBA40iEaAKMoO02I+Gmu7kfe0vnMpq+CLYoOfhRAF/qJa5+VvnKhVYYSiEQKOQAkrD7mNLHKHxen7iTfRxIMS0VEtMlEiORsRQMAKGIZhDygGa4dib4+tSH5BnPk1iPqT8pqJR8Pw4XG1zpnZKZP9ILW/eXcIdHBBCjJBpGOiCCIBCYwQQAqUOvuIIIwfzaekpK5u0KCVimp1LaHUS6nx5QQTUmQ7E1C/wCIY798VP8AhH+5msGggggEctcyZRWwggiBZMNzpDggZqj8fpJhMOCR9mbO0RTqW0gglEU1TpGTVsdoIIyJL3MbfeCCBHlMXRPveh/aHBFl6VD6teBocExUJBDMEEAO8EKCAVPc/wDPFv8A2LHr/E0+x+ct4UEAOCCCM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99333" name="Picture 3" descr="PMarsh_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44" y="1052513"/>
            <a:ext cx="8208912" cy="489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8544" y="6093296"/>
            <a:ext cx="8424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Holroyd machine tools – based in Rochdale but owned by                        Chongqing Machinery and Electric </a:t>
            </a:r>
            <a:endParaRPr lang="en-GB" sz="2000" b="1" dirty="0"/>
          </a:p>
          <a:p>
            <a:endParaRPr lang="en-GB" sz="2000" dirty="0" smtClean="0"/>
          </a:p>
          <a:p>
            <a:r>
              <a:rPr lang="en-GB" sz="2000" dirty="0"/>
              <a:t> </a:t>
            </a:r>
            <a:r>
              <a:rPr lang="en-GB" sz="2000" dirty="0" smtClean="0"/>
              <a:t>                                   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53222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906000" cy="1052513"/>
          </a:xfrm>
        </p:spPr>
        <p:txBody>
          <a:bodyPr/>
          <a:lstStyle/>
          <a:p>
            <a:pPr algn="ctr"/>
            <a:r>
              <a:rPr lang="en-GB" dirty="0" smtClean="0">
                <a:ea typeface="ＭＳ Ｐゴシック" pitchFamily="34" charset="-128"/>
              </a:rPr>
              <a:t>New materials: carbon fibre composites  </a:t>
            </a:r>
          </a:p>
        </p:txBody>
      </p:sp>
      <p:pic>
        <p:nvPicPr>
          <p:cNvPr id="148482" name="Picture 3" descr="PMarsh_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44488" y="783278"/>
            <a:ext cx="8920246" cy="5380020"/>
          </a:xfrm>
          <a:ln w="38100">
            <a:solidFill>
              <a:srgbClr val="000000"/>
            </a:solidFill>
          </a:ln>
        </p:spPr>
      </p:pic>
      <p:sp>
        <p:nvSpPr>
          <p:cNvPr id="148483" name="Rectangle 4"/>
          <p:cNvSpPr>
            <a:spLocks noChangeArrowheads="1"/>
          </p:cNvSpPr>
          <p:nvPr/>
        </p:nvSpPr>
        <p:spPr bwMode="auto">
          <a:xfrm>
            <a:off x="344488" y="165100"/>
            <a:ext cx="95615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/>
              <a:t>New companies– </a:t>
            </a:r>
            <a:r>
              <a:rPr lang="en-US" sz="3200" b="1" dirty="0" err="1" smtClean="0"/>
              <a:t>eg</a:t>
            </a:r>
            <a:r>
              <a:rPr lang="en-US" sz="3200" b="1" dirty="0" smtClean="0"/>
              <a:t> in 3D printing 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44488" y="6163298"/>
            <a:ext cx="92170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/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sz="2400" b="1" dirty="0" smtClean="0"/>
              <a:t>Tao Feng of Beijing </a:t>
            </a:r>
            <a:r>
              <a:rPr lang="en-GB" sz="2400" b="1" dirty="0"/>
              <a:t>Long Yuan </a:t>
            </a:r>
            <a:r>
              <a:rPr lang="en-GB" sz="2400" b="1" dirty="0" smtClean="0"/>
              <a:t>3D printer company in Beijing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93399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8671-42F4-465A-B660-539EA211DD72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48544" y="620688"/>
            <a:ext cx="84249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/>
              <a:t>Global Manufacturing: the Opportunities</a:t>
            </a:r>
          </a:p>
          <a:p>
            <a:endParaRPr lang="en-GB" sz="3200" b="1" dirty="0">
              <a:latin typeface="+mj-lt"/>
            </a:endParaRPr>
          </a:p>
          <a:p>
            <a:endParaRPr lang="en-GB" sz="3200" b="1" dirty="0" smtClean="0">
              <a:latin typeface="+mj-lt"/>
            </a:endParaRPr>
          </a:p>
          <a:p>
            <a:endParaRPr lang="en-GB" sz="3200" b="1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 rot="10800000" flipV="1">
            <a:off x="1064568" y="2560520"/>
            <a:ext cx="8208912" cy="924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3200" b="1" dirty="0" smtClean="0">
                <a:latin typeface="+mn-lt"/>
              </a:rPr>
              <a:t>D. The potential  </a:t>
            </a:r>
          </a:p>
        </p:txBody>
      </p:sp>
    </p:spTree>
    <p:extLst>
      <p:ext uri="{BB962C8B-B14F-4D97-AF65-F5344CB8AC3E}">
        <p14:creationId xmlns:p14="http://schemas.microsoft.com/office/powerpoint/2010/main" val="229070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8671-42F4-465A-B660-539EA211DD72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416496" y="476672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latin typeface="+mn-lt"/>
              </a:rPr>
              <a:t>Global manufacturing: the opportunities</a:t>
            </a:r>
            <a:endParaRPr lang="en-GB" sz="2800" b="1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64568" y="1772816"/>
            <a:ext cx="752353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800" b="1" dirty="0" smtClean="0">
                <a:latin typeface="+mn-lt"/>
              </a:rPr>
              <a:t>A.  Manufacturing in 2015  </a:t>
            </a:r>
          </a:p>
          <a:p>
            <a:pPr>
              <a:lnSpc>
                <a:spcPct val="200000"/>
              </a:lnSpc>
            </a:pPr>
            <a:r>
              <a:rPr lang="en-GB" sz="2800" b="1" dirty="0" smtClean="0">
                <a:latin typeface="+mn-lt"/>
              </a:rPr>
              <a:t>B. Key trends </a:t>
            </a:r>
          </a:p>
          <a:p>
            <a:pPr>
              <a:lnSpc>
                <a:spcPct val="200000"/>
              </a:lnSpc>
            </a:pPr>
            <a:r>
              <a:rPr lang="en-GB" sz="2800" b="1" dirty="0" smtClean="0">
                <a:latin typeface="+mn-lt"/>
              </a:rPr>
              <a:t>C. What’s changed (the five “C”s)   </a:t>
            </a:r>
          </a:p>
          <a:p>
            <a:pPr>
              <a:lnSpc>
                <a:spcPct val="200000"/>
              </a:lnSpc>
            </a:pPr>
            <a:r>
              <a:rPr lang="en-GB" sz="2800" b="1" dirty="0" smtClean="0">
                <a:latin typeface="+mn-lt"/>
              </a:rPr>
              <a:t> D. The potential </a:t>
            </a:r>
          </a:p>
        </p:txBody>
      </p:sp>
    </p:spTree>
    <p:extLst>
      <p:ext uri="{BB962C8B-B14F-4D97-AF65-F5344CB8AC3E}">
        <p14:creationId xmlns:p14="http://schemas.microsoft.com/office/powerpoint/2010/main" val="255546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00472" y="332656"/>
            <a:ext cx="9139687" cy="1069676"/>
          </a:xfrm>
        </p:spPr>
        <p:txBody>
          <a:bodyPr/>
          <a:lstStyle/>
          <a:p>
            <a:r>
              <a:rPr lang="en-GB" sz="3200" dirty="0"/>
              <a:t>After a decade of change, a levelling off</a:t>
            </a:r>
            <a:br>
              <a:rPr lang="en-GB" sz="3200" dirty="0"/>
            </a:br>
            <a:r>
              <a:rPr lang="en-GB" sz="3200" dirty="0" smtClean="0"/>
              <a:t>Stripping out Japan and China shows revealing pattern </a:t>
            </a:r>
            <a:endParaRPr lang="en-GB" sz="3200" dirty="0"/>
          </a:p>
        </p:txBody>
      </p:sp>
      <p:graphicFrame>
        <p:nvGraphicFramePr>
          <p:cNvPr id="14" name="Chart Placeholder 13"/>
          <p:cNvGraphicFramePr>
            <a:graphicFrameLocks noGrp="1"/>
          </p:cNvGraphicFramePr>
          <p:nvPr>
            <p:ph type="chart" idx="1"/>
            <p:extLst/>
          </p:nvPr>
        </p:nvGraphicFramePr>
        <p:xfrm>
          <a:off x="495300" y="1685674"/>
          <a:ext cx="8915400" cy="3934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121985" y="5593520"/>
            <a:ext cx="4658734" cy="258470"/>
          </a:xfrm>
          <a:prstGeom prst="rect">
            <a:avLst/>
          </a:prstGeom>
          <a:noFill/>
        </p:spPr>
        <p:txBody>
          <a:bodyPr wrap="square" lIns="74295" tIns="37148" rIns="74295" bIns="37148" rtlCol="0">
            <a:spAutoFit/>
          </a:bodyPr>
          <a:lstStyle/>
          <a:p>
            <a:pPr algn="r"/>
            <a:r>
              <a:rPr lang="en-GB" sz="1192" dirty="0">
                <a:latin typeface="+mn-lt"/>
              </a:rPr>
              <a:t>Source: UN</a:t>
            </a:r>
          </a:p>
        </p:txBody>
      </p:sp>
    </p:spTree>
    <p:extLst>
      <p:ext uri="{BB962C8B-B14F-4D97-AF65-F5344CB8AC3E}">
        <p14:creationId xmlns:p14="http://schemas.microsoft.com/office/powerpoint/2010/main" val="57347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/>
          <p:cNvSpPr>
            <a:spLocks noGrp="1" noChangeArrowheads="1"/>
          </p:cNvSpPr>
          <p:nvPr>
            <p:ph type="title"/>
          </p:nvPr>
        </p:nvSpPr>
        <p:spPr>
          <a:xfrm>
            <a:off x="488504" y="0"/>
            <a:ext cx="9417496" cy="1844824"/>
          </a:xfrm>
        </p:spPr>
        <p:txBody>
          <a:bodyPr/>
          <a:lstStyle/>
          <a:p>
            <a:r>
              <a:rPr lang="en-GB" sz="3200" b="1" dirty="0" smtClean="0">
                <a:ea typeface="ＭＳ Ｐゴシック" pitchFamily="34" charset="-128"/>
              </a:rPr>
              <a:t>Focus on products: motorbike maker TVS (India)</a:t>
            </a:r>
            <a:br>
              <a:rPr lang="en-GB" sz="3200" b="1" dirty="0" smtClean="0">
                <a:ea typeface="ＭＳ Ｐゴシック" pitchFamily="34" charset="-128"/>
              </a:rPr>
            </a:br>
            <a:endParaRPr lang="en-GB" sz="3200" b="1" dirty="0" smtClean="0">
              <a:ea typeface="ＭＳ Ｐゴシック" pitchFamily="34" charset="-128"/>
            </a:endParaRPr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520" y="1556792"/>
            <a:ext cx="8347612" cy="5112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95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4"/>
          <p:cNvSpPr>
            <a:spLocks noGrp="1" noChangeArrowheads="1"/>
          </p:cNvSpPr>
          <p:nvPr>
            <p:ph type="title"/>
          </p:nvPr>
        </p:nvSpPr>
        <p:spPr>
          <a:xfrm>
            <a:off x="155575" y="0"/>
            <a:ext cx="9621838" cy="1628800"/>
          </a:xfrm>
        </p:spPr>
        <p:txBody>
          <a:bodyPr/>
          <a:lstStyle/>
          <a:p>
            <a:r>
              <a:rPr lang="en-GB" sz="3200" b="1" dirty="0" smtClean="0">
                <a:ea typeface="ＭＳ Ｐゴシック" pitchFamily="34" charset="-128"/>
              </a:rPr>
              <a:t>Good prospects for the unexpected “champions”: Air Tractor (US) with crop sprayers   </a:t>
            </a:r>
            <a:r>
              <a:rPr lang="en-GB" b="1" dirty="0" smtClean="0">
                <a:solidFill>
                  <a:schemeClr val="tx2"/>
                </a:solidFill>
                <a:ea typeface="ＭＳ Ｐゴシック" pitchFamily="34" charset="-128"/>
              </a:rPr>
              <a:t/>
            </a:r>
            <a:br>
              <a:rPr lang="en-GB" b="1" dirty="0" smtClean="0">
                <a:solidFill>
                  <a:schemeClr val="tx2"/>
                </a:solidFill>
                <a:ea typeface="ＭＳ Ｐゴシック" pitchFamily="34" charset="-128"/>
              </a:rPr>
            </a:br>
            <a:endParaRPr lang="en-GB" dirty="0" smtClean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sp>
        <p:nvSpPr>
          <p:cNvPr id="90114" name="AutoShape 2" descr="data:image/jpeg;base64,/9j/4AAQSkZJRgABAQAAAQABAAD/2wCEAAkGBhQSERUUEhQUFBUUFhQVFRQUFBQUFBUVFBQVFBYVFRQXHCYeFxkjGRQUHy8gIycpLCwsFR4xNTAqNScrLCkBCQoKDgwOGg8PFykcHCApKSksKSksLCwpLCksKSwpKSwpKSwpLCkpKSksKSwpKSkpLCkpKSkpKSkpKSwpKSksKf/AABEIALcBEwMBIgACEQEDEQH/xAAcAAAABwEBAAAAAAAAAAAAAAAAAQIDBAUGBwj/xABBEAACAQIEAwUGBAQEBAcAAAABAgADEQQSITEFQWEGE1FxgQciMpGhsRRCUsEjYnLwgpLR4RUkQ/EXM1NjorLC/8QAGQEAAwEBAQAAAAAAAAAAAAAAAAECAwQF/8QAIREBAQACAgICAwEAAAAAAAAAAAECEQMhBDESQRMiMlH/2gAMAwEAAhEDEQA/AN9Q4eBtLCnTsISU48qzSphOSKywZTBYxkUqxZWJURRk/ZgFgyQLeK1lEICHlhiGDJhgFgyxQMF46BARQEIGLVooYsphWi3qgAk2AGpJ0AHiZyntX7a1UlcCUcqSC9Sm5Rt9U95bi9tefLxk26OR1Zbx1bzzfh/a9xEVe8asHX/0jTVUtpfLlswNhzJ32kmt7b+J58wagq8k7olbdWJuT8ovkfxehXvCSc87Ke2vC4kBMR/BrE2C2Yo2lyQ+w2O9uU3+ExaVFDowZTsym4NtDr5gwJJDGEWMVnhFoA3eOK0RHFMAGeNs0dzRtzAAjReaIQxzNAEs0bDRxjGxAHQ8DPAph3EAjtF02gMNIA5nhwXggFXkhqsFRrRNOpNLUw7lh5YoQGVCIIguALkgAbkmwHmYl3nF/ab2wfE4hsLSYrQpHLUCnSq/5sx5qu1tr3vMsspj2vHG3qNtxz2v4DDkqhfEONCKK3UHw7xiFPoTMx/47uW0waBL865z29Etfp9Zz44NbWAgTADxnPfIdM8bKu5dmvaVhMYQlzRqn/p1bLf+lx7reV79JskpzzGvDhznVPZZ2zdqn4LEMXOUtQqHUkLa9JjuTa5B8FI5C98fNMrpHJwZYTbpndRt0kiM1jNtsCESKxNVKVNqjkKiKWZjsABcmFRaZn2uYvu+D4oj8y06fpVq06ZPyYxbNzj2ge2IYig1DCIwVx71V7oQL7Kltet7eRnJqle4NuZHyj9PDGo4Qc9/If2JqcD2ZS1iLzDPkk9unj4bl6YlcQx8ooYy2lr+s6InZGmRtI1bsXTHKR+bFrfFzjEZQw038J2D2C9q27x8DVbTLnobA+5YMnXSx113nNeM9nmojODcDe3KF2f4mcPi8NXQkMlWmbgbqWCsvqpYes1xy36c2eFx6r1zkgNOKVri/jDJmjIyUilSExi1MRm6rqoLMQANydhM7je0d9KI0/URv5DlK3tJxY1q2QH+Gh2H5j+o/tIi1bDUj7SLnpeOFqU3HsQPzD1A/wBJJ4f221C10Fv1072HUqf2lE+MueciVwzbbdQJH5I0/Dl/jqVJ1dQykMpFwRqCIRWc87EdpDQqnDVb5GYZSdcrNsR/KTv4GdFaazLcY3HV1SkSK7uGhipSTDpCVY5UiEOsAc7uCLBggFRVF43SSFTB5w3BlElKwgJlcWaAO0YL4nVyU6j/AKEZv8qk/tPNWFuQGJuze8x8S2pPqSTO9dtOPfhsNcp3neN3RW+U5GVs5U/qAGnKcLoUbIATawGvpyHjOTny+nX4+F9pNJSeUl0qMqsKgJPdtVAQBmLOoFibfCT12mjw1Smy3OwBJ1G4nDyyx6nDnKjKmm0e4JWNLHYWoPy1kHoxyH6MZX1scXewqhF5Xpm2ng3OSMM4p1KT1L5UqU3YqM1wrAkqBvcCXhLjZWPLlM5Zp6TtI2IWQ6WPLKGGzAEeRF4+lUmem8cqgpmW9sy34LitbZe4b5YilpNUz2mX9o2CbFcMxNFfiZAy3NrtTdagF+pS3rAOB9nKN6zHlYWm6wijwmK7G65mOygf6zXYTtBQG4PnlnByS/J63BlJiuKaCFXAttJeDqJUXMp0MhY/jdCmSpuzDwFxM9V0fOKri2BFSmw8QZzHE0il12IJtysRr+06wMWtQaAr5i1/Kcw49hz3jrzDHTxJM34Ouq4vK1lqx68wLE0kub+4mv8AhEeMquH8QBpJlIICqARrsAJI/HTsefoqoxvCxFYrSc8wpt58ooNeReK1f4Lj+U/TWIMVik10O51gpIIxWFybf2JWtiBSqe9RfLpZyxIJOnw6icWXdejxzUkXPdgRZTSNfjV35AfaVdHjIrVCEqVFIt8VOyG5NgHt0O8z01qRU4bmqK3O2Un10M6PSrEop8VH2mGwtXX3t7a+Ym4wK2pqDyAnXxenn839JlB49eRO+ywfjxN2B2u0jpUN4o4oGAWiCUp0hyN+KEOMGqiwkSKqGHTMoh9yIRoCO5oCZWwwPtcwLtgc9PelUViP5CCrfcTlWAw5IuBfpPRGKwy1FZHUMrCzKRcEHkROGcXQYbHYinT0RajKoHIHW31nB5ON9x6HiZz+aqcUGHxEDyuDBg6V1OmnLyhYqqxYAC7bg3At847h8TW1pgDQatdL+Npy3G6d8zm+goYEDUKjixGutr78pIrYbKFyrckgBBpcnQAfOKwuKIYHLlYG55387Tb+z7hIxmIavUvloFCoGxc3OvlYH1hMcsspEZ5YY42ukcM4dko00O6IinzVQP2khqIEfBjdQz1I8S3dNrTvMz7SMORgWYC4D084tf3SwXXoCwPpNUhiOIYRa1J6bbOrKfUWiym5peGXxyleeeGcKWlVqAD3SytYcvdvb5x7H8MquQ4qBbEkqBuvJbcv95YNwpqNZkf4gxDX6HTzBGo85YtQLDwnDu7erMcbOlRwWq6jKTp1/aNcT4e9Y6PkNx71ibC9yLdZZYLB3flz/wB9JNo4bUgEadb7Q7l20slmkXD4UqpVmzjTKddLD666+sreG8ET8VUquLkFcl9gxXfzmiakQLERrhfDWrutNSbmoCbDYLrmJ8BJlu02Yxt+xGDLYcs2zOxW/gLKT5EgzQjAiO4PDrTRUXQKoUeQEevPQxmpp5HJl8srUXurRjGYMPTcHmrD5gyY8NI0xzDBPdSSNzsdxrE47lm25X1lrjOG91XZTaxOZbbZWP7St4njFVlRrgsbLobAjWxbYHznBZ3p62GUs2YXVekXgqVgQui/OO0kIUjWw8QdOZuTyknBurICpBVhcEbWisXuE4DD95XRBuSL/wBIN2+l5vhRtM52S4f/ABTUI0UFQep3F/L7zVVZ18M1i83yLLl0jNh7xP4CSacfmznQBgrRfdyW0YYwBg4WCSg0EAiOIpKcQzR2mYAoUoGpRWeMY7iCUkZ6rqiKCzMxAAA1JJPKPYERbecB7V4gNxDFFTcd61j8h9xOz8RrNVpqR7oYqSpuDkYixbrY3tynMPaD2SqUMQ2IQFqNU3Yjam53Vuh3B8x4TDlm46ODrJn6N2ZXRsrptb6+flL+n2mxDLkDJewGbulvpfp1maw9r3BI+4k3D1WuTn2203nHlv6ehjZrshcP3ZNzdiWZj1Y3PlvOu+y3DgYAMN3qVCeuVig/+s5RTwzVHCUwalRzYAb3/vXpO09k+F/g8NTok3IuXPLOxLNbpckek34cbvdcvkZdaXuUxDCOd5EM063CJYs6RKtEYhrlR4mAZTt3w9Gp98F99CgLDmCcuvzmIao2Tewsb8zppNp297WUqNM4cLmaqCp5BdL36kaGYmhVuPO3zE5ObHuV6Hi59U1w0BhnQ5uojmLrrTIJYhjbQKzNv4KLxxKKcwJIRF0sBIsmnXMj2YkC5/bkTNj2IoKtDNYZnZje2pF7Wv5gzE1alhbwv9d50fh9ELh6VgBZE28hK4Z24/KvS1BMPMYVOpoPKK7wTscBsmEalpV9o+0+HwVPvMQ+UXCqoBZ3Y7KiDUkyNw3ilSvSWpUpGjmuRTJ99VPw5/BrakcrxBTcTep+IfO2YCwB00BuQvS2sgYumrfGLjmOU0w4erGqp/OVa/gcoW4/yymr4YoSrjX6HqJy8mPe3fwZ9aViYelawG/K5t8pPpABYS01G9hLDh+DDuAR7u58LCRrdbZ5STbQcAGWgo5nU+Z1+1pOYzP8c4k+GptWQZu7Uuy2vdE95wB+rKGt1Ak7A9oEqoG2DAEEag32nbOpp5du7tYho4HjFOoDsbyQrCMhF4yzR8sIxUMAT3sEaIgiBwDWLbEqu+p8BIbVidtB9YSJY+UYFjMa/Kyg6ab+pmG7VYk4jH4TAIxszDE4o317mkbqhvydwB6DrNxVS4ImB7A0/wARxHiOILAulX8OAd1SmAot4C6mAbzu8wbre3Twjxpq6EMAysLFSLgg8iI4EtEU9Lj1EQcx7X+zw0b1sMM9LdqepqU/ErzdfqOso+Adl62LYCihCfmqvcUl/dz0H0nSOO9q1pVzQWm1V1QOyjQHMdFudNALkeDCV3Z3t1UfGrh6uGNFKubI/eI/vqLhcq7XAbnyHjMLx4XL265z5zH1toeznZOjgkOQZ6hHv1W+I9APyr0HreW1ZdBfrf1iqq3IHqf2/vpGcZiVRS7sFVQSzMbAAakkzaSTqOa23uk0M6CwN7ePhJS4gHfQ/SR8NiEqIr02Do4DKym6sp1BB5gwsRUCj3iAOsaViiyv4vi8rKq7nn4CQa3Hu7UkfCATmfQCwvpztKDsv2hfH0ExL29+rWC2FrIlQqmnkAfMypAyntHpkYvCjW1TvCT/AElN/O8bppp9ZqPaBwzvMKKgHvYdxUH9PwuOuhvboJnqIuoPynROHHlw19ljy3jy39DpoDrJSIPA/aMIRfU2PI8j06GP1MQNBzOwGpM83Ljyxvx129THOZY730j4huQ3Ow8TNp2YrFcMqsbhTlv8j+8yVHD2NzqfoB0mu4JT/wCUU/qZ29M5A+gE7MPH/Fhu+64ObmnJlrH1GmfEKgF9TYaDfaV+Jx7EEj3QPn8407FQDuNPPaV3aPiGTB13T4lpswHO4HhJ0zc34/x+kvFw+KLGlh1XIMpdVquC7MwHPKRqdss6nwviSV6a1KbZlYCxGxB8Jh/ZtwKkOH98yipVrqzVKr+87XF7FjrYSV7HVb8Fl1AWpUtfkudgACfKSbcVhlIbw0byP+8w/tC7frh2FGnS76puWLZEToGsczdNhzm/r0rqQeYtON9s6S06L0nALK2VS2+rZrgnna59ZNVjdek7sd7SadSuKeJpJTzmyPnzgP8ApYECw6/9x1OguhY8/tynD/Z/waniKwUi5V9QdwoObUDbS49J3kJpblCSRWeVvtBr0s172ykWt4gjWYv2b1s1KrQIKnC16tHKTeyKb09efusBfpN09PWw2EwfZZe64rj6ewqdzWt1bOhI/wAolM21VSD7twZLoYzk4t1H7xCDUxS0oyT1S4uI1USNYeoVNuR+nUR+qYwZtCgvBEkyKccdfrAYb/F5CClB2p7QLgsPUrsL5coVb2zO5Cqt+QudT4AznWA7HcQo06mOoVko16meq9JVZlqhi1TKxY6XJOltNrzRe2AWw1E/lGKw5bqMxmx3oedP/wDMAr+wPHjjsHTrt8TCzf1De3rLzFrlGb9OvpzmF9hxP/C6Y5F6hHT+IwP2v850R1uCPGAcv4rTBxDNlVyQ1R2zEZlAuAQN9rW6CWPBqNOpmqBUVqFUKMq2KOoVtT1zj0Ikd8EVFRNC6PTVjtmc1AzemVV9DFcN4iFx9XCDU1jTqeihlqH5Kk553m3vWLoGFNxmO7a/6TM+0zP/AMOrCmCXcBFA3LOco+81gWwlZxEB3CnUJ7x87WH3PznRJtgqeCB6WFw9Aad1RpUydLkoiqT01EmLQ5nU9dZIWnaFsZrJpLGe1PGtR4dVK7sBT3t/5hCH6Ey27JcJNHAYdEGiIDrYEk6sfU3mb9sGIV8OuHU3q1XS1MasVVgSQo1O1vMyr4N22x2DFCji6QFMkUkqkDPmJ90VFBIv5Sb7OOl1UapTdGS4YFSD4EWM59iaBw7NTfTJsTzU/D68p0LAtVcd5cKDewtp57TN9tuGipSWvpmpGxPiD/obfMzbhy1dIynTlHH+17M5pgd3TG/vAO45G/5R0GvWDstxqr3py3dCAWBbMQPEMfXSK4thKdctdQCPzAWOt+cqOD4lKBZi2xVSNbsjWuQOm8uzWe6Jf11HWOG1O9yZfeDmwt9fUAH5TfpSYoEy5QJy7sEWfG1XU/w6aCy290s2gfzygjredTAqlQQw2vbT/SRzZbuhhNRIajdbSufD3Gu3hymO7RVmXjeBuzWqLVXLmOU5aZJOXbfpzm7yzOKqFw/CLQXKiAIfyqLAeQ2Ek8NQKBa38wHneLCQjSINxv8A3pFcRtad38pyT2zcNK1KNUC6sGR1/nFmR/MKH/yzq+GrXGuniPAzI+17hvecNd+dBkqg9FNm+asw9TMquXtlPYjwS9XEYokkACgjfruRUd/A/lHobbzrjm397TO9gOF/huHUFZcrMneuvg9Y94V9M1vSX6D5mAtEROfVjk7QIBtXwrAjrTcMPpf5zoNfRT0B+0ynCuCUayU8RVQPVqKHDt8VPMPhpn8lhpp4axk1IcE+UVmsPKVHZ5jlqIzFhSquiudSygK4ueZUsUv/ACeN5c1E005wBQEJn0ihsI3WWOA330EaNKCJKTfWHGlN7RxWgpmfaJ2dOMwTUlYIQ9NwxF7ZGBOnlL3AUf4ag62UA9dI/iKeZWHiCPmJH4fV/h3PJb/TX63gDXZ7AJSoqlJFRbXCqAALk8hLUSLgKeVKYP6Fv8pKaAZLtLg8uJp5RYVnFRz1pKAf/iFlX2G4cKvEMXiyL93lw9M9Sq1Kn0NP6zS9tHK4KtWUXagjVetkUl7f4c3yg7HcNNDCUlYWdh3lT+up7zfK9vSZzH9ttfl+ultjMRlHWVYJAYnckA+p/wB5N4ofdHU/aQ8Wv8AnmLH5Gb4xjUkiNusUx96HLS5bh1FTtDVNTU0qAFMHwuLkeWY/OP8AtXw9sIG/TWokHw9637xfEuGVE4+lVUJp1MOVZgNA123/AMqzU8c4TTxGHZKy5lujWuRqrKw1HURfRpHBsatZFLtlsq+6PL7SdxTC0quGeneyuCL63v4/aJweCSnYKo0UDxuANjLNaSkbC3hYQ9B5m4rUakz020fMUYi+gF7/AO0qK1QGoxX3VJAA2sMoE33ts4SaOMpuoAp10Y6aXqIVV7/4SkxNbCL3SMpzVGNslxe+wFupsPWbb+Xadadd9lfCjTwtZ21bMFB8VXKB9bzoFHh6lQbtsDuLfaR+yvARhcHRokAstNQ7H8znVifUmWVdrL4D9phe6pzrt3pxbhb7DvKq/wCZQJvhOd9uKj4jFYNsNTeqcLXV6uRScqG1yT425bzd8P4glUFkN7GxBDKynwZGAZTbXUR/YSiIsDSFvDpmMjFfhiVHpVGuDSYlbMQCSpWzAfENb2PMA8pLxmFWtSelUAZKilWB2KkWI+UItyiqHPWZ5qhQTYcl0EcVYFW0WJJklZR1OzWpFKvWpISWKU+7IuTc5S6MVBN9vHS0v7QWgEDAcMSkoRLhVvoTfUm5JJ1JJJJJ3JMmlbCLtAxgDaroB0hMugix+0S3KAQ4UdcamCVpJhDYkeBuPI/2Yui+p84jEe6wbkfdP7fWIpj3j0A+d/8AT7yVJwMh1adiUF7ObqfP4x9z6yqptjvxVQnuDhvd7oAkVPhGbOSN817W5S4OEZ9XsLbBSdD438YBJptc+FpBftLh+/GH7wGqdcgBNrC9idgba2jy8P8AF2P0+ZG8IcKpK5qBF7wgLnsM2Ucr+EAfqG913B0I5ERxF+kZorck+EkhbQCt4o12Ven3/wC0Rj1/guP5D9BCds1Ynrb5SRXp3Vh4gj5ia4+ko1B76+IH2j0g8NY91TvvlW/nYSwAjJVcVp+8r/pIv5HQ/eKqn+C/oPqBJeNohlI8ZAQ3UKfizKGHRTe/kbCAWabjykpBY9DI6DW8VV4hTTKr1EVmNlDMAWPgAdzCmzvtU4B+K4dVIXNUog1qelzdR7wFuZW4tOR+yrs+MXxCkW1Shau3UoQaYP8Aisf8M9E0xpY6j6TL9hexC4B8Wy2IrVr0/wCWkBdU9Gep6WhLqaNqjIeOQspA5g2+UltCakDETKdjbfhVH/UDVBWHPvc7Z7899ulukfdh+OQLv3FQ1beGen3Wbrfvbf4pMxvZSlUqd4C9Nzu1KpUpFraDPkYB/W8k4Dgi0Qe7A11ZmLM7Ha7O12Y8tTAzttIBHHpG0bjSBb3wOkfww3kFal61vACWGD2PnJzOHmhrA0AmaioLQQAwAmiW3izG6psLwAXhH4h0H3jYqa9B9YuibkmABqesEXaHHsK6uwZSIWCW4JPOw9RvGTUsxU7jUdRJGDFl8yTED6pHTELAxgCmaJfa8KHX+GAHhF93zjlVrAnwvE4b4RGuIPZD10+cIFZhfiv5ywEg4UaiTVM3Qraoyiw5N+8mM9heV3GXyg/Pz8fWT2bSAQKfGqNR2RaqFk0cBgcp8G8DFhA7Zqe40DW0Pj6a/QRrAdlsNTd6iUUDVGLtzBZt2sdAT0lrYAfaI0JcPW/UF8tZDr9h8PVr08RVBqVKXwknS4IYEgb2KgiXyx2kIWAGNgYaGwt9YziH1AkgLJpgIbRMWRGRNoLwGCAJqNpI1Rt+m/yklxpK/iVXKjnp+0cKofCXzVXbzl5hNj5ym7O0rUy36ifltLnC8xFl6OHidIUVaJmSilaANELFEQA7yFxbEZKd/EqPmZMBkfG4RaiFWAbmAfEbQCJgiXPSWarYSt4fiAfdGluUtIQCtCirQRhneJhmQmlY1FFwDz6XllSpHKATqAL+dtZDoYT+ICL6X9R4H++UslMQIDkbxwQmESukAKo0VifhAiQNYrFcoA9RHuiQeLVPhHr+wk9dhKfiD3f6SsfZX0cojYx4mxiaK6CKrCaxKo46L5QNycvo2n9+Umqb2ldh8R3lZx+i3zP/AGMtqK6woSAIwxubRVarYROGTW8AlRyntGzFg6QNHGr+smyFR+OTpIIMUYgxcAQxtBA40iEaAKMoO02I+Gmu7kfe0vnMpq+CLYoOfhRAF/qJa5+VvnKhVYYSiEQKOQAkrD7mNLHKHxen7iTfRxIMS0VEtMlEiORsRQMAKGIZhDygGa4dib4+tSH5BnPk1iPqT8pqJR8Pw4XG1zpnZKZP9ILW/eXcIdHBBCjJBpGOiCCIBCYwQQAqUOvuIIIwfzaekpK5u0KCVimp1LaHUS6nx5QQTUmQ7E1C/wCIY798VP8AhH+5msGggggEctcyZRWwggiBZMNzpDggZqj8fpJhMOCR9mbO0RTqW0gglEU1TpGTVsdoIIyJL3MbfeCCBHlMXRPveh/aHBFl6VD6teBocExUJBDMEEAO8EKCAVPc/wDPFv8A2LHr/E0+x+ct4UEAOCCCM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116" name="AutoShape 4" descr="data:image/jpeg;base64,/9j/4AAQSkZJRgABAQAAAQABAAD/2wCEAAkGBhQSERUUEhQUFBUUFhQVFRQUFBQUFBUVFBQVFBYVFRQXHCYeFxkjGRQUHy8gIycpLCwsFR4xNTAqNScrLCkBCQoKDgwOGg8PFykcHCApKSksKSksLCwpLCksKSwpKSwpKSwpLCkpKSksKSwpKSkpLCkpKSkpKSkpKSwpKSksKf/AABEIALcBEwMBIgACEQEDEQH/xAAcAAAABwEBAAAAAAAAAAAAAAAAAQIDBAUGBwj/xABBEAACAQIEAwUGBAQEBAcAAAABAgADEQQSITEFQWEGE1FxgQciMpGhsRRCUsEjYnLwgpLR4RUkQ/EXM1NjorLC/8QAGQEAAwEBAQAAAAAAAAAAAAAAAAECAwQF/8QAIREBAQACAgICAwEAAAAAAAAAAAECEQMhBDESQRMiMlH/2gAMAwEAAhEDEQA/AN9Q4eBtLCnTsISU48qzSphOSKywZTBYxkUqxZWJURRk/ZgFgyQLeK1lEICHlhiGDJhgFgyxQMF46BARQEIGLVooYsphWi3qgAk2AGpJ0AHiZyntX7a1UlcCUcqSC9Sm5Rt9U95bi9tefLxk26OR1Zbx1bzzfh/a9xEVe8asHX/0jTVUtpfLlswNhzJ32kmt7b+J58wagq8k7olbdWJuT8ovkfxehXvCSc87Ke2vC4kBMR/BrE2C2Yo2lyQ+w2O9uU3+ExaVFDowZTsym4NtDr5gwJJDGEWMVnhFoA3eOK0RHFMAGeNs0dzRtzAAjReaIQxzNAEs0bDRxjGxAHQ8DPAph3EAjtF02gMNIA5nhwXggFXkhqsFRrRNOpNLUw7lh5YoQGVCIIguALkgAbkmwHmYl3nF/ab2wfE4hsLSYrQpHLUCnSq/5sx5qu1tr3vMsspj2vHG3qNtxz2v4DDkqhfEONCKK3UHw7xiFPoTMx/47uW0waBL865z29Etfp9Zz44NbWAgTADxnPfIdM8bKu5dmvaVhMYQlzRqn/p1bLf+lx7reV79JskpzzGvDhznVPZZ2zdqn4LEMXOUtQqHUkLa9JjuTa5B8FI5C98fNMrpHJwZYTbpndRt0kiM1jNtsCESKxNVKVNqjkKiKWZjsABcmFRaZn2uYvu+D4oj8y06fpVq06ZPyYxbNzj2ge2IYig1DCIwVx71V7oQL7Kltet7eRnJqle4NuZHyj9PDGo4Qc9/If2JqcD2ZS1iLzDPkk9unj4bl6YlcQx8ooYy2lr+s6InZGmRtI1bsXTHKR+bFrfFzjEZQw038J2D2C9q27x8DVbTLnobA+5YMnXSx113nNeM9nmojODcDe3KF2f4mcPi8NXQkMlWmbgbqWCsvqpYes1xy36c2eFx6r1zkgNOKVri/jDJmjIyUilSExi1MRm6rqoLMQANydhM7je0d9KI0/URv5DlK3tJxY1q2QH+Gh2H5j+o/tIi1bDUj7SLnpeOFqU3HsQPzD1A/wBJJ4f221C10Fv1072HUqf2lE+MueciVwzbbdQJH5I0/Dl/jqVJ1dQykMpFwRqCIRWc87EdpDQqnDVb5GYZSdcrNsR/KTv4GdFaazLcY3HV1SkSK7uGhipSTDpCVY5UiEOsAc7uCLBggFRVF43SSFTB5w3BlElKwgJlcWaAO0YL4nVyU6j/AKEZv8qk/tPNWFuQGJuze8x8S2pPqSTO9dtOPfhsNcp3neN3RW+U5GVs5U/qAGnKcLoUbIATawGvpyHjOTny+nX4+F9pNJSeUl0qMqsKgJPdtVAQBmLOoFibfCT12mjw1Smy3OwBJ1G4nDyyx6nDnKjKmm0e4JWNLHYWoPy1kHoxyH6MZX1scXewqhF5Xpm2ng3OSMM4p1KT1L5UqU3YqM1wrAkqBvcCXhLjZWPLlM5Zp6TtI2IWQ6WPLKGGzAEeRF4+lUmem8cqgpmW9sy34LitbZe4b5YilpNUz2mX9o2CbFcMxNFfiZAy3NrtTdagF+pS3rAOB9nKN6zHlYWm6wijwmK7G65mOygf6zXYTtBQG4PnlnByS/J63BlJiuKaCFXAttJeDqJUXMp0MhY/jdCmSpuzDwFxM9V0fOKri2BFSmw8QZzHE0il12IJtysRr+06wMWtQaAr5i1/Kcw49hz3jrzDHTxJM34Ouq4vK1lqx68wLE0kub+4mv8AhEeMquH8QBpJlIICqARrsAJI/HTsefoqoxvCxFYrSc8wpt58ooNeReK1f4Lj+U/TWIMVik10O51gpIIxWFybf2JWtiBSqe9RfLpZyxIJOnw6icWXdejxzUkXPdgRZTSNfjV35AfaVdHjIrVCEqVFIt8VOyG5NgHt0O8z01qRU4bmqK3O2Un10M6PSrEop8VH2mGwtXX3t7a+Ym4wK2pqDyAnXxenn839JlB49eRO+ywfjxN2B2u0jpUN4o4oGAWiCUp0hyN+KEOMGqiwkSKqGHTMoh9yIRoCO5oCZWwwPtcwLtgc9PelUViP5CCrfcTlWAw5IuBfpPRGKwy1FZHUMrCzKRcEHkROGcXQYbHYinT0RajKoHIHW31nB5ON9x6HiZz+aqcUGHxEDyuDBg6V1OmnLyhYqqxYAC7bg3At847h8TW1pgDQatdL+Npy3G6d8zm+goYEDUKjixGutr78pIrYbKFyrckgBBpcnQAfOKwuKIYHLlYG55387Tb+z7hIxmIavUvloFCoGxc3OvlYH1hMcsspEZ5YY42ukcM4dko00O6IinzVQP2khqIEfBjdQz1I8S3dNrTvMz7SMORgWYC4D084tf3SwXXoCwPpNUhiOIYRa1J6bbOrKfUWiym5peGXxyleeeGcKWlVqAD3SytYcvdvb5x7H8MquQ4qBbEkqBuvJbcv95YNwpqNZkf4gxDX6HTzBGo85YtQLDwnDu7erMcbOlRwWq6jKTp1/aNcT4e9Y6PkNx71ibC9yLdZZYLB3flz/wB9JNo4bUgEadb7Q7l20slmkXD4UqpVmzjTKddLD666+sreG8ET8VUquLkFcl9gxXfzmiakQLERrhfDWrutNSbmoCbDYLrmJ8BJlu02Yxt+xGDLYcs2zOxW/gLKT5EgzQjAiO4PDrTRUXQKoUeQEevPQxmpp5HJl8srUXurRjGYMPTcHmrD5gyY8NI0xzDBPdSSNzsdxrE47lm25X1lrjOG91XZTaxOZbbZWP7St4njFVlRrgsbLobAjWxbYHznBZ3p62GUs2YXVekXgqVgQui/OO0kIUjWw8QdOZuTyknBurICpBVhcEbWisXuE4DD95XRBuSL/wBIN2+l5vhRtM52S4f/ABTUI0UFQep3F/L7zVVZ18M1i83yLLl0jNh7xP4CSacfmznQBgrRfdyW0YYwBg4WCSg0EAiOIpKcQzR2mYAoUoGpRWeMY7iCUkZ6rqiKCzMxAAA1JJPKPYERbecB7V4gNxDFFTcd61j8h9xOz8RrNVpqR7oYqSpuDkYixbrY3tynMPaD2SqUMQ2IQFqNU3Yjam53Vuh3B8x4TDlm46ODrJn6N2ZXRsrptb6+flL+n2mxDLkDJewGbulvpfp1maw9r3BI+4k3D1WuTn2203nHlv6ehjZrshcP3ZNzdiWZj1Y3PlvOu+y3DgYAMN3qVCeuVig/+s5RTwzVHCUwalRzYAb3/vXpO09k+F/g8NTok3IuXPLOxLNbpckek34cbvdcvkZdaXuUxDCOd5EM063CJYs6RKtEYhrlR4mAZTt3w9Gp98F99CgLDmCcuvzmIao2Tewsb8zppNp297WUqNM4cLmaqCp5BdL36kaGYmhVuPO3zE5ObHuV6Hi59U1w0BhnQ5uojmLrrTIJYhjbQKzNv4KLxxKKcwJIRF0sBIsmnXMj2YkC5/bkTNj2IoKtDNYZnZje2pF7Wv5gzE1alhbwv9d50fh9ELh6VgBZE28hK4Z24/KvS1BMPMYVOpoPKK7wTscBsmEalpV9o+0+HwVPvMQ+UXCqoBZ3Y7KiDUkyNw3ilSvSWpUpGjmuRTJ99VPw5/BrakcrxBTcTep+IfO2YCwB00BuQvS2sgYumrfGLjmOU0w4erGqp/OVa/gcoW4/yymr4YoSrjX6HqJy8mPe3fwZ9aViYelawG/K5t8pPpABYS01G9hLDh+DDuAR7u58LCRrdbZ5STbQcAGWgo5nU+Z1+1pOYzP8c4k+GptWQZu7Uuy2vdE95wB+rKGt1Ak7A9oEqoG2DAEEag32nbOpp5du7tYho4HjFOoDsbyQrCMhF4yzR8sIxUMAT3sEaIgiBwDWLbEqu+p8BIbVidtB9YSJY+UYFjMa/Kyg6ab+pmG7VYk4jH4TAIxszDE4o317mkbqhvydwB6DrNxVS4ImB7A0/wARxHiOILAulX8OAd1SmAot4C6mAbzu8wbre3Twjxpq6EMAysLFSLgg8iI4EtEU9Lj1EQcx7X+zw0b1sMM9LdqepqU/ErzdfqOso+Adl62LYCihCfmqvcUl/dz0H0nSOO9q1pVzQWm1V1QOyjQHMdFudNALkeDCV3Z3t1UfGrh6uGNFKubI/eI/vqLhcq7XAbnyHjMLx4XL265z5zH1toeznZOjgkOQZ6hHv1W+I9APyr0HreW1ZdBfrf1iqq3IHqf2/vpGcZiVRS7sFVQSzMbAAakkzaSTqOa23uk0M6CwN7ePhJS4gHfQ/SR8NiEqIr02Do4DKym6sp1BB5gwsRUCj3iAOsaViiyv4vi8rKq7nn4CQa3Hu7UkfCATmfQCwvpztKDsv2hfH0ExL29+rWC2FrIlQqmnkAfMypAyntHpkYvCjW1TvCT/AElN/O8bppp9ZqPaBwzvMKKgHvYdxUH9PwuOuhvboJnqIuoPynROHHlw19ljy3jy39DpoDrJSIPA/aMIRfU2PI8j06GP1MQNBzOwGpM83Ljyxvx129THOZY730j4huQ3Ow8TNp2YrFcMqsbhTlv8j+8yVHD2NzqfoB0mu4JT/wCUU/qZ29M5A+gE7MPH/Fhu+64ObmnJlrH1GmfEKgF9TYaDfaV+Jx7EEj3QPn8407FQDuNPPaV3aPiGTB13T4lpswHO4HhJ0zc34/x+kvFw+KLGlh1XIMpdVquC7MwHPKRqdss6nwviSV6a1KbZlYCxGxB8Jh/ZtwKkOH98yipVrqzVKr+87XF7FjrYSV7HVb8Fl1AWpUtfkudgACfKSbcVhlIbw0byP+8w/tC7frh2FGnS76puWLZEToGsczdNhzm/r0rqQeYtON9s6S06L0nALK2VS2+rZrgnna59ZNVjdek7sd7SadSuKeJpJTzmyPnzgP8ApYECw6/9x1OguhY8/tynD/Z/waniKwUi5V9QdwoObUDbS49J3kJpblCSRWeVvtBr0s172ykWt4gjWYv2b1s1KrQIKnC16tHKTeyKb09efusBfpN09PWw2EwfZZe64rj6ewqdzWt1bOhI/wAolM21VSD7twZLoYzk4t1H7xCDUxS0oyT1S4uI1USNYeoVNuR+nUR+qYwZtCgvBEkyKccdfrAYb/F5CClB2p7QLgsPUrsL5coVb2zO5Cqt+QudT4AznWA7HcQo06mOoVko16meq9JVZlqhi1TKxY6XJOltNrzRe2AWw1E/lGKw5bqMxmx3oedP/wDMAr+wPHjjsHTrt8TCzf1De3rLzFrlGb9OvpzmF9hxP/C6Y5F6hHT+IwP2v850R1uCPGAcv4rTBxDNlVyQ1R2zEZlAuAQN9rW6CWPBqNOpmqBUVqFUKMq2KOoVtT1zj0Ikd8EVFRNC6PTVjtmc1AzemVV9DFcN4iFx9XCDU1jTqeihlqH5Kk553m3vWLoGFNxmO7a/6TM+0zP/AMOrCmCXcBFA3LOco+81gWwlZxEB3CnUJ7x87WH3PznRJtgqeCB6WFw9Aad1RpUydLkoiqT01EmLQ5nU9dZIWnaFsZrJpLGe1PGtR4dVK7sBT3t/5hCH6Ey27JcJNHAYdEGiIDrYEk6sfU3mb9sGIV8OuHU3q1XS1MasVVgSQo1O1vMyr4N22x2DFCji6QFMkUkqkDPmJ90VFBIv5Sb7OOl1UapTdGS4YFSD4EWM59iaBw7NTfTJsTzU/D68p0LAtVcd5cKDewtp57TN9tuGipSWvpmpGxPiD/obfMzbhy1dIynTlHH+17M5pgd3TG/vAO45G/5R0GvWDstxqr3py3dCAWBbMQPEMfXSK4thKdctdQCPzAWOt+cqOD4lKBZi2xVSNbsjWuQOm8uzWe6Jf11HWOG1O9yZfeDmwt9fUAH5TfpSYoEy5QJy7sEWfG1XU/w6aCy290s2gfzygjredTAqlQQw2vbT/SRzZbuhhNRIajdbSufD3Gu3hymO7RVmXjeBuzWqLVXLmOU5aZJOXbfpzm7yzOKqFw/CLQXKiAIfyqLAeQ2Ek8NQKBa38wHneLCQjSINxv8A3pFcRtad38pyT2zcNK1KNUC6sGR1/nFmR/MKH/yzq+GrXGuniPAzI+17hvecNd+dBkqg9FNm+asw9TMquXtlPYjwS9XEYokkACgjfruRUd/A/lHobbzrjm397TO9gOF/huHUFZcrMneuvg9Y94V9M1vSX6D5mAtEROfVjk7QIBtXwrAjrTcMPpf5zoNfRT0B+0ynCuCUayU8RVQPVqKHDt8VPMPhpn8lhpp4axk1IcE+UVmsPKVHZ5jlqIzFhSquiudSygK4ueZUsUv/ACeN5c1E005wBQEJn0ihsI3WWOA330EaNKCJKTfWHGlN7RxWgpmfaJ2dOMwTUlYIQ9NwxF7ZGBOnlL3AUf4ag62UA9dI/iKeZWHiCPmJH4fV/h3PJb/TX63gDXZ7AJSoqlJFRbXCqAALk8hLUSLgKeVKYP6Fv8pKaAZLtLg8uJp5RYVnFRz1pKAf/iFlX2G4cKvEMXiyL93lw9M9Sq1Kn0NP6zS9tHK4KtWUXagjVetkUl7f4c3yg7HcNNDCUlYWdh3lT+up7zfK9vSZzH9ttfl+ultjMRlHWVYJAYnckA+p/wB5N4ofdHU/aQ8Wv8AnmLH5Gb4xjUkiNusUx96HLS5bh1FTtDVNTU0qAFMHwuLkeWY/OP8AtXw9sIG/TWokHw9637xfEuGVE4+lVUJp1MOVZgNA123/AMqzU8c4TTxGHZKy5lujWuRqrKw1HURfRpHBsatZFLtlsq+6PL7SdxTC0quGeneyuCL63v4/aJweCSnYKo0UDxuANjLNaSkbC3hYQ9B5m4rUakz020fMUYi+gF7/AO0qK1QGoxX3VJAA2sMoE33ts4SaOMpuoAp10Y6aXqIVV7/4SkxNbCL3SMpzVGNslxe+wFupsPWbb+Xadadd9lfCjTwtZ21bMFB8VXKB9bzoFHh6lQbtsDuLfaR+yvARhcHRokAstNQ7H8znVifUmWVdrL4D9phe6pzrt3pxbhb7DvKq/wCZQJvhOd9uKj4jFYNsNTeqcLXV6uRScqG1yT425bzd8P4glUFkN7GxBDKynwZGAZTbXUR/YSiIsDSFvDpmMjFfhiVHpVGuDSYlbMQCSpWzAfENb2PMA8pLxmFWtSelUAZKilWB2KkWI+UItyiqHPWZ5qhQTYcl0EcVYFW0WJJklZR1OzWpFKvWpISWKU+7IuTc5S6MVBN9vHS0v7QWgEDAcMSkoRLhVvoTfUm5JJ1JJJJJ3JMmlbCLtAxgDaroB0hMugix+0S3KAQ4UdcamCVpJhDYkeBuPI/2Yui+p84jEe6wbkfdP7fWIpj3j0A+d/8AT7yVJwMh1adiUF7ObqfP4x9z6yqptjvxVQnuDhvd7oAkVPhGbOSN817W5S4OEZ9XsLbBSdD438YBJptc+FpBftLh+/GH7wGqdcgBNrC9idgba2jy8P8AF2P0+ZG8IcKpK5qBF7wgLnsM2Ucr+EAfqG913B0I5ERxF+kZorck+EkhbQCt4o12Ven3/wC0Rj1/guP5D9BCds1Ynrb5SRXp3Vh4gj5ia4+ko1B76+IH2j0g8NY91TvvlW/nYSwAjJVcVp+8r/pIv5HQ/eKqn+C/oPqBJeNohlI8ZAQ3UKfizKGHRTe/kbCAWabjykpBY9DI6DW8VV4hTTKr1EVmNlDMAWPgAdzCmzvtU4B+K4dVIXNUog1qelzdR7wFuZW4tOR+yrs+MXxCkW1Shau3UoQaYP8Aisf8M9E0xpY6j6TL9hexC4B8Wy2IrVr0/wCWkBdU9Gep6WhLqaNqjIeOQspA5g2+UltCakDETKdjbfhVH/UDVBWHPvc7Z7899ulukfdh+OQLv3FQ1beGen3Wbrfvbf4pMxvZSlUqd4C9Nzu1KpUpFraDPkYB/W8k4Dgi0Qe7A11ZmLM7Ha7O12Y8tTAzttIBHHpG0bjSBb3wOkfww3kFal61vACWGD2PnJzOHmhrA0AmaioLQQAwAmiW3izG6psLwAXhH4h0H3jYqa9B9YuibkmABqesEXaHHsK6uwZSIWCW4JPOw9RvGTUsxU7jUdRJGDFl8yTED6pHTELAxgCmaJfa8KHX+GAHhF93zjlVrAnwvE4b4RGuIPZD10+cIFZhfiv5ywEg4UaiTVM3Qraoyiw5N+8mM9heV3GXyg/Pz8fWT2bSAQKfGqNR2RaqFk0cBgcp8G8DFhA7Zqe40DW0Pj6a/QRrAdlsNTd6iUUDVGLtzBZt2sdAT0lrYAfaI0JcPW/UF8tZDr9h8PVr08RVBqVKXwknS4IYEgb2KgiXyx2kIWAGNgYaGwt9YziH1AkgLJpgIbRMWRGRNoLwGCAJqNpI1Rt+m/yklxpK/iVXKjnp+0cKofCXzVXbzl5hNj5ym7O0rUy36ifltLnC8xFl6OHidIUVaJmSilaANELFEQA7yFxbEZKd/EqPmZMBkfG4RaiFWAbmAfEbQCJgiXPSWarYSt4fiAfdGluUtIQCtCirQRhneJhmQmlY1FFwDz6XllSpHKATqAL+dtZDoYT+ICL6X9R4H++UslMQIDkbxwQmESukAKo0VifhAiQNYrFcoA9RHuiQeLVPhHr+wk9dhKfiD3f6SsfZX0cojYx4mxiaK6CKrCaxKo46L5QNycvo2n9+Umqb2ldh8R3lZx+i3zP/AGMtqK6woSAIwxubRVarYROGTW8AlRyntGzFg6QNHGr+smyFR+OTpIIMUYgxcAQxtBA40iEaAKMoO02I+Gmu7kfe0vnMpq+CLYoOfhRAF/qJa5+VvnKhVYYSiEQKOQAkrD7mNLHKHxen7iTfRxIMS0VEtMlEiORsRQMAKGIZhDygGa4dib4+tSH5BnPk1iPqT8pqJR8Pw4XG1zpnZKZP9ILW/eXcIdHBBCjJBpGOiCCIBCYwQQAqUOvuIIIwfzaekpK5u0KCVimp1LaHUS6nx5QQTUmQ7E1C/wCIY798VP8AhH+5msGggggEctcyZRWwggiBZMNzpDggZqj8fpJhMOCR9mbO0RTqW0gglEU1TpGTVsdoIIyJL3MbfeCCBHlMXRPveh/aHBFl6VD6teBocExUJBDMEEAO8EKCAVPc/wDPFv8A2LHr/E0+x+ct4UEAOCCCM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5713" name="Picture 1" descr="C:\Documents and Settings\Peter\Desktop\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0375" y="1145276"/>
            <a:ext cx="8885113" cy="5723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43907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4"/>
          <p:cNvSpPr>
            <a:spLocks noGrp="1" noChangeArrowheads="1"/>
          </p:cNvSpPr>
          <p:nvPr>
            <p:ph type="title"/>
          </p:nvPr>
        </p:nvSpPr>
        <p:spPr>
          <a:xfrm>
            <a:off x="560512" y="0"/>
            <a:ext cx="9216901" cy="1052513"/>
          </a:xfrm>
        </p:spPr>
        <p:txBody>
          <a:bodyPr/>
          <a:lstStyle/>
          <a:p>
            <a:r>
              <a:rPr lang="en-GB" sz="3200" b="1" dirty="0" smtClean="0">
                <a:ea typeface="ＭＳ Ｐゴシック" pitchFamily="34" charset="-128"/>
              </a:rPr>
              <a:t>Study the growth companies (Huawei, China)  </a:t>
            </a:r>
            <a:endParaRPr lang="en-GB" sz="3200" dirty="0" smtClean="0">
              <a:ea typeface="ＭＳ Ｐゴシック" pitchFamily="34" charset="-128"/>
            </a:endParaRPr>
          </a:p>
        </p:txBody>
      </p:sp>
      <p:sp>
        <p:nvSpPr>
          <p:cNvPr id="90114" name="AutoShape 2" descr="data:image/jpeg;base64,/9j/4AAQSkZJRgABAQAAAQABAAD/2wCEAAkGBhQSERUUEhQUFBUUFhQVFRQUFBQUFBUVFBQVFBYVFRQXHCYeFxkjGRQUHy8gIycpLCwsFR4xNTAqNScrLCkBCQoKDgwOGg8PFykcHCApKSksKSksLCwpLCksKSwpKSwpKSwpLCkpKSksKSwpKSkpLCkpKSkpKSkpKSwpKSksKf/AABEIALcBEwMBIgACEQEDEQH/xAAcAAAABwEBAAAAAAAAAAAAAAAAAQIDBAUGBwj/xABBEAACAQIEAwUGBAQEBAcAAAABAgADEQQSITEFQWEGE1FxgQciMpGhsRRCUsEjYnLwgpLR4RUkQ/EXM1NjorLC/8QAGQEAAwEBAQAAAAAAAAAAAAAAAAECAwQF/8QAIREBAQACAgICAwEAAAAAAAAAAAECEQMhBDESQRMiMlH/2gAMAwEAAhEDEQA/AN9Q4eBtLCnTsISU48qzSphOSKywZTBYxkUqxZWJURRk/ZgFgyQLeK1lEICHlhiGDJhgFgyxQMF46BARQEIGLVooYsphWi3qgAk2AGpJ0AHiZyntX7a1UlcCUcqSC9Sm5Rt9U95bi9tefLxk26OR1Zbx1bzzfh/a9xEVe8asHX/0jTVUtpfLlswNhzJ32kmt7b+J58wagq8k7olbdWJuT8ovkfxehXvCSc87Ke2vC4kBMR/BrE2C2Yo2lyQ+w2O9uU3+ExaVFDowZTsym4NtDr5gwJJDGEWMVnhFoA3eOK0RHFMAGeNs0dzRtzAAjReaIQxzNAEs0bDRxjGxAHQ8DPAph3EAjtF02gMNIA5nhwXggFXkhqsFRrRNOpNLUw7lh5YoQGVCIIguALkgAbkmwHmYl3nF/ab2wfE4hsLSYrQpHLUCnSq/5sx5qu1tr3vMsspj2vHG3qNtxz2v4DDkqhfEONCKK3UHw7xiFPoTMx/47uW0waBL865z29Etfp9Zz44NbWAgTADxnPfIdM8bKu5dmvaVhMYQlzRqn/p1bLf+lx7reV79JskpzzGvDhznVPZZ2zdqn4LEMXOUtQqHUkLa9JjuTa5B8FI5C98fNMrpHJwZYTbpndRt0kiM1jNtsCESKxNVKVNqjkKiKWZjsABcmFRaZn2uYvu+D4oj8y06fpVq06ZPyYxbNzj2ge2IYig1DCIwVx71V7oQL7Kltet7eRnJqle4NuZHyj9PDGo4Qc9/If2JqcD2ZS1iLzDPkk9unj4bl6YlcQx8ooYy2lr+s6InZGmRtI1bsXTHKR+bFrfFzjEZQw038J2D2C9q27x8DVbTLnobA+5YMnXSx113nNeM9nmojODcDe3KF2f4mcPi8NXQkMlWmbgbqWCsvqpYes1xy36c2eFx6r1zkgNOKVri/jDJmjIyUilSExi1MRm6rqoLMQANydhM7je0d9KI0/URv5DlK3tJxY1q2QH+Gh2H5j+o/tIi1bDUj7SLnpeOFqU3HsQPzD1A/wBJJ4f221C10Fv1072HUqf2lE+MueciVwzbbdQJH5I0/Dl/jqVJ1dQykMpFwRqCIRWc87EdpDQqnDVb5GYZSdcrNsR/KTv4GdFaazLcY3HV1SkSK7uGhipSTDpCVY5UiEOsAc7uCLBggFRVF43SSFTB5w3BlElKwgJlcWaAO0YL4nVyU6j/AKEZv8qk/tPNWFuQGJuze8x8S2pPqSTO9dtOPfhsNcp3neN3RW+U5GVs5U/qAGnKcLoUbIATawGvpyHjOTny+nX4+F9pNJSeUl0qMqsKgJPdtVAQBmLOoFibfCT12mjw1Smy3OwBJ1G4nDyyx6nDnKjKmm0e4JWNLHYWoPy1kHoxyH6MZX1scXewqhF5Xpm2ng3OSMM4p1KT1L5UqU3YqM1wrAkqBvcCXhLjZWPLlM5Zp6TtI2IWQ6WPLKGGzAEeRF4+lUmem8cqgpmW9sy34LitbZe4b5YilpNUz2mX9o2CbFcMxNFfiZAy3NrtTdagF+pS3rAOB9nKN6zHlYWm6wijwmK7G65mOygf6zXYTtBQG4PnlnByS/J63BlJiuKaCFXAttJeDqJUXMp0MhY/jdCmSpuzDwFxM9V0fOKri2BFSmw8QZzHE0il12IJtysRr+06wMWtQaAr5i1/Kcw49hz3jrzDHTxJM34Ouq4vK1lqx68wLE0kub+4mv8AhEeMquH8QBpJlIICqARrsAJI/HTsefoqoxvCxFYrSc8wpt58ooNeReK1f4Lj+U/TWIMVik10O51gpIIxWFybf2JWtiBSqe9RfLpZyxIJOnw6icWXdejxzUkXPdgRZTSNfjV35AfaVdHjIrVCEqVFIt8VOyG5NgHt0O8z01qRU4bmqK3O2Un10M6PSrEop8VH2mGwtXX3t7a+Ym4wK2pqDyAnXxenn839JlB49eRO+ywfjxN2B2u0jpUN4o4oGAWiCUp0hyN+KEOMGqiwkSKqGHTMoh9yIRoCO5oCZWwwPtcwLtgc9PelUViP5CCrfcTlWAw5IuBfpPRGKwy1FZHUMrCzKRcEHkROGcXQYbHYinT0RajKoHIHW31nB5ON9x6HiZz+aqcUGHxEDyuDBg6V1OmnLyhYqqxYAC7bg3At847h8TW1pgDQatdL+Npy3G6d8zm+goYEDUKjixGutr78pIrYbKFyrckgBBpcnQAfOKwuKIYHLlYG55387Tb+z7hIxmIavUvloFCoGxc3OvlYH1hMcsspEZ5YY42ukcM4dko00O6IinzVQP2khqIEfBjdQz1I8S3dNrTvMz7SMORgWYC4D084tf3SwXXoCwPpNUhiOIYRa1J6bbOrKfUWiym5peGXxyleeeGcKWlVqAD3SytYcvdvb5x7H8MquQ4qBbEkqBuvJbcv95YNwpqNZkf4gxDX6HTzBGo85YtQLDwnDu7erMcbOlRwWq6jKTp1/aNcT4e9Y6PkNx71ibC9yLdZZYLB3flz/wB9JNo4bUgEadb7Q7l20slmkXD4UqpVmzjTKddLD666+sreG8ET8VUquLkFcl9gxXfzmiakQLERrhfDWrutNSbmoCbDYLrmJ8BJlu02Yxt+xGDLYcs2zOxW/gLKT5EgzQjAiO4PDrTRUXQKoUeQEevPQxmpp5HJl8srUXurRjGYMPTcHmrD5gyY8NI0xzDBPdSSNzsdxrE47lm25X1lrjOG91XZTaxOZbbZWP7St4njFVlRrgsbLobAjWxbYHznBZ3p62GUs2YXVekXgqVgQui/OO0kIUjWw8QdOZuTyknBurICpBVhcEbWisXuE4DD95XRBuSL/wBIN2+l5vhRtM52S4f/ABTUI0UFQep3F/L7zVVZ18M1i83yLLl0jNh7xP4CSacfmznQBgrRfdyW0YYwBg4WCSg0EAiOIpKcQzR2mYAoUoGpRWeMY7iCUkZ6rqiKCzMxAAA1JJPKPYERbecB7V4gNxDFFTcd61j8h9xOz8RrNVpqR7oYqSpuDkYixbrY3tynMPaD2SqUMQ2IQFqNU3Yjam53Vuh3B8x4TDlm46ODrJn6N2ZXRsrptb6+flL+n2mxDLkDJewGbulvpfp1maw9r3BI+4k3D1WuTn2203nHlv6ehjZrshcP3ZNzdiWZj1Y3PlvOu+y3DgYAMN3qVCeuVig/+s5RTwzVHCUwalRzYAb3/vXpO09k+F/g8NTok3IuXPLOxLNbpckek34cbvdcvkZdaXuUxDCOd5EM063CJYs6RKtEYhrlR4mAZTt3w9Gp98F99CgLDmCcuvzmIao2Tewsb8zppNp297WUqNM4cLmaqCp5BdL36kaGYmhVuPO3zE5ObHuV6Hi59U1w0BhnQ5uojmLrrTIJYhjbQKzNv4KLxxKKcwJIRF0sBIsmnXMj2YkC5/bkTNj2IoKtDNYZnZje2pF7Wv5gzE1alhbwv9d50fh9ELh6VgBZE28hK4Z24/KvS1BMPMYVOpoPKK7wTscBsmEalpV9o+0+HwVPvMQ+UXCqoBZ3Y7KiDUkyNw3ilSvSWpUpGjmuRTJ99VPw5/BrakcrxBTcTep+IfO2YCwB00BuQvS2sgYumrfGLjmOU0w4erGqp/OVa/gcoW4/yymr4YoSrjX6HqJy8mPe3fwZ9aViYelawG/K5t8pPpABYS01G9hLDh+DDuAR7u58LCRrdbZ5STbQcAGWgo5nU+Z1+1pOYzP8c4k+GptWQZu7Uuy2vdE95wB+rKGt1Ak7A9oEqoG2DAEEag32nbOpp5du7tYho4HjFOoDsbyQrCMhF4yzR8sIxUMAT3sEaIgiBwDWLbEqu+p8BIbVidtB9YSJY+UYFjMa/Kyg6ab+pmG7VYk4jH4TAIxszDE4o317mkbqhvydwB6DrNxVS4ImB7A0/wARxHiOILAulX8OAd1SmAot4C6mAbzu8wbre3Twjxpq6EMAysLFSLgg8iI4EtEU9Lj1EQcx7X+zw0b1sMM9LdqepqU/ErzdfqOso+Adl62LYCihCfmqvcUl/dz0H0nSOO9q1pVzQWm1V1QOyjQHMdFudNALkeDCV3Z3t1UfGrh6uGNFKubI/eI/vqLhcq7XAbnyHjMLx4XL265z5zH1toeznZOjgkOQZ6hHv1W+I9APyr0HreW1ZdBfrf1iqq3IHqf2/vpGcZiVRS7sFVQSzMbAAakkzaSTqOa23uk0M6CwN7ePhJS4gHfQ/SR8NiEqIr02Do4DKym6sp1BB5gwsRUCj3iAOsaViiyv4vi8rKq7nn4CQa3Hu7UkfCATmfQCwvpztKDsv2hfH0ExL29+rWC2FrIlQqmnkAfMypAyntHpkYvCjW1TvCT/AElN/O8bppp9ZqPaBwzvMKKgHvYdxUH9PwuOuhvboJnqIuoPynROHHlw19ljy3jy39DpoDrJSIPA/aMIRfU2PI8j06GP1MQNBzOwGpM83Ljyxvx129THOZY730j4huQ3Ow8TNp2YrFcMqsbhTlv8j+8yVHD2NzqfoB0mu4JT/wCUU/qZ29M5A+gE7MPH/Fhu+64ObmnJlrH1GmfEKgF9TYaDfaV+Jx7EEj3QPn8407FQDuNPPaV3aPiGTB13T4lpswHO4HhJ0zc34/x+kvFw+KLGlh1XIMpdVquC7MwHPKRqdss6nwviSV6a1KbZlYCxGxB8Jh/ZtwKkOH98yipVrqzVKr+87XF7FjrYSV7HVb8Fl1AWpUtfkudgACfKSbcVhlIbw0byP+8w/tC7frh2FGnS76puWLZEToGsczdNhzm/r0rqQeYtON9s6S06L0nALK2VS2+rZrgnna59ZNVjdek7sd7SadSuKeJpJTzmyPnzgP8ApYECw6/9x1OguhY8/tynD/Z/waniKwUi5V9QdwoObUDbS49J3kJpblCSRWeVvtBr0s172ykWt4gjWYv2b1s1KrQIKnC16tHKTeyKb09efusBfpN09PWw2EwfZZe64rj6ewqdzWt1bOhI/wAolM21VSD7twZLoYzk4t1H7xCDUxS0oyT1S4uI1USNYeoVNuR+nUR+qYwZtCgvBEkyKccdfrAYb/F5CClB2p7QLgsPUrsL5coVb2zO5Cqt+QudT4AznWA7HcQo06mOoVko16meq9JVZlqhi1TKxY6XJOltNrzRe2AWw1E/lGKw5bqMxmx3oedP/wDMAr+wPHjjsHTrt8TCzf1De3rLzFrlGb9OvpzmF9hxP/C6Y5F6hHT+IwP2v850R1uCPGAcv4rTBxDNlVyQ1R2zEZlAuAQN9rW6CWPBqNOpmqBUVqFUKMq2KOoVtT1zj0Ikd8EVFRNC6PTVjtmc1AzemVV9DFcN4iFx9XCDU1jTqeihlqH5Kk553m3vWLoGFNxmO7a/6TM+0zP/AMOrCmCXcBFA3LOco+81gWwlZxEB3CnUJ7x87WH3PznRJtgqeCB6WFw9Aad1RpUydLkoiqT01EmLQ5nU9dZIWnaFsZrJpLGe1PGtR4dVK7sBT3t/5hCH6Ey27JcJNHAYdEGiIDrYEk6sfU3mb9sGIV8OuHU3q1XS1MasVVgSQo1O1vMyr4N22x2DFCji6QFMkUkqkDPmJ90VFBIv5Sb7OOl1UapTdGS4YFSD4EWM59iaBw7NTfTJsTzU/D68p0LAtVcd5cKDewtp57TN9tuGipSWvpmpGxPiD/obfMzbhy1dIynTlHH+17M5pgd3TG/vAO45G/5R0GvWDstxqr3py3dCAWBbMQPEMfXSK4thKdctdQCPzAWOt+cqOD4lKBZi2xVSNbsjWuQOm8uzWe6Jf11HWOG1O9yZfeDmwt9fUAH5TfpSYoEy5QJy7sEWfG1XU/w6aCy290s2gfzygjredTAqlQQw2vbT/SRzZbuhhNRIajdbSufD3Gu3hymO7RVmXjeBuzWqLVXLmOU5aZJOXbfpzm7yzOKqFw/CLQXKiAIfyqLAeQ2Ek8NQKBa38wHneLCQjSINxv8A3pFcRtad38pyT2zcNK1KNUC6sGR1/nFmR/MKH/yzq+GrXGuniPAzI+17hvecNd+dBkqg9FNm+asw9TMquXtlPYjwS9XEYokkACgjfruRUd/A/lHobbzrjm397TO9gOF/huHUFZcrMneuvg9Y94V9M1vSX6D5mAtEROfVjk7QIBtXwrAjrTcMPpf5zoNfRT0B+0ynCuCUayU8RVQPVqKHDt8VPMPhpn8lhpp4axk1IcE+UVmsPKVHZ5jlqIzFhSquiudSygK4ueZUsUv/ACeN5c1E005wBQEJn0ihsI3WWOA330EaNKCJKTfWHGlN7RxWgpmfaJ2dOMwTUlYIQ9NwxF7ZGBOnlL3AUf4ag62UA9dI/iKeZWHiCPmJH4fV/h3PJb/TX63gDXZ7AJSoqlJFRbXCqAALk8hLUSLgKeVKYP6Fv8pKaAZLtLg8uJp5RYVnFRz1pKAf/iFlX2G4cKvEMXiyL93lw9M9Sq1Kn0NP6zS9tHK4KtWUXagjVetkUl7f4c3yg7HcNNDCUlYWdh3lT+up7zfK9vSZzH9ttfl+ultjMRlHWVYJAYnckA+p/wB5N4ofdHU/aQ8Wv8AnmLH5Gb4xjUkiNusUx96HLS5bh1FTtDVNTU0qAFMHwuLkeWY/OP8AtXw9sIG/TWokHw9637xfEuGVE4+lVUJp1MOVZgNA123/AMqzU8c4TTxGHZKy5lujWuRqrKw1HURfRpHBsatZFLtlsq+6PL7SdxTC0quGeneyuCL63v4/aJweCSnYKo0UDxuANjLNaSkbC3hYQ9B5m4rUakz020fMUYi+gF7/AO0qK1QGoxX3VJAA2sMoE33ts4SaOMpuoAp10Y6aXqIVV7/4SkxNbCL3SMpzVGNslxe+wFupsPWbb+Xadadd9lfCjTwtZ21bMFB8VXKB9bzoFHh6lQbtsDuLfaR+yvARhcHRokAstNQ7H8znVifUmWVdrL4D9phe6pzrt3pxbhb7DvKq/wCZQJvhOd9uKj4jFYNsNTeqcLXV6uRScqG1yT425bzd8P4glUFkN7GxBDKynwZGAZTbXUR/YSiIsDSFvDpmMjFfhiVHpVGuDSYlbMQCSpWzAfENb2PMA8pLxmFWtSelUAZKilWB2KkWI+UItyiqHPWZ5qhQTYcl0EcVYFW0WJJklZR1OzWpFKvWpISWKU+7IuTc5S6MVBN9vHS0v7QWgEDAcMSkoRLhVvoTfUm5JJ1JJJJJ3JMmlbCLtAxgDaroB0hMugix+0S3KAQ4UdcamCVpJhDYkeBuPI/2Yui+p84jEe6wbkfdP7fWIpj3j0A+d/8AT7yVJwMh1adiUF7ObqfP4x9z6yqptjvxVQnuDhvd7oAkVPhGbOSN817W5S4OEZ9XsLbBSdD438YBJptc+FpBftLh+/GH7wGqdcgBNrC9idgba2jy8P8AF2P0+ZG8IcKpK5qBF7wgLnsM2Ucr+EAfqG913B0I5ERxF+kZorck+EkhbQCt4o12Ven3/wC0Rj1/guP5D9BCds1Ynrb5SRXp3Vh4gj5ia4+ko1B76+IH2j0g8NY91TvvlW/nYSwAjJVcVp+8r/pIv5HQ/eKqn+C/oPqBJeNohlI8ZAQ3UKfizKGHRTe/kbCAWabjykpBY9DI6DW8VV4hTTKr1EVmNlDMAWPgAdzCmzvtU4B+K4dVIXNUog1qelzdR7wFuZW4tOR+yrs+MXxCkW1Shau3UoQaYP8Aisf8M9E0xpY6j6TL9hexC4B8Wy2IrVr0/wCWkBdU9Gep6WhLqaNqjIeOQspA5g2+UltCakDETKdjbfhVH/UDVBWHPvc7Z7899ulukfdh+OQLv3FQ1beGen3Wbrfvbf4pMxvZSlUqd4C9Nzu1KpUpFraDPkYB/W8k4Dgi0Qe7A11ZmLM7Ha7O12Y8tTAzttIBHHpG0bjSBb3wOkfww3kFal61vACWGD2PnJzOHmhrA0AmaioLQQAwAmiW3izG6psLwAXhH4h0H3jYqa9B9YuibkmABqesEXaHHsK6uwZSIWCW4JPOw9RvGTUsxU7jUdRJGDFl8yTED6pHTELAxgCmaJfa8KHX+GAHhF93zjlVrAnwvE4b4RGuIPZD10+cIFZhfiv5ywEg4UaiTVM3Qraoyiw5N+8mM9heV3GXyg/Pz8fWT2bSAQKfGqNR2RaqFk0cBgcp8G8DFhA7Zqe40DW0Pj6a/QRrAdlsNTd6iUUDVGLtzBZt2sdAT0lrYAfaI0JcPW/UF8tZDr9h8PVr08RVBqVKXwknS4IYEgb2KgiXyx2kIWAGNgYaGwt9YziH1AkgLJpgIbRMWRGRNoLwGCAJqNpI1Rt+m/yklxpK/iVXKjnp+0cKofCXzVXbzl5hNj5ym7O0rUy36ifltLnC8xFl6OHidIUVaJmSilaANELFEQA7yFxbEZKd/EqPmZMBkfG4RaiFWAbmAfEbQCJgiXPSWarYSt4fiAfdGluUtIQCtCirQRhneJhmQmlY1FFwDz6XllSpHKATqAL+dtZDoYT+ICL6X9R4H++UslMQIDkbxwQmESukAKo0VifhAiQNYrFcoA9RHuiQeLVPhHr+wk9dhKfiD3f6SsfZX0cojYx4mxiaK6CKrCaxKo46L5QNycvo2n9+Umqb2ldh8R3lZx+i3zP/AGMtqK6woSAIwxubRVarYROGTW8AlRyntGzFg6QNHGr+smyFR+OTpIIMUYgxcAQxtBA40iEaAKMoO02I+Gmu7kfe0vnMpq+CLYoOfhRAF/qJa5+VvnKhVYYSiEQKOQAkrD7mNLHKHxen7iTfRxIMS0VEtMlEiORsRQMAKGIZhDygGa4dib4+tSH5BnPk1iPqT8pqJR8Pw4XG1zpnZKZP9ILW/eXcIdHBBCjJBpGOiCCIBCYwQQAqUOvuIIIwfzaekpK5u0KCVimp1LaHUS6nx5QQTUmQ7E1C/wCIY798VP8AhH+5msGggggEctcyZRWwggiBZMNzpDggZqj8fpJhMOCR9mbO0RTqW0gglEU1TpGTVsdoIIyJL3MbfeCCBHlMXRPveh/aHBFl6VD6teBocExUJBDMEEAO8EKCAVPc/wDPFv8A2LHr/E0+x+ct4UEAOCCCM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116" name="AutoShape 4" descr="data:image/jpeg;base64,/9j/4AAQSkZJRgABAQAAAQABAAD/2wCEAAkGBhQSERUUEhQUFBUUFhQVFRQUFBQUFBUVFBQVFBYVFRQXHCYeFxkjGRQUHy8gIycpLCwsFR4xNTAqNScrLCkBCQoKDgwOGg8PFykcHCApKSksKSksLCwpLCksKSwpKSwpKSwpLCkpKSksKSwpKSkpLCkpKSkpKSkpKSwpKSksKf/AABEIALcBEwMBIgACEQEDEQH/xAAcAAAABwEBAAAAAAAAAAAAAAAAAQIDBAUGBwj/xABBEAACAQIEAwUGBAQEBAcAAAABAgADEQQSITEFQWEGE1FxgQciMpGhsRRCUsEjYnLwgpLR4RUkQ/EXM1NjorLC/8QAGQEAAwEBAQAAAAAAAAAAAAAAAAECAwQF/8QAIREBAQACAgICAwEAAAAAAAAAAAECEQMhBDESQRMiMlH/2gAMAwEAAhEDEQA/AN9Q4eBtLCnTsISU48qzSphOSKywZTBYxkUqxZWJURRk/ZgFgyQLeK1lEICHlhiGDJhgFgyxQMF46BARQEIGLVooYsphWi3qgAk2AGpJ0AHiZyntX7a1UlcCUcqSC9Sm5Rt9U95bi9tefLxk26OR1Zbx1bzzfh/a9xEVe8asHX/0jTVUtpfLlswNhzJ32kmt7b+J58wagq8k7olbdWJuT8ovkfxehXvCSc87Ke2vC4kBMR/BrE2C2Yo2lyQ+w2O9uU3+ExaVFDowZTsym4NtDr5gwJJDGEWMVnhFoA3eOK0RHFMAGeNs0dzRtzAAjReaIQxzNAEs0bDRxjGxAHQ8DPAph3EAjtF02gMNIA5nhwXggFXkhqsFRrRNOpNLUw7lh5YoQGVCIIguALkgAbkmwHmYl3nF/ab2wfE4hsLSYrQpHLUCnSq/5sx5qu1tr3vMsspj2vHG3qNtxz2v4DDkqhfEONCKK3UHw7xiFPoTMx/47uW0waBL865z29Etfp9Zz44NbWAgTADxnPfIdM8bKu5dmvaVhMYQlzRqn/p1bLf+lx7reV79JskpzzGvDhznVPZZ2zdqn4LEMXOUtQqHUkLa9JjuTa5B8FI5C98fNMrpHJwZYTbpndRt0kiM1jNtsCESKxNVKVNqjkKiKWZjsABcmFRaZn2uYvu+D4oj8y06fpVq06ZPyYxbNzj2ge2IYig1DCIwVx71V7oQL7Kltet7eRnJqle4NuZHyj9PDGo4Qc9/If2JqcD2ZS1iLzDPkk9unj4bl6YlcQx8ooYy2lr+s6InZGmRtI1bsXTHKR+bFrfFzjEZQw038J2D2C9q27x8DVbTLnobA+5YMnXSx113nNeM9nmojODcDe3KF2f4mcPi8NXQkMlWmbgbqWCsvqpYes1xy36c2eFx6r1zkgNOKVri/jDJmjIyUilSExi1MRm6rqoLMQANydhM7je0d9KI0/URv5DlK3tJxY1q2QH+Gh2H5j+o/tIi1bDUj7SLnpeOFqU3HsQPzD1A/wBJJ4f221C10Fv1072HUqf2lE+MueciVwzbbdQJH5I0/Dl/jqVJ1dQykMpFwRqCIRWc87EdpDQqnDVb5GYZSdcrNsR/KTv4GdFaazLcY3HV1SkSK7uGhipSTDpCVY5UiEOsAc7uCLBggFRVF43SSFTB5w3BlElKwgJlcWaAO0YL4nVyU6j/AKEZv8qk/tPNWFuQGJuze8x8S2pPqSTO9dtOPfhsNcp3neN3RW+U5GVs5U/qAGnKcLoUbIATawGvpyHjOTny+nX4+F9pNJSeUl0qMqsKgJPdtVAQBmLOoFibfCT12mjw1Smy3OwBJ1G4nDyyx6nDnKjKmm0e4JWNLHYWoPy1kHoxyH6MZX1scXewqhF5Xpm2ng3OSMM4p1KT1L5UqU3YqM1wrAkqBvcCXhLjZWPLlM5Zp6TtI2IWQ6WPLKGGzAEeRF4+lUmem8cqgpmW9sy34LitbZe4b5YilpNUz2mX9o2CbFcMxNFfiZAy3NrtTdagF+pS3rAOB9nKN6zHlYWm6wijwmK7G65mOygf6zXYTtBQG4PnlnByS/J63BlJiuKaCFXAttJeDqJUXMp0MhY/jdCmSpuzDwFxM9V0fOKri2BFSmw8QZzHE0il12IJtysRr+06wMWtQaAr5i1/Kcw49hz3jrzDHTxJM34Ouq4vK1lqx68wLE0kub+4mv8AhEeMquH8QBpJlIICqARrsAJI/HTsefoqoxvCxFYrSc8wpt58ooNeReK1f4Lj+U/TWIMVik10O51gpIIxWFybf2JWtiBSqe9RfLpZyxIJOnw6icWXdejxzUkXPdgRZTSNfjV35AfaVdHjIrVCEqVFIt8VOyG5NgHt0O8z01qRU4bmqK3O2Un10M6PSrEop8VH2mGwtXX3t7a+Ym4wK2pqDyAnXxenn839JlB49eRO+ywfjxN2B2u0jpUN4o4oGAWiCUp0hyN+KEOMGqiwkSKqGHTMoh9yIRoCO5oCZWwwPtcwLtgc9PelUViP5CCrfcTlWAw5IuBfpPRGKwy1FZHUMrCzKRcEHkROGcXQYbHYinT0RajKoHIHW31nB5ON9x6HiZz+aqcUGHxEDyuDBg6V1OmnLyhYqqxYAC7bg3At847h8TW1pgDQatdL+Npy3G6d8zm+goYEDUKjixGutr78pIrYbKFyrckgBBpcnQAfOKwuKIYHLlYG55387Tb+z7hIxmIavUvloFCoGxc3OvlYH1hMcsspEZ5YY42ukcM4dko00O6IinzVQP2khqIEfBjdQz1I8S3dNrTvMz7SMORgWYC4D084tf3SwXXoCwPpNUhiOIYRa1J6bbOrKfUWiym5peGXxyleeeGcKWlVqAD3SytYcvdvb5x7H8MquQ4qBbEkqBuvJbcv95YNwpqNZkf4gxDX6HTzBGo85YtQLDwnDu7erMcbOlRwWq6jKTp1/aNcT4e9Y6PkNx71ibC9yLdZZYLB3flz/wB9JNo4bUgEadb7Q7l20slmkXD4UqpVmzjTKddLD666+sreG8ET8VUquLkFcl9gxXfzmiakQLERrhfDWrutNSbmoCbDYLrmJ8BJlu02Yxt+xGDLYcs2zOxW/gLKT5EgzQjAiO4PDrTRUXQKoUeQEevPQxmpp5HJl8srUXurRjGYMPTcHmrD5gyY8NI0xzDBPdSSNzsdxrE47lm25X1lrjOG91XZTaxOZbbZWP7St4njFVlRrgsbLobAjWxbYHznBZ3p62GUs2YXVekXgqVgQui/OO0kIUjWw8QdOZuTyknBurICpBVhcEbWisXuE4DD95XRBuSL/wBIN2+l5vhRtM52S4f/ABTUI0UFQep3F/L7zVVZ18M1i83yLLl0jNh7xP4CSacfmznQBgrRfdyW0YYwBg4WCSg0EAiOIpKcQzR2mYAoUoGpRWeMY7iCUkZ6rqiKCzMxAAA1JJPKPYERbecB7V4gNxDFFTcd61j8h9xOz8RrNVpqR7oYqSpuDkYixbrY3tynMPaD2SqUMQ2IQFqNU3Yjam53Vuh3B8x4TDlm46ODrJn6N2ZXRsrptb6+flL+n2mxDLkDJewGbulvpfp1maw9r3BI+4k3D1WuTn2203nHlv6ehjZrshcP3ZNzdiWZj1Y3PlvOu+y3DgYAMN3qVCeuVig/+s5RTwzVHCUwalRzYAb3/vXpO09k+F/g8NTok3IuXPLOxLNbpckek34cbvdcvkZdaXuUxDCOd5EM063CJYs6RKtEYhrlR4mAZTt3w9Gp98F99CgLDmCcuvzmIao2Tewsb8zppNp297WUqNM4cLmaqCp5BdL36kaGYmhVuPO3zE5ObHuV6Hi59U1w0BhnQ5uojmLrrTIJYhjbQKzNv4KLxxKKcwJIRF0sBIsmnXMj2YkC5/bkTNj2IoKtDNYZnZje2pF7Wv5gzE1alhbwv9d50fh9ELh6VgBZE28hK4Z24/KvS1BMPMYVOpoPKK7wTscBsmEalpV9o+0+HwVPvMQ+UXCqoBZ3Y7KiDUkyNw3ilSvSWpUpGjmuRTJ99VPw5/BrakcrxBTcTep+IfO2YCwB00BuQvS2sgYumrfGLjmOU0w4erGqp/OVa/gcoW4/yymr4YoSrjX6HqJy8mPe3fwZ9aViYelawG/K5t8pPpABYS01G9hLDh+DDuAR7u58LCRrdbZ5STbQcAGWgo5nU+Z1+1pOYzP8c4k+GptWQZu7Uuy2vdE95wB+rKGt1Ak7A9oEqoG2DAEEag32nbOpp5du7tYho4HjFOoDsbyQrCMhF4yzR8sIxUMAT3sEaIgiBwDWLbEqu+p8BIbVidtB9YSJY+UYFjMa/Kyg6ab+pmG7VYk4jH4TAIxszDE4o317mkbqhvydwB6DrNxVS4ImB7A0/wARxHiOILAulX8OAd1SmAot4C6mAbzu8wbre3Twjxpq6EMAysLFSLgg8iI4EtEU9Lj1EQcx7X+zw0b1sMM9LdqepqU/ErzdfqOso+Adl62LYCihCfmqvcUl/dz0H0nSOO9q1pVzQWm1V1QOyjQHMdFudNALkeDCV3Z3t1UfGrh6uGNFKubI/eI/vqLhcq7XAbnyHjMLx4XL265z5zH1toeznZOjgkOQZ6hHv1W+I9APyr0HreW1ZdBfrf1iqq3IHqf2/vpGcZiVRS7sFVQSzMbAAakkzaSTqOa23uk0M6CwN7ePhJS4gHfQ/SR8NiEqIr02Do4DKym6sp1BB5gwsRUCj3iAOsaViiyv4vi8rKq7nn4CQa3Hu7UkfCATmfQCwvpztKDsv2hfH0ExL29+rWC2FrIlQqmnkAfMypAyntHpkYvCjW1TvCT/AElN/O8bppp9ZqPaBwzvMKKgHvYdxUH9PwuOuhvboJnqIuoPynROHHlw19ljy3jy39DpoDrJSIPA/aMIRfU2PI8j06GP1MQNBzOwGpM83Ljyxvx129THOZY730j4huQ3Ow8TNp2YrFcMqsbhTlv8j+8yVHD2NzqfoB0mu4JT/wCUU/qZ29M5A+gE7MPH/Fhu+64ObmnJlrH1GmfEKgF9TYaDfaV+Jx7EEj3QPn8407FQDuNPPaV3aPiGTB13T4lpswHO4HhJ0zc34/x+kvFw+KLGlh1XIMpdVquC7MwHPKRqdss6nwviSV6a1KbZlYCxGxB8Jh/ZtwKkOH98yipVrqzVKr+87XF7FjrYSV7HVb8Fl1AWpUtfkudgACfKSbcVhlIbw0byP+8w/tC7frh2FGnS76puWLZEToGsczdNhzm/r0rqQeYtON9s6S06L0nALK2VS2+rZrgnna59ZNVjdek7sd7SadSuKeJpJTzmyPnzgP8ApYECw6/9x1OguhY8/tynD/Z/waniKwUi5V9QdwoObUDbS49J3kJpblCSRWeVvtBr0s172ykWt4gjWYv2b1s1KrQIKnC16tHKTeyKb09efusBfpN09PWw2EwfZZe64rj6ewqdzWt1bOhI/wAolM21VSD7twZLoYzk4t1H7xCDUxS0oyT1S4uI1USNYeoVNuR+nUR+qYwZtCgvBEkyKccdfrAYb/F5CClB2p7QLgsPUrsL5coVb2zO5Cqt+QudT4AznWA7HcQo06mOoVko16meq9JVZlqhi1TKxY6XJOltNrzRe2AWw1E/lGKw5bqMxmx3oedP/wDMAr+wPHjjsHTrt8TCzf1De3rLzFrlGb9OvpzmF9hxP/C6Y5F6hHT+IwP2v850R1uCPGAcv4rTBxDNlVyQ1R2zEZlAuAQN9rW6CWPBqNOpmqBUVqFUKMq2KOoVtT1zj0Ikd8EVFRNC6PTVjtmc1AzemVV9DFcN4iFx9XCDU1jTqeihlqH5Kk553m3vWLoGFNxmO7a/6TM+0zP/AMOrCmCXcBFA3LOco+81gWwlZxEB3CnUJ7x87WH3PznRJtgqeCB6WFw9Aad1RpUydLkoiqT01EmLQ5nU9dZIWnaFsZrJpLGe1PGtR4dVK7sBT3t/5hCH6Ey27JcJNHAYdEGiIDrYEk6sfU3mb9sGIV8OuHU3q1XS1MasVVgSQo1O1vMyr4N22x2DFCji6QFMkUkqkDPmJ90VFBIv5Sb7OOl1UapTdGS4YFSD4EWM59iaBw7NTfTJsTzU/D68p0LAtVcd5cKDewtp57TN9tuGipSWvpmpGxPiD/obfMzbhy1dIynTlHH+17M5pgd3TG/vAO45G/5R0GvWDstxqr3py3dCAWBbMQPEMfXSK4thKdctdQCPzAWOt+cqOD4lKBZi2xVSNbsjWuQOm8uzWe6Jf11HWOG1O9yZfeDmwt9fUAH5TfpSYoEy5QJy7sEWfG1XU/w6aCy290s2gfzygjredTAqlQQw2vbT/SRzZbuhhNRIajdbSufD3Gu3hymO7RVmXjeBuzWqLVXLmOU5aZJOXbfpzm7yzOKqFw/CLQXKiAIfyqLAeQ2Ek8NQKBa38wHneLCQjSINxv8A3pFcRtad38pyT2zcNK1KNUC6sGR1/nFmR/MKH/yzq+GrXGuniPAzI+17hvecNd+dBkqg9FNm+asw9TMquXtlPYjwS9XEYokkACgjfruRUd/A/lHobbzrjm397TO9gOF/huHUFZcrMneuvg9Y94V9M1vSX6D5mAtEROfVjk7QIBtXwrAjrTcMPpf5zoNfRT0B+0ynCuCUayU8RVQPVqKHDt8VPMPhpn8lhpp4axk1IcE+UVmsPKVHZ5jlqIzFhSquiudSygK4ueZUsUv/ACeN5c1E005wBQEJn0ihsI3WWOA330EaNKCJKTfWHGlN7RxWgpmfaJ2dOMwTUlYIQ9NwxF7ZGBOnlL3AUf4ag62UA9dI/iKeZWHiCPmJH4fV/h3PJb/TX63gDXZ7AJSoqlJFRbXCqAALk8hLUSLgKeVKYP6Fv8pKaAZLtLg8uJp5RYVnFRz1pKAf/iFlX2G4cKvEMXiyL93lw9M9Sq1Kn0NP6zS9tHK4KtWUXagjVetkUl7f4c3yg7HcNNDCUlYWdh3lT+up7zfK9vSZzH9ttfl+ultjMRlHWVYJAYnckA+p/wB5N4ofdHU/aQ8Wv8AnmLH5Gb4xjUkiNusUx96HLS5bh1FTtDVNTU0qAFMHwuLkeWY/OP8AtXw9sIG/TWokHw9637xfEuGVE4+lVUJp1MOVZgNA123/AMqzU8c4TTxGHZKy5lujWuRqrKw1HURfRpHBsatZFLtlsq+6PL7SdxTC0quGeneyuCL63v4/aJweCSnYKo0UDxuANjLNaSkbC3hYQ9B5m4rUakz020fMUYi+gF7/AO0qK1QGoxX3VJAA2sMoE33ts4SaOMpuoAp10Y6aXqIVV7/4SkxNbCL3SMpzVGNslxe+wFupsPWbb+Xadadd9lfCjTwtZ21bMFB8VXKB9bzoFHh6lQbtsDuLfaR+yvARhcHRokAstNQ7H8znVifUmWVdrL4D9phe6pzrt3pxbhb7DvKq/wCZQJvhOd9uKj4jFYNsNTeqcLXV6uRScqG1yT425bzd8P4glUFkN7GxBDKynwZGAZTbXUR/YSiIsDSFvDpmMjFfhiVHpVGuDSYlbMQCSpWzAfENb2PMA8pLxmFWtSelUAZKilWB2KkWI+UItyiqHPWZ5qhQTYcl0EcVYFW0WJJklZR1OzWpFKvWpISWKU+7IuTc5S6MVBN9vHS0v7QWgEDAcMSkoRLhVvoTfUm5JJ1JJJJJ3JMmlbCLtAxgDaroB0hMugix+0S3KAQ4UdcamCVpJhDYkeBuPI/2Yui+p84jEe6wbkfdP7fWIpj3j0A+d/8AT7yVJwMh1adiUF7ObqfP4x9z6yqptjvxVQnuDhvd7oAkVPhGbOSN817W5S4OEZ9XsLbBSdD438YBJptc+FpBftLh+/GH7wGqdcgBNrC9idgba2jy8P8AF2P0+ZG8IcKpK5qBF7wgLnsM2Ucr+EAfqG913B0I5ERxF+kZorck+EkhbQCt4o12Ven3/wC0Rj1/guP5D9BCds1Ynrb5SRXp3Vh4gj5ia4+ko1B76+IH2j0g8NY91TvvlW/nYSwAjJVcVp+8r/pIv5HQ/eKqn+C/oPqBJeNohlI8ZAQ3UKfizKGHRTe/kbCAWabjykpBY9DI6DW8VV4hTTKr1EVmNlDMAWPgAdzCmzvtU4B+K4dVIXNUog1qelzdR7wFuZW4tOR+yrs+MXxCkW1Shau3UoQaYP8Aisf8M9E0xpY6j6TL9hexC4B8Wy2IrVr0/wCWkBdU9Gep6WhLqaNqjIeOQspA5g2+UltCakDETKdjbfhVH/UDVBWHPvc7Z7899ulukfdh+OQLv3FQ1beGen3Wbrfvbf4pMxvZSlUqd4C9Nzu1KpUpFraDPkYB/W8k4Dgi0Qe7A11ZmLM7Ha7O12Y8tTAzttIBHHpG0bjSBb3wOkfww3kFal61vACWGD2PnJzOHmhrA0AmaioLQQAwAmiW3izG6psLwAXhH4h0H3jYqa9B9YuibkmABqesEXaHHsK6uwZSIWCW4JPOw9RvGTUsxU7jUdRJGDFl8yTED6pHTELAxgCmaJfa8KHX+GAHhF93zjlVrAnwvE4b4RGuIPZD10+cIFZhfiv5ywEg4UaiTVM3Qraoyiw5N+8mM9heV3GXyg/Pz8fWT2bSAQKfGqNR2RaqFk0cBgcp8G8DFhA7Zqe40DW0Pj6a/QRrAdlsNTd6iUUDVGLtzBZt2sdAT0lrYAfaI0JcPW/UF8tZDr9h8PVr08RVBqVKXwknS4IYEgb2KgiXyx2kIWAGNgYaGwt9YziH1AkgLJpgIbRMWRGRNoLwGCAJqNpI1Rt+m/yklxpK/iVXKjnp+0cKofCXzVXbzl5hNj5ym7O0rUy36ifltLnC8xFl6OHidIUVaJmSilaANELFEQA7yFxbEZKd/EqPmZMBkfG4RaiFWAbmAfEbQCJgiXPSWarYSt4fiAfdGluUtIQCtCirQRhneJhmQmlY1FFwDz6XllSpHKATqAL+dtZDoYT+ICL6X9R4H++UslMQIDkbxwQmESukAKo0VifhAiQNYrFcoA9RHuiQeLVPhHr+wk9dhKfiD3f6SsfZX0cojYx4mxiaK6CKrCaxKo46L5QNycvo2n9+Umqb2ldh8R3lZx+i3zP/AGMtqK6woSAIwxubRVarYROGTW8AlRyntGzFg6QNHGr+smyFR+OTpIIMUYgxcAQxtBA40iEaAKMoO02I+Gmu7kfe0vnMpq+CLYoOfhRAF/qJa5+VvnKhVYYSiEQKOQAkrD7mNLHKHxen7iTfRxIMS0VEtMlEiORsRQMAKGIZhDygGa4dib4+tSH5BnPk1iPqT8pqJR8Pw4XG1zpnZKZP9ILW/eXcIdHBBCjJBpGOiCCIBCYwQQAqUOvuIIIwfzaekpK5u0KCVimp1LaHUS6nx5QQTUmQ7E1C/wCIY798VP8AhH+5msGggggEctcyZRWwggiBZMNzpDggZqj8fpJhMOCR9mbO0RTqW0gglEU1TpGTVsdoIIyJL3MbfeCCBHlMXRPveh/aHBFl6VD6teBocExUJBDMEEAO8EKCAVPc/wDPFv8A2LHr/E0+x+ct4UEAOCCCM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5713" name="Picture 1" descr="C:\Documents and Settings\Peter\Desktop\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60512" y="1052736"/>
            <a:ext cx="8280920" cy="50625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85837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/>
          <p:cNvSpPr>
            <a:spLocks noGrp="1" noChangeArrowheads="1"/>
          </p:cNvSpPr>
          <p:nvPr>
            <p:ph type="title"/>
          </p:nvPr>
        </p:nvSpPr>
        <p:spPr>
          <a:xfrm>
            <a:off x="416496" y="260648"/>
            <a:ext cx="9906000" cy="1052513"/>
          </a:xfrm>
        </p:spPr>
        <p:txBody>
          <a:bodyPr/>
          <a:lstStyle/>
          <a:p>
            <a:r>
              <a:rPr lang="en-GB" sz="3200" b="1" dirty="0" smtClean="0">
                <a:ea typeface="ＭＳ Ｐゴシック" pitchFamily="34" charset="-128"/>
              </a:rPr>
              <a:t>New breed of networking/smart grid/dispersed design companies (</a:t>
            </a:r>
            <a:r>
              <a:rPr lang="en-GB" sz="3200" b="1" dirty="0" err="1" smtClean="0">
                <a:ea typeface="ＭＳ Ｐゴシック" pitchFamily="34" charset="-128"/>
              </a:rPr>
              <a:t>Sigfox</a:t>
            </a:r>
            <a:r>
              <a:rPr lang="en-GB" sz="3200" b="1" dirty="0" smtClean="0">
                <a:ea typeface="ＭＳ Ｐゴシック" pitchFamily="34" charset="-128"/>
              </a:rPr>
              <a:t> of France/Nuri Telecom of S Korea/</a:t>
            </a:r>
            <a:r>
              <a:rPr lang="en-GB" sz="3200" b="1" dirty="0" err="1" smtClean="0">
                <a:ea typeface="ＭＳ Ｐゴシック" pitchFamily="34" charset="-128"/>
              </a:rPr>
              <a:t>Libelium</a:t>
            </a:r>
            <a:r>
              <a:rPr lang="en-GB" sz="3200" b="1" dirty="0" smtClean="0">
                <a:ea typeface="ＭＳ Ｐゴシック" pitchFamily="34" charset="-128"/>
              </a:rPr>
              <a:t> of US)  </a:t>
            </a:r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512" y="1916832"/>
            <a:ext cx="8424936" cy="41943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876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/>
          <p:cNvSpPr>
            <a:spLocks noGrp="1" noChangeArrowheads="1"/>
          </p:cNvSpPr>
          <p:nvPr>
            <p:ph type="title"/>
          </p:nvPr>
        </p:nvSpPr>
        <p:spPr>
          <a:xfrm>
            <a:off x="416494" y="0"/>
            <a:ext cx="9489505" cy="1052513"/>
          </a:xfrm>
        </p:spPr>
        <p:txBody>
          <a:bodyPr/>
          <a:lstStyle/>
          <a:p>
            <a:r>
              <a:rPr lang="en-GB" sz="3200" b="1" dirty="0" smtClean="0">
                <a:ea typeface="ＭＳ Ｐゴシック" pitchFamily="34" charset="-128"/>
              </a:rPr>
              <a:t>Winners from the new industries: such as smart sensors  </a:t>
            </a:r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495" y="908720"/>
            <a:ext cx="4104457" cy="259228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911154"/>
            <a:ext cx="4320480" cy="25898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7" y="3717031"/>
            <a:ext cx="4104456" cy="2520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717031"/>
            <a:ext cx="4464496" cy="25202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6495" y="6299446"/>
            <a:ext cx="9289033" cy="52322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Sensor/system makers: from top left, clockwise, Crompton Greaves (India); </a:t>
            </a:r>
            <a:r>
              <a:rPr lang="en-GB" dirty="0" err="1" smtClean="0"/>
              <a:t>Zytronic</a:t>
            </a:r>
            <a:r>
              <a:rPr lang="en-GB" dirty="0" smtClean="0"/>
              <a:t> (UK); Sensor</a:t>
            </a:r>
          </a:p>
          <a:p>
            <a:pPr algn="ctr"/>
            <a:r>
              <a:rPr lang="en-GB" dirty="0" smtClean="0"/>
              <a:t> Instruments(Germany); </a:t>
            </a:r>
            <a:r>
              <a:rPr lang="en-GB" dirty="0" err="1" smtClean="0"/>
              <a:t>Worldsensing</a:t>
            </a:r>
            <a:r>
              <a:rPr lang="en-GB" dirty="0" smtClean="0"/>
              <a:t> (Spain)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160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/>
          <p:cNvSpPr>
            <a:spLocks noGrp="1" noChangeArrowheads="1"/>
          </p:cNvSpPr>
          <p:nvPr>
            <p:ph type="title"/>
          </p:nvPr>
        </p:nvSpPr>
        <p:spPr>
          <a:xfrm>
            <a:off x="416496" y="0"/>
            <a:ext cx="9489504" cy="1052513"/>
          </a:xfrm>
        </p:spPr>
        <p:txBody>
          <a:bodyPr/>
          <a:lstStyle/>
          <a:p>
            <a:r>
              <a:rPr lang="en-GB" sz="3200" b="1" dirty="0">
                <a:solidFill>
                  <a:schemeClr val="tx2"/>
                </a:solidFill>
                <a:ea typeface="ＭＳ Ｐゴシック" pitchFamily="34" charset="-128"/>
              </a:rPr>
              <a:t/>
            </a:r>
            <a:br>
              <a:rPr lang="en-GB" sz="3200" b="1" dirty="0">
                <a:solidFill>
                  <a:schemeClr val="tx2"/>
                </a:solidFill>
                <a:ea typeface="ＭＳ Ｐゴシック" pitchFamily="34" charset="-128"/>
              </a:rPr>
            </a:br>
            <a:r>
              <a:rPr lang="en-GB" sz="3200" b="1" dirty="0" smtClean="0">
                <a:solidFill>
                  <a:schemeClr val="tx2"/>
                </a:solidFill>
                <a:ea typeface="ＭＳ Ｐゴシック" pitchFamily="34" charset="-128"/>
              </a:rPr>
              <a:t>Capitalise on </a:t>
            </a:r>
            <a:r>
              <a:rPr lang="en-GB" sz="3200" b="1" dirty="0" smtClean="0">
                <a:ea typeface="ＭＳ Ｐゴシック" pitchFamily="34" charset="-128"/>
              </a:rPr>
              <a:t>the new opportunities</a:t>
            </a:r>
            <a:r>
              <a:rPr lang="en-GB" sz="3200" b="1" dirty="0" smtClean="0">
                <a:solidFill>
                  <a:schemeClr val="tx2"/>
                </a:solidFill>
                <a:ea typeface="ＭＳ Ｐゴシック" pitchFamily="34" charset="-128"/>
              </a:rPr>
              <a:t>: </a:t>
            </a:r>
            <a:r>
              <a:rPr lang="en-GB" sz="3200" b="1" dirty="0" smtClean="0">
                <a:ea typeface="ＭＳ Ｐゴシック" pitchFamily="34" charset="-128"/>
              </a:rPr>
              <a:t> US company </a:t>
            </a:r>
            <a:r>
              <a:rPr lang="en-GB" sz="3200" b="1" dirty="0" err="1" smtClean="0">
                <a:ea typeface="ＭＳ Ｐゴシック" pitchFamily="34" charset="-128"/>
              </a:rPr>
              <a:t>Shinola</a:t>
            </a:r>
            <a:r>
              <a:rPr lang="en-GB" sz="3200" b="1" dirty="0" smtClean="0">
                <a:ea typeface="ＭＳ Ｐゴシック" pitchFamily="34" charset="-128"/>
              </a:rPr>
              <a:t> in Detroit</a:t>
            </a:r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496" y="1412776"/>
            <a:ext cx="9073007" cy="5256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803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8671-42F4-465A-B660-539EA211DD72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48544" y="620688"/>
            <a:ext cx="84249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/>
              <a:t>Global Manufacturing: the Opportunities</a:t>
            </a:r>
          </a:p>
          <a:p>
            <a:endParaRPr lang="en-GB" sz="3200" b="1" dirty="0">
              <a:latin typeface="+mj-lt"/>
            </a:endParaRPr>
          </a:p>
          <a:p>
            <a:endParaRPr lang="en-GB" sz="3200" b="1" dirty="0" smtClean="0">
              <a:latin typeface="+mj-lt"/>
            </a:endParaRPr>
          </a:p>
          <a:p>
            <a:endParaRPr lang="en-GB" sz="3200" b="1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 rot="10800000" flipV="1">
            <a:off x="1064568" y="2560520"/>
            <a:ext cx="8208912" cy="924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3200" b="1" dirty="0" smtClean="0">
                <a:latin typeface="+mn-lt"/>
              </a:rPr>
              <a:t>A. Manufacturing in 2015 </a:t>
            </a:r>
          </a:p>
        </p:txBody>
      </p:sp>
    </p:spTree>
    <p:extLst>
      <p:ext uri="{BB962C8B-B14F-4D97-AF65-F5344CB8AC3E}">
        <p14:creationId xmlns:p14="http://schemas.microsoft.com/office/powerpoint/2010/main" val="71343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8671-42F4-465A-B660-539EA211DD72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956088" y="260649"/>
            <a:ext cx="86120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latin typeface="+mj-lt"/>
              </a:rPr>
              <a:t>Global economy in 2015  </a:t>
            </a:r>
            <a:endParaRPr lang="en-GB" sz="3600" b="1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20552" y="906980"/>
            <a:ext cx="89854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800" b="1" dirty="0" smtClean="0">
                <a:latin typeface="+mn-lt"/>
              </a:rPr>
              <a:t>Economic slowdown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800" b="1" dirty="0" smtClean="0">
                <a:latin typeface="+mn-lt"/>
              </a:rPr>
              <a:t>Deflation fears 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800" b="1" dirty="0" smtClean="0">
                <a:latin typeface="+mn-lt"/>
              </a:rPr>
              <a:t>Lower commodity prices 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800" b="1" dirty="0" smtClean="0">
                <a:latin typeface="+mn-lt"/>
              </a:rPr>
              <a:t>End of emerging market boom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800" b="1" dirty="0" smtClean="0">
                <a:latin typeface="+mn-lt"/>
              </a:rPr>
              <a:t>Immense competition outside “niche” areas 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800" b="1" dirty="0" smtClean="0">
                <a:latin typeface="+mn-lt"/>
              </a:rPr>
              <a:t>Innovation focus </a:t>
            </a:r>
          </a:p>
        </p:txBody>
      </p:sp>
    </p:spTree>
    <p:extLst>
      <p:ext uri="{BB962C8B-B14F-4D97-AF65-F5344CB8AC3E}">
        <p14:creationId xmlns:p14="http://schemas.microsoft.com/office/powerpoint/2010/main" val="166605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704527" y="-387424"/>
            <a:ext cx="9198217" cy="2016224"/>
          </a:xfrm>
        </p:spPr>
        <p:txBody>
          <a:bodyPr/>
          <a:lstStyle/>
          <a:p>
            <a:pPr eaLnBrk="1" hangingPunct="1"/>
            <a:r>
              <a:rPr lang="en-GB" sz="3200" b="1" dirty="0" smtClean="0">
                <a:ea typeface="ＭＳ Ｐゴシック" pitchFamily="34" charset="-128"/>
              </a:rPr>
              <a:t>Manufacturing: the key factors</a:t>
            </a:r>
            <a:br>
              <a:rPr lang="en-GB" sz="3200" b="1" dirty="0" smtClean="0">
                <a:ea typeface="ＭＳ Ｐゴシック" pitchFamily="34" charset="-128"/>
              </a:rPr>
            </a:br>
            <a:r>
              <a:rPr lang="en-GB" sz="3200" b="1" dirty="0" smtClean="0">
                <a:ea typeface="ＭＳ Ｐゴシック" pitchFamily="34" charset="-128"/>
              </a:rPr>
              <a:t> 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704527" y="1412776"/>
            <a:ext cx="8568953" cy="532859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</a:pPr>
            <a:r>
              <a:rPr lang="en-GB" sz="3200" dirty="0" smtClean="0">
                <a:ea typeface="ＭＳ Ｐゴシック" pitchFamily="34" charset="-128"/>
              </a:rPr>
              <a:t>Creative force behind 10bn unique products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GB" sz="3200" dirty="0" smtClean="0">
                <a:ea typeface="ＭＳ Ｐゴシック" pitchFamily="34" charset="-128"/>
              </a:rPr>
              <a:t>About one sixth of world economy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GB" sz="3200" dirty="0" smtClean="0">
                <a:ea typeface="ＭＳ Ｐゴシック" pitchFamily="34" charset="-128"/>
              </a:rPr>
              <a:t>Source of new ideas; stimulates services activity </a:t>
            </a:r>
            <a:endParaRPr lang="en-GB" sz="3200" dirty="0">
              <a:ea typeface="ＭＳ Ｐゴシック" pitchFamily="34" charset="-128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GB" sz="3200" dirty="0" smtClean="0">
                <a:ea typeface="ＭＳ Ｐゴシック" pitchFamily="34" charset="-128"/>
              </a:rPr>
              <a:t>Employs about 300m people (one third in China) or 1 in 25 of the population </a:t>
            </a:r>
          </a:p>
          <a:p>
            <a:pPr eaLnBrk="1" hangingPunct="1"/>
            <a:endParaRPr lang="en-GB" sz="2400" b="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306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050" y="125665"/>
            <a:ext cx="9852819" cy="788046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sz="3600" b="1" dirty="0" smtClean="0"/>
              <a:t>Manufacturing requires four components</a:t>
            </a:r>
            <a:endParaRPr lang="en-GB" sz="3600" b="1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611" y="2348753"/>
            <a:ext cx="4428000" cy="1204219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895" y="937760"/>
            <a:ext cx="4428000" cy="130947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3ECB92-E5CB-455B-A2EF-C63ED37BA31C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'View-Header and Footer-Fixed date'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'Select View-Header and Footer' and insert footer text for all slides</a:t>
            </a:r>
            <a:endParaRPr lang="en-GB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7694" y="3628580"/>
            <a:ext cx="4428000" cy="131496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136576" y="1855778"/>
            <a:ext cx="18473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329036" y="1000855"/>
            <a:ext cx="3383806" cy="1207615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54000" tIns="54000" rIns="54000" bIns="54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3200" b="1" dirty="0" smtClean="0"/>
              <a:t>MATERIALS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0412" y="6472830"/>
            <a:ext cx="28309533" cy="37792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860634" y="3275112"/>
            <a:ext cx="1847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GB" dirty="0"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06165" y="3275112"/>
            <a:ext cx="2936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cs typeface="Arial" charset="0"/>
              </a:rPr>
              <a:t>T</a:t>
            </a:r>
            <a:endParaRPr lang="en-GB" dirty="0"/>
          </a:p>
        </p:txBody>
      </p:sp>
      <p:sp>
        <p:nvSpPr>
          <p:cNvPr id="20" name="Rectangle 19"/>
          <p:cNvSpPr/>
          <p:nvPr/>
        </p:nvSpPr>
        <p:spPr bwMode="auto">
          <a:xfrm>
            <a:off x="329036" y="2318600"/>
            <a:ext cx="3383806" cy="1215714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54000" tIns="54000" rIns="54000" bIns="54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3200" b="1" dirty="0" smtClean="0"/>
              <a:t>SKILLS 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357182" y="3631071"/>
            <a:ext cx="3355660" cy="1215715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54000" tIns="54000" rIns="54000" bIns="54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3200" b="1" dirty="0" smtClean="0"/>
              <a:t>ENERGY</a:t>
            </a:r>
            <a:r>
              <a:rPr lang="en-GB" sz="3200" dirty="0" smtClean="0"/>
              <a:t> </a:t>
            </a:r>
            <a:endParaRPr kumimoji="0" lang="en-GB" sz="1400" i="0" u="none" strike="noStrike" cap="none" normalizeH="0" baseline="0" dirty="0" smtClean="0">
              <a:ln>
                <a:noFill/>
              </a:ln>
              <a:effectLst/>
              <a:cs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376565" y="4943543"/>
            <a:ext cx="3336277" cy="1249891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54000" tIns="54000" rIns="54000" bIns="54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3200" b="1" dirty="0" smtClean="0"/>
              <a:t>CAPITAL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7695" y="4987778"/>
            <a:ext cx="4428000" cy="1205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704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 b="1" dirty="0" smtClean="0"/>
              <a:t>Now a new one has entered the picture  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8984" y="808375"/>
            <a:ext cx="4681220" cy="208823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16496" y="1188447"/>
            <a:ext cx="3960440" cy="175432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GB" sz="3600" b="1" dirty="0" smtClean="0"/>
              <a:t>DIGITAL TECHNOLOGY</a:t>
            </a:r>
          </a:p>
          <a:p>
            <a:endParaRPr lang="en-GB" sz="3600" b="1" dirty="0" smtClean="0">
              <a:solidFill>
                <a:srgbClr val="CA6983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0584" y="2938356"/>
            <a:ext cx="4682482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3446" y="4924321"/>
            <a:ext cx="4659620" cy="19084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73050" y="3359078"/>
            <a:ext cx="45359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/>
              <a:t>AIDS MANUFACTURING THROUGH FACILITATING   TECHNOLOGY CONVERGENCE AND BOOSTING THE IMPACT OF THE 5Cs: CONNECTIONS, CREATIVITY, CUSTOMISATION, CRAFT AND CHINA </a:t>
            </a:r>
          </a:p>
        </p:txBody>
      </p:sp>
    </p:spTree>
    <p:extLst>
      <p:ext uri="{BB962C8B-B14F-4D97-AF65-F5344CB8AC3E}">
        <p14:creationId xmlns:p14="http://schemas.microsoft.com/office/powerpoint/2010/main" val="23184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T-Powerpoint-Template-Apr11-1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FT Corporate Template (white)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54000" tIns="54000" rIns="54000" bIns="540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54000" tIns="54000" rIns="54000" bIns="540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FT Corporate Template (white) 1">
        <a:dk1>
          <a:srgbClr val="000000"/>
        </a:dk1>
        <a:lt1>
          <a:srgbClr val="FFFFFF"/>
        </a:lt1>
        <a:dk2>
          <a:srgbClr val="41535C"/>
        </a:dk2>
        <a:lt2>
          <a:srgbClr val="B3BABE"/>
        </a:lt2>
        <a:accent1>
          <a:srgbClr val="FCD5B8"/>
        </a:accent1>
        <a:accent2>
          <a:srgbClr val="003C72"/>
        </a:accent2>
        <a:accent3>
          <a:srgbClr val="FFFFFF"/>
        </a:accent3>
        <a:accent4>
          <a:srgbClr val="000000"/>
        </a:accent4>
        <a:accent5>
          <a:srgbClr val="FDE7D8"/>
        </a:accent5>
        <a:accent6>
          <a:srgbClr val="003567"/>
        </a:accent6>
        <a:hlink>
          <a:srgbClr val="668AAA"/>
        </a:hlink>
        <a:folHlink>
          <a:srgbClr val="A6053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FT-Powerpoint-Template-Apr11-1</Template>
  <TotalTime>17102</TotalTime>
  <Words>853</Words>
  <Application>Microsoft Office PowerPoint</Application>
  <PresentationFormat>A4 Paper (210x297 mm)</PresentationFormat>
  <Paragraphs>163</Paragraphs>
  <Slides>46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ＭＳ Ｐゴシック</vt:lpstr>
      <vt:lpstr>Arial</vt:lpstr>
      <vt:lpstr>Wingdings</vt:lpstr>
      <vt:lpstr>FT-Powerpoint-Template-Apr11-1</vt:lpstr>
      <vt:lpstr> Global Manufacturing: Opportunities for 2015 and Beyond Cranfield University, March 17  2015   </vt:lpstr>
      <vt:lpstr>(Trumpf laser cutting machine)   “There’s a new zeitgeist: I’m seeing a global  manufacturing renaissance” :  Jeff Immelt, chief executive, General Electric </vt:lpstr>
      <vt:lpstr>Many “hidden champions” in manufacturing: Fine Tubes (UK) makes 700 sorts of tube</vt:lpstr>
      <vt:lpstr>PowerPoint Presentation</vt:lpstr>
      <vt:lpstr>PowerPoint Presentation</vt:lpstr>
      <vt:lpstr>PowerPoint Presentation</vt:lpstr>
      <vt:lpstr>Manufacturing: the key factors  </vt:lpstr>
      <vt:lpstr>Manufacturing requires four components</vt:lpstr>
      <vt:lpstr>Now a new one has entered the picture  </vt:lpstr>
      <vt:lpstr>10,000 years of evolution in adding information to materials </vt:lpstr>
      <vt:lpstr>The stage we’ve reached now  </vt:lpstr>
      <vt:lpstr>There won’t be a boom in manufacturing jobs </vt:lpstr>
      <vt:lpstr>PowerPoint Presentation</vt:lpstr>
      <vt:lpstr>How world GDP is divided up </vt:lpstr>
      <vt:lpstr>Manufacturing output: China’s has soared, but so has the US’s   Picture since 1970  shows a small rise for the UK and other European nations </vt:lpstr>
      <vt:lpstr>Manufacturing league table today:  China no. 1, UK no. 10    </vt:lpstr>
      <vt:lpstr>Shift in global manufacturing since 1990</vt:lpstr>
      <vt:lpstr>PowerPoint Presentation</vt:lpstr>
      <vt:lpstr>In the new era, the 5 Cs become important  </vt:lpstr>
      <vt:lpstr>PowerPoint Presentation</vt:lpstr>
      <vt:lpstr>Supply chains are part of the story</vt:lpstr>
      <vt:lpstr>…as is telecommunications </vt:lpstr>
      <vt:lpstr>As supply/information chains become more complex, dispersed design/manufacturing becomes normal </vt:lpstr>
      <vt:lpstr>The Internet of Things (one form of connected manufacturing) will influence many sectors   </vt:lpstr>
      <vt:lpstr>PowerPoint Presentation</vt:lpstr>
      <vt:lpstr>Submarines (and modern aircraft) require huge range of technologies</vt:lpstr>
      <vt:lpstr>Shigenobu Nagamori of Nidec (Japan): move to reduce energy consumption of electric motors (250bn in the world)   </vt:lpstr>
      <vt:lpstr>PowerPoint Presentation</vt:lpstr>
      <vt:lpstr>Manufacturing personalisation: car production </vt:lpstr>
      <vt:lpstr>Essilor of France – world leader in customised lenses</vt:lpstr>
      <vt:lpstr>3D printing – adding materials in layers (customisation/making the impossible)    </vt:lpstr>
      <vt:lpstr>Make your own 16th century cornett (Ricardo Simian of Switzerland)   </vt:lpstr>
      <vt:lpstr>PowerPoint Presentation</vt:lpstr>
      <vt:lpstr>The Italian craft cluster remains important  (IMA packaging machine leader, among many small engineering groups in Bologna)  </vt:lpstr>
      <vt:lpstr>Building an expensive motor yacht  is hard to automate (Princess Yachts) </vt:lpstr>
      <vt:lpstr>PowerPoint Presentation</vt:lpstr>
      <vt:lpstr>China connection to Made in Britain </vt:lpstr>
      <vt:lpstr>New materials: carbon fibre composites  </vt:lpstr>
      <vt:lpstr>PowerPoint Presentation</vt:lpstr>
      <vt:lpstr>After a decade of change, a levelling off Stripping out Japan and China shows revealing pattern </vt:lpstr>
      <vt:lpstr>Focus on products: motorbike maker TVS (India) </vt:lpstr>
      <vt:lpstr>Good prospects for the unexpected “champions”: Air Tractor (US) with crop sprayers    </vt:lpstr>
      <vt:lpstr>Study the growth companies (Huawei, China)  </vt:lpstr>
      <vt:lpstr>New breed of networking/smart grid/dispersed design companies (Sigfox of France/Nuri Telecom of S Korea/Libelium of US)  </vt:lpstr>
      <vt:lpstr>Winners from the new industries: such as smart sensors  </vt:lpstr>
      <vt:lpstr> Capitalise on the new opportunities:  US company Shinola in Detroit</vt:lpstr>
    </vt:vector>
  </TitlesOfParts>
  <Company>CTS Creative Template Solutions Ltd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here – two lines max</dc:title>
  <dc:creator>sarah.masterton-brow</dc:creator>
  <cp:lastModifiedBy>Peter</cp:lastModifiedBy>
  <cp:revision>801</cp:revision>
  <dcterms:created xsi:type="dcterms:W3CDTF">2011-09-07T14:08:01Z</dcterms:created>
  <dcterms:modified xsi:type="dcterms:W3CDTF">2015-03-13T12:17:19Z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lpwstr>1.1</vt:lpwstr>
  </property>
  <property fmtid="{D5CDD505-2E9C-101B-9397-08002B2CF9AE}" pid="3" name="Date">
    <vt:lpwstr>7 April 2011</vt:lpwstr>
  </property>
</Properties>
</file>