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sldIdLst>
    <p:sldId id="256" r:id="rId2"/>
    <p:sldId id="365" r:id="rId3"/>
    <p:sldId id="331" r:id="rId4"/>
    <p:sldId id="325" r:id="rId5"/>
    <p:sldId id="353" r:id="rId6"/>
    <p:sldId id="355" r:id="rId7"/>
    <p:sldId id="357" r:id="rId8"/>
    <p:sldId id="311" r:id="rId9"/>
    <p:sldId id="342" r:id="rId10"/>
    <p:sldId id="348" r:id="rId11"/>
    <p:sldId id="346" r:id="rId12"/>
    <p:sldId id="314" r:id="rId13"/>
  </p:sldIdLst>
  <p:sldSz cx="9144000" cy="6858000" type="screen4x3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76B9"/>
    <a:srgbClr val="61BA47"/>
    <a:srgbClr val="77C000"/>
    <a:srgbClr val="57EF03"/>
    <a:srgbClr val="007E6F"/>
    <a:srgbClr val="636466"/>
    <a:srgbClr val="5A895F"/>
    <a:srgbClr val="EA24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19" autoAdjust="0"/>
    <p:restoredTop sz="94581" autoAdjust="0"/>
  </p:normalViewPr>
  <p:slideViewPr>
    <p:cSldViewPr>
      <p:cViewPr varScale="1">
        <p:scale>
          <a:sx n="110" d="100"/>
          <a:sy n="110" d="100"/>
        </p:scale>
        <p:origin x="121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5"/>
            <a:ext cx="543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240B256-CE3D-4175-860B-480A59F0E8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741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-102" charset="0"/>
              <a:ea typeface="ＭＳ Ｐゴシック" pitchFamily="-102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503C-E098-404A-ADA7-D2FADA9100B0}" type="slidenum">
              <a:rPr lang="en-US"/>
              <a:pPr/>
              <a:t>9</a:t>
            </a:fld>
            <a:endParaRPr lang="en-US"/>
          </a:p>
        </p:txBody>
      </p:sp>
      <p:sp>
        <p:nvSpPr>
          <p:cNvPr id="2662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45DE6B11-73BE-44D4-A621-7A20F7C91599}" type="datetime1">
              <a:rPr lang="en-US"/>
              <a:pPr/>
              <a:t>3/13/2015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4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2E0617-6570-9842-B856-820B6DBAC50F}" type="slidenum">
              <a:rPr lang="en-US" smtClean="0">
                <a:latin typeface="Times" pitchFamily="-65" charset="0"/>
              </a:rPr>
              <a:pPr/>
              <a:t>10</a:t>
            </a:fld>
            <a:endParaRPr lang="en-US" smtClean="0">
              <a:latin typeface="Times" pitchFamily="-65" charset="0"/>
            </a:endParaRPr>
          </a:p>
        </p:txBody>
      </p:sp>
      <p:sp>
        <p:nvSpPr>
          <p:cNvPr id="26629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54AAE13-2ABE-1848-9355-F4A1FE0A51AC}" type="datetime1">
              <a:rPr lang="en-US" smtClean="0">
                <a:latin typeface="Times" pitchFamily="-65" charset="0"/>
              </a:rPr>
              <a:pPr/>
              <a:t>3/13/2015</a:t>
            </a:fld>
            <a:endParaRPr lang="en-US" smtClean="0"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12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150F8-EF80-4325-AC87-B0A1C27A928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94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3810000"/>
            <a:ext cx="76962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4572000"/>
            <a:ext cx="7696200" cy="533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0A9E8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9850" y="1219200"/>
            <a:ext cx="203835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219200"/>
            <a:ext cx="596265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114800" cy="4267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828800"/>
            <a:ext cx="4038600" cy="2057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4038600"/>
            <a:ext cx="4038600" cy="2057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6294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fld id="{E8ACDA16-A11F-4EA5-A052-C0B011B2548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16"/>
          <p:cNvSpPr>
            <a:spLocks noGrp="1"/>
          </p:cNvSpPr>
          <p:nvPr>
            <p:ph type="dt" sz="half" idx="11"/>
          </p:nvPr>
        </p:nvSpPr>
        <p:spPr>
          <a:xfrm>
            <a:off x="3581400" y="6629400"/>
            <a:ext cx="609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fld id="{E58E0F78-1F6D-4F95-8EDB-945F903AD2C1}" type="datetime1">
              <a:rPr lang="en-US"/>
              <a:pPr/>
              <a:t>3/13/2015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4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40005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7700" y="2209800"/>
            <a:ext cx="40005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219200"/>
            <a:ext cx="7696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209800"/>
            <a:ext cx="8153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4770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fld id="{4AC7A899-0BF9-43EB-A06A-F433FF23788A}" type="slidenum">
              <a:rPr lang="en-GB" sz="900">
                <a:latin typeface="Arial" charset="0"/>
              </a:rPr>
              <a:pPr algn="r">
                <a:defRPr/>
              </a:pPr>
              <a:t>‹#›</a:t>
            </a:fld>
            <a:endParaRPr lang="en-GB" sz="900">
              <a:latin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05550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Sensata Strictly Private – Proprietary Information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68" r:id="rId2"/>
    <p:sldLayoutId id="2147484169" r:id="rId3"/>
    <p:sldLayoutId id="2147484178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8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A9E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A9E8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A9E8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A9E8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A9E8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A9E8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A9E8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A9E8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A9E8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Clr>
          <a:srgbClr val="929496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Clr>
          <a:srgbClr val="929496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Clr>
          <a:srgbClr val="929496"/>
        </a:buClr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Clr>
          <a:srgbClr val="929496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Clr>
          <a:srgbClr val="929496"/>
        </a:buClr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40000"/>
        </a:lnSpc>
        <a:spcBef>
          <a:spcPct val="20000"/>
        </a:spcBef>
        <a:spcAft>
          <a:spcPct val="0"/>
        </a:spcAft>
        <a:buClr>
          <a:srgbClr val="929496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40000"/>
        </a:lnSpc>
        <a:spcBef>
          <a:spcPct val="20000"/>
        </a:spcBef>
        <a:spcAft>
          <a:spcPct val="0"/>
        </a:spcAft>
        <a:buClr>
          <a:srgbClr val="929496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40000"/>
        </a:lnSpc>
        <a:spcBef>
          <a:spcPct val="20000"/>
        </a:spcBef>
        <a:spcAft>
          <a:spcPct val="0"/>
        </a:spcAft>
        <a:buClr>
          <a:srgbClr val="929496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40000"/>
        </a:lnSpc>
        <a:spcBef>
          <a:spcPct val="20000"/>
        </a:spcBef>
        <a:spcAft>
          <a:spcPct val="0"/>
        </a:spcAft>
        <a:buClr>
          <a:srgbClr val="929496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814264"/>
            <a:ext cx="7696200" cy="52705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da-DK" b="0" dirty="0" smtClean="0">
                <a:solidFill>
                  <a:schemeClr val="accent6"/>
                </a:solidFill>
                <a:latin typeface="Calibri Light" panose="020F0302020204030204" pitchFamily="34" charset="0"/>
              </a:rPr>
              <a:t>Global Manufacturing Challenges in Bulgaria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266157"/>
            <a:ext cx="7696200" cy="609600"/>
          </a:xfrm>
        </p:spPr>
        <p:txBody>
          <a:bodyPr/>
          <a:lstStyle/>
          <a:p>
            <a:pPr eaLnBrk="1" hangingPunct="1"/>
            <a:r>
              <a:rPr lang="en-US" altLang="ja-JP" sz="1800" dirty="0" smtClean="0">
                <a:solidFill>
                  <a:schemeClr val="accent6"/>
                </a:solidFill>
                <a:latin typeface="Calibri Light" panose="020F0302020204030204" pitchFamily="34" charset="0"/>
                <a:ea typeface="ＭＳ Ｐゴシック" charset="-128"/>
              </a:rPr>
              <a:t>March 17th 2015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90600"/>
            <a:ext cx="3790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019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Petar Mitsev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0600" y="2108200"/>
            <a:ext cx="38862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9E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9E8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9E8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9E8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9E8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9E8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9E8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9E8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A9E8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sz="1800" b="0" kern="0" dirty="0" smtClean="0">
                <a:solidFill>
                  <a:schemeClr val="accent6"/>
                </a:solidFill>
                <a:latin typeface="Calibri Light" panose="020F0302020204030204" pitchFamily="34" charset="0"/>
              </a:rPr>
              <a:t>Manufacturing Student Think Tank 2015 </a:t>
            </a:r>
          </a:p>
        </p:txBody>
      </p:sp>
      <p:pic>
        <p:nvPicPr>
          <p:cNvPr id="7" name="Picture 2" descr="Building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21351"/>
            <a:ext cx="2765425" cy="117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422311"/>
            <a:ext cx="700951" cy="700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 txBox="1">
            <a:spLocks noChangeArrowheads="1"/>
          </p:cNvSpPr>
          <p:nvPr/>
        </p:nvSpPr>
        <p:spPr bwMode="auto">
          <a:xfrm>
            <a:off x="381000" y="762000"/>
            <a:ext cx="84582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>
                <a:solidFill>
                  <a:srgbClr val="0092D2"/>
                </a:solidFill>
                <a:latin typeface="Calibri Light" panose="020F0302020204030204" pitchFamily="34" charset="0"/>
              </a:rPr>
              <a:t>Fuel Economy Expectations Are Rising (MPG)</a:t>
            </a:r>
            <a:endParaRPr lang="en-US" sz="2400" dirty="0">
              <a:solidFill>
                <a:srgbClr val="0092D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7EF85-2A30-7347-9D20-93E7B5C58A1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33400" y="6248400"/>
            <a:ext cx="6997358" cy="23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2" rIns="91405" bIns="45702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Source:  </a:t>
            </a:r>
            <a:r>
              <a:rPr 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International Council on Clean Transportation, May 2014 </a:t>
            </a:r>
            <a:r>
              <a:rPr lang="en-US" sz="900" b="1" u="sng" dirty="0" smtClean="0">
                <a:hlinkClick r:id=""/>
              </a:rPr>
              <a:t>http://www.theicct.org/info-tools/global-passenger-vehicle-standards</a:t>
            </a:r>
            <a:r>
              <a:rPr lang="en-US" sz="900" b="1" dirty="0" smtClean="0"/>
              <a:t>.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95400"/>
            <a:ext cx="7696200" cy="48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4000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76"/>
          <p:cNvSpPr>
            <a:spLocks noChangeArrowheads="1"/>
          </p:cNvSpPr>
          <p:nvPr/>
        </p:nvSpPr>
        <p:spPr bwMode="gray">
          <a:xfrm flipH="1">
            <a:off x="0" y="4961467"/>
            <a:ext cx="9144000" cy="189653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4CA636">
                  <a:alpha val="29999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85000"/>
              </a:lnSpc>
              <a:spcBef>
                <a:spcPct val="30000"/>
              </a:spcBef>
              <a:buClr>
                <a:schemeClr val="accent1"/>
              </a:buClr>
              <a:buSzPct val="90000"/>
              <a:buFont typeface="Wingdings" pitchFamily="-102" charset="2"/>
              <a:buNone/>
            </a:pPr>
            <a:endParaRPr lang="en-US" sz="1200" b="1">
              <a:solidFill>
                <a:srgbClr val="FFFFFF"/>
              </a:solidFill>
              <a:latin typeface="Arial Narrow" pitchFamily="-102" charset="0"/>
              <a:ea typeface="굴림" pitchFamily="-102" charset="-127"/>
            </a:endParaRPr>
          </a:p>
        </p:txBody>
      </p:sp>
      <p:pic>
        <p:nvPicPr>
          <p:cNvPr id="31" name="Picture 30" descr="Car Cutaway - 3x1.6inches 300dpi CM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039" y="1494094"/>
            <a:ext cx="5573754" cy="30903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/>
          <a:srcRect t="5866" b="7466"/>
          <a:stretch/>
        </p:blipFill>
        <p:spPr>
          <a:xfrm>
            <a:off x="5537574" y="935506"/>
            <a:ext cx="2368296" cy="1542069"/>
          </a:xfrm>
          <a:prstGeom prst="rect">
            <a:avLst/>
          </a:prstGeom>
          <a:ln w="3175" cap="flat" cmpd="sng" algn="ctr">
            <a:solidFill>
              <a:srgbClr val="C0C1B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6575" y="1713617"/>
            <a:ext cx="2361808" cy="1842381"/>
          </a:xfrm>
          <a:prstGeom prst="rect">
            <a:avLst/>
          </a:prstGeom>
          <a:noFill/>
          <a:ln w="3175" cap="flat" cmpd="sng" algn="ctr">
            <a:solidFill>
              <a:srgbClr val="C0C1BF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49" y="695976"/>
            <a:ext cx="7696200" cy="609600"/>
          </a:xfrm>
        </p:spPr>
        <p:txBody>
          <a:bodyPr/>
          <a:lstStyle/>
          <a:p>
            <a:r>
              <a:rPr lang="en-US" b="0" dirty="0" smtClean="0">
                <a:latin typeface="Calibri Light" panose="020F0302020204030204" pitchFamily="34" charset="0"/>
              </a:rPr>
              <a:t>Development of a Sensor</a:t>
            </a:r>
            <a:endParaRPr lang="en-US" b="0" dirty="0">
              <a:latin typeface="Calibri Light" panose="020F0302020204030204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 rot="577300">
            <a:off x="3473611" y="1912331"/>
            <a:ext cx="3066901" cy="3054566"/>
            <a:chOff x="4467278" y="1429422"/>
            <a:chExt cx="3626467" cy="3611882"/>
          </a:xfrm>
        </p:grpSpPr>
        <p:grpSp>
          <p:nvGrpSpPr>
            <p:cNvPr id="5" name="Group 4"/>
            <p:cNvGrpSpPr/>
            <p:nvPr/>
          </p:nvGrpSpPr>
          <p:grpSpPr>
            <a:xfrm rot="3135728">
              <a:off x="4474571" y="1422129"/>
              <a:ext cx="3611882" cy="3626467"/>
              <a:chOff x="4474571" y="1422128"/>
              <a:chExt cx="3611882" cy="3626467"/>
            </a:xfrm>
            <a:solidFill>
              <a:srgbClr val="0070C0"/>
            </a:solidFill>
          </p:grpSpPr>
          <p:sp>
            <p:nvSpPr>
              <p:cNvPr id="22" name="Freeform 21"/>
              <p:cNvSpPr/>
              <p:nvPr/>
            </p:nvSpPr>
            <p:spPr>
              <a:xfrm>
                <a:off x="4801157" y="3712019"/>
                <a:ext cx="3141923" cy="1336576"/>
              </a:xfrm>
              <a:custGeom>
                <a:avLst/>
                <a:gdLst/>
                <a:ahLst/>
                <a:cxnLst/>
                <a:rect l="l" t="t" r="r" b="b"/>
                <a:pathLst>
                  <a:path w="3141923" h="1336576">
                    <a:moveTo>
                      <a:pt x="2661550" y="0"/>
                    </a:moveTo>
                    <a:lnTo>
                      <a:pt x="2690935" y="0"/>
                    </a:lnTo>
                    <a:lnTo>
                      <a:pt x="2782375" y="381000"/>
                    </a:lnTo>
                    <a:lnTo>
                      <a:pt x="3132895" y="198120"/>
                    </a:lnTo>
                    <a:lnTo>
                      <a:pt x="3141923" y="260453"/>
                    </a:lnTo>
                    <a:cubicBezTo>
                      <a:pt x="2857577" y="895185"/>
                      <a:pt x="2220012" y="1336576"/>
                      <a:pt x="1479355" y="1336576"/>
                    </a:cubicBezTo>
                    <a:cubicBezTo>
                      <a:pt x="869631" y="1336576"/>
                      <a:pt x="329772" y="1037449"/>
                      <a:pt x="0" y="576874"/>
                    </a:cubicBezTo>
                    <a:lnTo>
                      <a:pt x="16315" y="495300"/>
                    </a:lnTo>
                    <a:lnTo>
                      <a:pt x="69655" y="175260"/>
                    </a:lnTo>
                    <a:lnTo>
                      <a:pt x="417976" y="226057"/>
                    </a:lnTo>
                    <a:cubicBezTo>
                      <a:pt x="647641" y="567050"/>
                      <a:pt x="1037309" y="791306"/>
                      <a:pt x="1479355" y="791306"/>
                    </a:cubicBezTo>
                    <a:cubicBezTo>
                      <a:pt x="2012956" y="791306"/>
                      <a:pt x="2470237" y="464534"/>
                      <a:pt x="2661550" y="0"/>
                    </a:cubicBezTo>
                    <a:close/>
                  </a:path>
                </a:pathLst>
              </a:custGeom>
              <a:solidFill>
                <a:srgbClr val="005F4F"/>
              </a:solidFill>
              <a:ln w="571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6324600" y="1422128"/>
                <a:ext cx="1761853" cy="2541352"/>
              </a:xfrm>
              <a:custGeom>
                <a:avLst/>
                <a:gdLst/>
                <a:ahLst/>
                <a:cxnLst/>
                <a:rect l="l" t="t" r="r" b="b"/>
                <a:pathLst>
                  <a:path w="1761853" h="2541352">
                    <a:moveTo>
                      <a:pt x="12521" y="0"/>
                    </a:moveTo>
                    <a:cubicBezTo>
                      <a:pt x="984730" y="33055"/>
                      <a:pt x="1761853" y="820601"/>
                      <a:pt x="1761853" y="1786972"/>
                    </a:cubicBezTo>
                    <a:cubicBezTo>
                      <a:pt x="1761853" y="2014130"/>
                      <a:pt x="1718914" y="2231407"/>
                      <a:pt x="1638813" y="2430656"/>
                    </a:cubicBezTo>
                    <a:lnTo>
                      <a:pt x="1632313" y="2434672"/>
                    </a:lnTo>
                    <a:lnTo>
                      <a:pt x="1312273" y="2541352"/>
                    </a:lnTo>
                    <a:lnTo>
                      <a:pt x="1200960" y="2222256"/>
                    </a:lnTo>
                    <a:cubicBezTo>
                      <a:pt x="1251585" y="2086470"/>
                      <a:pt x="1278352" y="1939784"/>
                      <a:pt x="1278352" y="1786972"/>
                    </a:cubicBezTo>
                    <a:cubicBezTo>
                      <a:pt x="1278352" y="1083406"/>
                      <a:pt x="710949" y="509698"/>
                      <a:pt x="0" y="482863"/>
                    </a:cubicBezTo>
                    <a:lnTo>
                      <a:pt x="275953" y="270592"/>
                    </a:lnTo>
                    <a:lnTo>
                      <a:pt x="16873" y="49612"/>
                    </a:lnTo>
                    <a:close/>
                  </a:path>
                </a:pathLst>
              </a:custGeom>
              <a:solidFill>
                <a:srgbClr val="0092D2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4474571" y="1424611"/>
                <a:ext cx="1996440" cy="2768217"/>
              </a:xfrm>
              <a:custGeom>
                <a:avLst/>
                <a:gdLst/>
                <a:ahLst/>
                <a:cxnLst/>
                <a:rect l="l" t="t" r="r" b="b"/>
                <a:pathLst>
                  <a:path w="1996440" h="2768218">
                    <a:moveTo>
                      <a:pt x="1756552" y="0"/>
                    </a:moveTo>
                    <a:lnTo>
                      <a:pt x="1996440" y="268110"/>
                    </a:lnTo>
                    <a:lnTo>
                      <a:pt x="1731024" y="526154"/>
                    </a:lnTo>
                    <a:cubicBezTo>
                      <a:pt x="1058331" y="563124"/>
                      <a:pt x="524878" y="1117251"/>
                      <a:pt x="524878" y="1795167"/>
                    </a:cubicBezTo>
                    <a:cubicBezTo>
                      <a:pt x="524878" y="2033024"/>
                      <a:pt x="590549" y="2255642"/>
                      <a:pt x="706100" y="2445355"/>
                    </a:cubicBezTo>
                    <a:lnTo>
                      <a:pt x="358140" y="2416950"/>
                    </a:lnTo>
                    <a:lnTo>
                      <a:pt x="288876" y="2768218"/>
                    </a:lnTo>
                    <a:cubicBezTo>
                      <a:pt x="105651" y="2488371"/>
                      <a:pt x="0" y="2154050"/>
                      <a:pt x="0" y="1795167"/>
                    </a:cubicBezTo>
                    <a:cubicBezTo>
                      <a:pt x="0" y="818808"/>
                      <a:pt x="781965" y="24250"/>
                      <a:pt x="1756552" y="0"/>
                    </a:cubicBezTo>
                    <a:close/>
                  </a:path>
                </a:pathLst>
              </a:custGeom>
              <a:solidFill>
                <a:srgbClr val="4CA636"/>
              </a:solidFill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 rot="21310630">
              <a:off x="5063518" y="1715304"/>
              <a:ext cx="2344866" cy="1385184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057060"/>
                </a:avLst>
              </a:prstTxWarp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SOCIETAL IMPERATIVES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7347094">
              <a:off x="5222949" y="2106157"/>
              <a:ext cx="2823494" cy="249753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17912176"/>
                </a:avLst>
              </a:prstTxWarp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SYSTEM DEVELOPMENT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3263189">
              <a:off x="4350462" y="3035425"/>
              <a:ext cx="2489983" cy="1377504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1107970"/>
                </a:avLst>
              </a:prstTxWarp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PERFORMANCE SENSING </a:t>
              </a:r>
            </a:p>
          </p:txBody>
        </p:sp>
      </p:grpSp>
      <p:sp>
        <p:nvSpPr>
          <p:cNvPr id="29" name="Isosceles Triangle 28"/>
          <p:cNvSpPr/>
          <p:nvPr/>
        </p:nvSpPr>
        <p:spPr bwMode="gray">
          <a:xfrm rot="12380622">
            <a:off x="4046017" y="4716165"/>
            <a:ext cx="497468" cy="428852"/>
          </a:xfrm>
          <a:prstGeom prst="triangle">
            <a:avLst/>
          </a:prstGeom>
          <a:solidFill>
            <a:srgbClr val="005F4F"/>
          </a:solidFill>
          <a:ln w="9525">
            <a:noFill/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>
              <a:lnSpc>
                <a:spcPct val="85000"/>
              </a:lnSpc>
              <a:spcBef>
                <a:spcPct val="3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</a:pPr>
            <a:endParaRPr lang="en-US" sz="1200" b="1" dirty="0">
              <a:solidFill>
                <a:srgbClr val="FFFFFF"/>
              </a:solidFill>
              <a:latin typeface="Arial Narrow" pitchFamily="34" charset="0"/>
              <a:ea typeface="굴림" pitchFamily="34" charset="-127"/>
            </a:endParaRPr>
          </a:p>
        </p:txBody>
      </p:sp>
      <p:sp>
        <p:nvSpPr>
          <p:cNvPr id="4" name="Oval 3"/>
          <p:cNvSpPr/>
          <p:nvPr/>
        </p:nvSpPr>
        <p:spPr bwMode="gray">
          <a:xfrm>
            <a:off x="6190431" y="4104533"/>
            <a:ext cx="2369288" cy="2369288"/>
          </a:xfrm>
          <a:prstGeom prst="ellipse">
            <a:avLst/>
          </a:prstGeom>
          <a:solidFill>
            <a:schemeClr val="bg1"/>
          </a:solidFill>
          <a:ln w="168275">
            <a:solidFill>
              <a:srgbClr val="C0C1BF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>
              <a:lnSpc>
                <a:spcPct val="85000"/>
              </a:lnSpc>
              <a:spcBef>
                <a:spcPct val="3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</a:pPr>
            <a:endParaRPr lang="en-US" sz="1200" b="1" dirty="0">
              <a:solidFill>
                <a:srgbClr val="FFFFFF"/>
              </a:solidFill>
              <a:latin typeface="Arial Narrow" pitchFamily="34" charset="0"/>
              <a:ea typeface="굴림" pitchFamily="34" charset="-127"/>
            </a:endParaRPr>
          </a:p>
        </p:txBody>
      </p:sp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2537698" y="5053569"/>
            <a:ext cx="2351904" cy="99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marL="169863" indent="-169863">
              <a:lnSpc>
                <a:spcPct val="120000"/>
              </a:lnSpc>
              <a:spcBef>
                <a:spcPts val="100"/>
              </a:spcBef>
              <a:buFont typeface="Wingdings" charset="2"/>
              <a:buChar char="ü"/>
            </a:pPr>
            <a:r>
              <a:rPr lang="en-US" sz="1600" b="1" smtClean="0">
                <a:solidFill>
                  <a:srgbClr val="005F4F"/>
                </a:solidFill>
                <a:latin typeface="Arial"/>
                <a:cs typeface="Arial"/>
              </a:rPr>
              <a:t>Across Customers</a:t>
            </a:r>
          </a:p>
          <a:p>
            <a:pPr marL="169863" indent="-169863">
              <a:lnSpc>
                <a:spcPct val="120000"/>
              </a:lnSpc>
              <a:spcBef>
                <a:spcPts val="100"/>
              </a:spcBef>
              <a:buFont typeface="Wingdings" charset="2"/>
              <a:buChar char="ü"/>
            </a:pPr>
            <a:r>
              <a:rPr lang="en-US" sz="1600" b="1" smtClean="0">
                <a:solidFill>
                  <a:srgbClr val="005F4F"/>
                </a:solidFill>
                <a:latin typeface="Arial"/>
                <a:cs typeface="Arial"/>
              </a:rPr>
              <a:t>Across Geographies</a:t>
            </a:r>
          </a:p>
          <a:p>
            <a:pPr marL="169863" indent="-169863">
              <a:lnSpc>
                <a:spcPct val="120000"/>
              </a:lnSpc>
              <a:spcBef>
                <a:spcPts val="100"/>
              </a:spcBef>
              <a:buFont typeface="Wingdings" charset="2"/>
              <a:buChar char="ü"/>
            </a:pPr>
            <a:r>
              <a:rPr lang="en-US" sz="1600" b="1" smtClean="0">
                <a:solidFill>
                  <a:srgbClr val="005F4F"/>
                </a:solidFill>
                <a:latin typeface="Arial"/>
                <a:cs typeface="Arial"/>
              </a:rPr>
              <a:t>Across Applications</a:t>
            </a:r>
            <a:endParaRPr lang="en-US" sz="1000" b="1" dirty="0" smtClean="0">
              <a:solidFill>
                <a:srgbClr val="005F4F"/>
              </a:solidFill>
              <a:cs typeface="Arial"/>
            </a:endParaRPr>
          </a:p>
        </p:txBody>
      </p:sp>
      <p:pic>
        <p:nvPicPr>
          <p:cNvPr id="19" name="Picture 18" descr="turbocharger-transparent-4x3.2inches-144dp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6759" y="4560142"/>
            <a:ext cx="1850432" cy="1516326"/>
          </a:xfrm>
          <a:prstGeom prst="rect">
            <a:avLst/>
          </a:prstGeom>
        </p:spPr>
      </p:pic>
      <p:grpSp>
        <p:nvGrpSpPr>
          <p:cNvPr id="8" name="Group 2"/>
          <p:cNvGrpSpPr/>
          <p:nvPr/>
        </p:nvGrpSpPr>
        <p:grpSpPr>
          <a:xfrm>
            <a:off x="696400" y="4721145"/>
            <a:ext cx="1718154" cy="1718154"/>
            <a:chOff x="332319" y="4738079"/>
            <a:chExt cx="1718154" cy="1718154"/>
          </a:xfrm>
        </p:grpSpPr>
        <p:sp>
          <p:nvSpPr>
            <p:cNvPr id="20" name="Oval 19"/>
            <p:cNvSpPr/>
            <p:nvPr/>
          </p:nvSpPr>
          <p:spPr bwMode="gray">
            <a:xfrm>
              <a:off x="332319" y="4738079"/>
              <a:ext cx="1718154" cy="1718154"/>
            </a:xfrm>
            <a:prstGeom prst="ellipse">
              <a:avLst/>
            </a:prstGeom>
            <a:solidFill>
              <a:schemeClr val="bg1"/>
            </a:solidFill>
            <a:ln w="168275">
              <a:solidFill>
                <a:srgbClr val="C0C1BF"/>
              </a:solidFill>
              <a:miter lim="800000"/>
              <a:headEnd/>
              <a:tailE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  <a:spcBef>
                  <a:spcPct val="30000"/>
                </a:spcBef>
                <a:buClr>
                  <a:schemeClr val="accent1"/>
                </a:buClr>
                <a:buSzPct val="90000"/>
                <a:buFont typeface="Wingdings" pitchFamily="2" charset="2"/>
                <a:buNone/>
              </a:pPr>
              <a:endParaRPr lang="en-US" sz="1200" b="1" dirty="0">
                <a:solidFill>
                  <a:srgbClr val="FFFFFF"/>
                </a:solidFill>
                <a:latin typeface="Arial Narrow" pitchFamily="34" charset="0"/>
                <a:ea typeface="굴림" pitchFamily="34" charset="-127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42" y="5096068"/>
              <a:ext cx="1389273" cy="88677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1170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11777"/>
            <a:ext cx="7696200" cy="609600"/>
          </a:xfrm>
        </p:spPr>
        <p:txBody>
          <a:bodyPr/>
          <a:lstStyle/>
          <a:p>
            <a:r>
              <a:rPr lang="en-US" b="0" dirty="0" smtClean="0">
                <a:latin typeface="Calibri Light" panose="020F0302020204030204" pitchFamily="34" charset="0"/>
              </a:rPr>
              <a:t>Bulgaria automotive </a:t>
            </a:r>
            <a:r>
              <a:rPr lang="en-US" b="0" dirty="0" smtClean="0">
                <a:latin typeface="Calibri Light" panose="020F0302020204030204" pitchFamily="34" charset="0"/>
              </a:rPr>
              <a:t>looking forward</a:t>
            </a:r>
            <a:endParaRPr lang="en-US" b="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85954"/>
            <a:ext cx="7226145" cy="1295400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Strong long-range industry growth drivers - ecology, safety and efficiency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Very favourable overall manufacturing environment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Knowledge-based manufacturing depends on timely talent acquisition 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55" y="1251857"/>
            <a:ext cx="6298890" cy="3395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09" y="6233500"/>
            <a:ext cx="487000" cy="48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000" y="467800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 Light" panose="020F0302020204030204" pitchFamily="34" charset="0"/>
              </a:rPr>
              <a:t>Sofia University st. Kliment Ohridski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497" y="914400"/>
            <a:ext cx="7696200" cy="609600"/>
          </a:xfrm>
        </p:spPr>
        <p:txBody>
          <a:bodyPr/>
          <a:lstStyle/>
          <a:p>
            <a:r>
              <a:rPr lang="en-US" b="0" dirty="0" smtClean="0">
                <a:latin typeface="Calibri Light" panose="020F0302020204030204" pitchFamily="34" charset="0"/>
              </a:rPr>
              <a:t>Table of Contents</a:t>
            </a:r>
            <a:endParaRPr lang="en-US" b="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50062"/>
            <a:ext cx="8153400" cy="3886200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Bulgaria at a glance</a:t>
            </a:r>
          </a:p>
          <a:p>
            <a:endParaRPr lang="en-US" dirty="0" smtClean="0">
              <a:latin typeface="Calibri Light" panose="020F0302020204030204" pitchFamily="34" charset="0"/>
            </a:endParaRPr>
          </a:p>
          <a:p>
            <a:r>
              <a:rPr lang="en-US" dirty="0" smtClean="0">
                <a:latin typeface="Calibri Light" panose="020F0302020204030204" pitchFamily="34" charset="0"/>
              </a:rPr>
              <a:t>Automotive sensing drivers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Bulgaria manufacturing tailwind and headwind</a:t>
            </a:r>
          </a:p>
          <a:p>
            <a:r>
              <a:rPr lang="en-US" dirty="0" smtClean="0">
                <a:latin typeface="Calibri Light" panose="020F0302020204030204" pitchFamily="34" charset="0"/>
              </a:rPr>
              <a:t>Talent management</a:t>
            </a:r>
          </a:p>
          <a:p>
            <a:endParaRPr lang="en-US" dirty="0" smtClean="0">
              <a:latin typeface="Calibri Light" panose="020F0302020204030204" pitchFamily="34" charset="0"/>
            </a:endParaRPr>
          </a:p>
          <a:p>
            <a:r>
              <a:rPr lang="en-US" dirty="0" smtClean="0">
                <a:latin typeface="Calibri Light" panose="020F0302020204030204" pitchFamily="34" charset="0"/>
              </a:rPr>
              <a:t>Forward looking</a:t>
            </a:r>
          </a:p>
          <a:p>
            <a:endParaRPr lang="en-US" dirty="0" smtClean="0">
              <a:latin typeface="Calibri Light" panose="020F0302020204030204" pitchFamily="34" charset="0"/>
            </a:endParaRPr>
          </a:p>
          <a:p>
            <a:endParaRPr lang="en-US" dirty="0" smtClean="0">
              <a:latin typeface="Calibri Light" panose="020F03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550062"/>
            <a:ext cx="3777135" cy="2114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4852473"/>
            <a:ext cx="346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Calibri Light" panose="020F0302020204030204" pitchFamily="34" charset="0"/>
              </a:rPr>
              <a:t>Automotive exhaust gas sensing design (</a:t>
            </a:r>
            <a:r>
              <a:rPr lang="en-US" sz="1600" i="1" dirty="0" err="1" smtClean="0">
                <a:latin typeface="Calibri Light" panose="020F0302020204030204" pitchFamily="34" charset="0"/>
              </a:rPr>
              <a:t>Sensata</a:t>
            </a:r>
            <a:r>
              <a:rPr lang="en-US" sz="1600" i="1" dirty="0" smtClean="0">
                <a:latin typeface="Calibri Light" panose="020F0302020204030204" pitchFamily="34" charset="0"/>
              </a:rPr>
              <a:t> Technologies)</a:t>
            </a:r>
          </a:p>
        </p:txBody>
      </p:sp>
    </p:spTree>
    <p:extLst>
      <p:ext uri="{BB962C8B-B14F-4D97-AF65-F5344CB8AC3E}">
        <p14:creationId xmlns:p14="http://schemas.microsoft.com/office/powerpoint/2010/main" val="666579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733" y="676874"/>
            <a:ext cx="8153400" cy="914400"/>
          </a:xfrm>
        </p:spPr>
        <p:txBody>
          <a:bodyPr/>
          <a:lstStyle/>
          <a:p>
            <a:r>
              <a:rPr lang="en-US" sz="3200" dirty="0" smtClean="0">
                <a:latin typeface="Calibri Light" panose="020F0302020204030204" pitchFamily="34" charset="0"/>
              </a:rPr>
              <a:t>Bulgaria at a glance</a:t>
            </a:r>
            <a:endParaRPr lang="en-US" sz="32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6" y="3904432"/>
            <a:ext cx="2653004" cy="264929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703283" y="5636568"/>
            <a:ext cx="4267200" cy="139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173038" indent="-173038" algn="l" rtl="0" eaLnBrk="0" fontAlgn="base" hangingPunct="0">
              <a:spcBef>
                <a:spcPts val="438"/>
              </a:spcBef>
              <a:spcAft>
                <a:spcPct val="0"/>
              </a:spcAft>
              <a:buClr>
                <a:srgbClr val="2D8EC1"/>
              </a:buClr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342900" indent="-171450" algn="l" rt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0092D2"/>
              </a:buClr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514350" indent="-114300" algn="l" rt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0092D2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Geneva" pitchFamily="-1" charset="-128"/>
                <a:cs typeface="Geneva" pitchFamily="-65" charset="-128"/>
              </a:defRPr>
            </a:lvl3pPr>
            <a:lvl4pPr marL="742950" indent="-171450" algn="l" rt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0092D2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Geneva" pitchFamily="-1" charset="-128"/>
                <a:cs typeface="Geneva"/>
              </a:defRPr>
            </a:lvl4pPr>
            <a:lvl5pPr marL="920750" indent="-119063" algn="l" rt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0092D2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</a:defRPr>
            </a:lvl5pPr>
            <a:lvl6pPr marL="2514600" indent="-228600" algn="l" rtl="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F9818"/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F9818"/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F9818"/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F9818"/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kern="0" dirty="0">
                <a:latin typeface="Calibri Light" panose="020F0302020204030204" pitchFamily="34" charset="0"/>
              </a:rPr>
              <a:t>EU Asia </a:t>
            </a:r>
            <a:r>
              <a:rPr lang="en-US" kern="0" dirty="0" smtClean="0">
                <a:latin typeface="Calibri Light" panose="020F0302020204030204" pitchFamily="34" charset="0"/>
              </a:rPr>
              <a:t>interface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kern="0" dirty="0"/>
          </a:p>
          <a:p>
            <a:pPr algn="r">
              <a:buFont typeface="Wingdings" panose="05000000000000000000" pitchFamily="2" charset="2"/>
              <a:buChar char="q"/>
            </a:pPr>
            <a:r>
              <a:rPr lang="en-US" kern="0" dirty="0" smtClean="0">
                <a:latin typeface="Calibri Light" panose="020F0302020204030204" pitchFamily="34" charset="0"/>
              </a:rPr>
              <a:t>Having </a:t>
            </a:r>
            <a:r>
              <a:rPr lang="en-US" kern="0" dirty="0">
                <a:latin typeface="Calibri Light" panose="020F0302020204030204" pitchFamily="34" charset="0"/>
              </a:rPr>
              <a:t>fun know how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70829"/>
            <a:ext cx="6002983" cy="4409881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18796" y="1720873"/>
            <a:ext cx="3352800" cy="130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173038" indent="-173038" algn="l" rtl="0" eaLnBrk="0" fontAlgn="base" hangingPunct="0">
              <a:spcBef>
                <a:spcPts val="438"/>
              </a:spcBef>
              <a:spcAft>
                <a:spcPct val="0"/>
              </a:spcAft>
              <a:buClr>
                <a:srgbClr val="2D8EC1"/>
              </a:buClr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342900" indent="-171450" algn="l" rt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0092D2"/>
              </a:buClr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514350" indent="-114300" algn="l" rt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0092D2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Geneva" pitchFamily="-1" charset="-128"/>
                <a:cs typeface="Geneva" pitchFamily="-65" charset="-128"/>
              </a:defRPr>
            </a:lvl3pPr>
            <a:lvl4pPr marL="742950" indent="-171450" algn="l" rt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0092D2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Geneva" pitchFamily="-1" charset="-128"/>
                <a:cs typeface="Geneva"/>
              </a:defRPr>
            </a:lvl4pPr>
            <a:lvl5pPr marL="920750" indent="-119063" algn="l" rt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0092D2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</a:defRPr>
            </a:lvl5pPr>
            <a:lvl6pPr marL="2514600" indent="-228600" algn="l" rtl="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F9818"/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F9818"/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F9818"/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F9818"/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kern="0" dirty="0" smtClean="0"/>
              <a:t> </a:t>
            </a:r>
            <a:r>
              <a:rPr lang="en-US" kern="0" dirty="0" smtClean="0">
                <a:latin typeface="Calibri Light" panose="020F0302020204030204" pitchFamily="34" charset="0"/>
              </a:rPr>
              <a:t>Craft heritage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kern="0" dirty="0" smtClean="0"/>
              <a:t> </a:t>
            </a:r>
            <a:r>
              <a:rPr lang="en-US" kern="0" dirty="0" smtClean="0">
                <a:latin typeface="Calibri Light" panose="020F0302020204030204" pitchFamily="34" charset="0"/>
              </a:rPr>
              <a:t>Cultural fortune</a:t>
            </a:r>
            <a:endParaRPr lang="en-US" kern="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30" y="5943600"/>
            <a:ext cx="777151" cy="77715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600" y="2656668"/>
            <a:ext cx="2057400" cy="40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173038" indent="-173038" algn="l" rtl="0" eaLnBrk="0" fontAlgn="base" hangingPunct="0">
              <a:spcBef>
                <a:spcPts val="438"/>
              </a:spcBef>
              <a:spcAft>
                <a:spcPct val="0"/>
              </a:spcAft>
              <a:buClr>
                <a:srgbClr val="2D8EC1"/>
              </a:buClr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342900" indent="-171450" algn="l" rt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0092D2"/>
              </a:buClr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514350" indent="-114300" algn="l" rt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0092D2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Geneva" pitchFamily="-1" charset="-128"/>
                <a:cs typeface="Geneva" pitchFamily="-65" charset="-128"/>
              </a:defRPr>
            </a:lvl3pPr>
            <a:lvl4pPr marL="742950" indent="-171450" algn="l" rt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0092D2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Geneva" pitchFamily="-1" charset="-128"/>
                <a:cs typeface="Geneva"/>
              </a:defRPr>
            </a:lvl4pPr>
            <a:lvl5pPr marL="920750" indent="-119063" algn="l" rt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0092D2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65" charset="-128"/>
                <a:cs typeface="ヒラギノ角ゴ Pro W3" pitchFamily="-65" charset="-128"/>
              </a:defRPr>
            </a:lvl5pPr>
            <a:lvl6pPr marL="2514600" indent="-228600" algn="l" rtl="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F9818"/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F9818"/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F9818"/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FF9818"/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kern="0" dirty="0" smtClean="0">
                <a:latin typeface="Calibri Light" panose="020F0302020204030204" pitchFamily="34" charset="0"/>
              </a:rPr>
              <a:t>Nature</a:t>
            </a:r>
          </a:p>
          <a:p>
            <a:pPr algn="r">
              <a:buFont typeface="Wingdings" panose="05000000000000000000" pitchFamily="2" charset="2"/>
              <a:buChar char="q"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2943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32" y="635892"/>
            <a:ext cx="7696200" cy="609600"/>
          </a:xfrm>
        </p:spPr>
        <p:txBody>
          <a:bodyPr/>
          <a:lstStyle/>
          <a:p>
            <a:r>
              <a:rPr lang="en-US" b="0" dirty="0" smtClean="0">
                <a:latin typeface="Calibri Light" panose="020F0302020204030204" pitchFamily="34" charset="0"/>
              </a:rPr>
              <a:t>Tailwind. Stability and Cost</a:t>
            </a:r>
            <a:endParaRPr lang="en-US" b="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523" y="1371600"/>
            <a:ext cx="84947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Stability</a:t>
            </a:r>
          </a:p>
          <a:p>
            <a:pPr algn="just"/>
            <a:endParaRPr lang="en-US" sz="1800" b="1" dirty="0">
              <a:solidFill>
                <a:srgbClr val="28903B"/>
              </a:solidFill>
              <a:latin typeface="Calibri Light" panose="020F03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 Bulgaria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is a member of the European Union, NATO and WTO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 Currency pegged to the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euro at the level of 1.96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O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ne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of the lowest government debts in the 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EU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(18.9 % of 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GDP as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of 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2013</a:t>
            </a:r>
            <a:r>
              <a:rPr lang="en-US" sz="14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)</a:t>
            </a:r>
            <a:endParaRPr lang="en-US" sz="1400" b="0" i="0" dirty="0">
              <a:solidFill>
                <a:srgbClr val="434343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9181" y="3364606"/>
            <a:ext cx="84947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Cost </a:t>
            </a: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of doing </a:t>
            </a:r>
            <a:r>
              <a:rPr lang="en-US" sz="1800" b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business</a:t>
            </a:r>
          </a:p>
          <a:p>
            <a:pPr algn="just"/>
            <a:endParaRPr lang="en-US" sz="1800" b="1" dirty="0">
              <a:solidFill>
                <a:srgbClr val="28903B"/>
              </a:solidFill>
              <a:latin typeface="Calibri Light" panose="020F03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 Corporate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income 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tax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is 10%, the lowest in the EU. Personal income tax is 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10% flat rate.</a:t>
            </a:r>
          </a:p>
          <a:p>
            <a:pPr algn="just"/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 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 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Industries in high-unemployment areas are granted 0% 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tax</a:t>
            </a:r>
            <a:endParaRPr lang="en-US" sz="1800" dirty="0">
              <a:solidFill>
                <a:srgbClr val="434343"/>
              </a:solidFill>
              <a:latin typeface="Calibri Light" panose="020F03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 There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is a 2-year VAT exemption for imports of equipment for investment projects over 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       €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5 million, creating at 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least 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50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jobs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 Depreciation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time for 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new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manufacturing equipment is 2 years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 5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% withholding tax on dividends and liquidation quotas (0% for EU tax residents)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 </a:t>
            </a:r>
            <a:r>
              <a:rPr lang="en-US" sz="1800" b="1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Bulgaria </a:t>
            </a:r>
            <a:r>
              <a:rPr lang="en-US" sz="1800" b="1" dirty="0">
                <a:solidFill>
                  <a:srgbClr val="434343"/>
                </a:solidFill>
                <a:latin typeface="Calibri Light" panose="020F0302020204030204" pitchFamily="34" charset="0"/>
              </a:rPr>
              <a:t>has one of the most competitive costs of labor in </a:t>
            </a:r>
            <a:r>
              <a:rPr lang="en-US" sz="1800" b="1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the world (lowest in the EU)</a:t>
            </a:r>
            <a:endParaRPr lang="en-US" sz="1800" b="1" dirty="0">
              <a:solidFill>
                <a:srgbClr val="434343"/>
              </a:solidFill>
              <a:latin typeface="Calibri Light" panose="020F03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 Favorable construction, rents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and 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utilities cost.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E</a:t>
            </a:r>
            <a:r>
              <a:rPr lang="en-US" sz="1800" dirty="0" smtClean="0">
                <a:solidFill>
                  <a:srgbClr val="434343"/>
                </a:solidFill>
                <a:latin typeface="Calibri Light" panose="020F0302020204030204" pitchFamily="34" charset="0"/>
              </a:rPr>
              <a:t>lectricity </a:t>
            </a:r>
            <a:r>
              <a:rPr lang="en-US" sz="1800" dirty="0">
                <a:solidFill>
                  <a:srgbClr val="434343"/>
                </a:solidFill>
                <a:latin typeface="Calibri Light" panose="020F0302020204030204" pitchFamily="34" charset="0"/>
              </a:rPr>
              <a:t>for industrial users is 70% of the European average</a:t>
            </a:r>
            <a:endParaRPr lang="en-US" sz="1800" b="0" i="0" dirty="0">
              <a:solidFill>
                <a:srgbClr val="434343"/>
              </a:solidFill>
              <a:effectLst/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782" y="1245492"/>
            <a:ext cx="3543300" cy="2099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7696200" cy="609600"/>
          </a:xfrm>
        </p:spPr>
        <p:txBody>
          <a:bodyPr/>
          <a:lstStyle/>
          <a:p>
            <a:r>
              <a:rPr lang="en-US" b="0" dirty="0" smtClean="0">
                <a:latin typeface="Calibri Light" panose="020F0302020204030204" pitchFamily="34" charset="0"/>
              </a:rPr>
              <a:t>Tailwind. Location and Market Access.</a:t>
            </a:r>
            <a:endParaRPr lang="en-US" b="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23554"/>
            <a:ext cx="8153400" cy="37338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Strategic </a:t>
            </a:r>
            <a:r>
              <a:rPr lang="en-US" sz="1800" b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location</a:t>
            </a:r>
          </a:p>
          <a:p>
            <a:r>
              <a:rPr lang="en-US" sz="1800" dirty="0" smtClean="0">
                <a:latin typeface="Calibri Light" panose="020F0302020204030204" pitchFamily="34" charset="0"/>
              </a:rPr>
              <a:t>Located </a:t>
            </a:r>
            <a:r>
              <a:rPr lang="en-US" sz="1800" dirty="0">
                <a:latin typeface="Calibri Light" panose="020F0302020204030204" pitchFamily="34" charset="0"/>
              </a:rPr>
              <a:t>at the heart of the Balkans, Bulgaria is a strategic logistics hub. Ease of transportation of cargo is provided by</a:t>
            </a:r>
          </a:p>
          <a:p>
            <a:pPr marL="0" indent="0">
              <a:buNone/>
            </a:pPr>
            <a:r>
              <a:rPr lang="en-US" sz="1800" dirty="0">
                <a:latin typeface="Calibri Light" panose="020F0302020204030204" pitchFamily="34" charset="0"/>
              </a:rPr>
              <a:t> </a:t>
            </a:r>
            <a:r>
              <a:rPr lang="en-US" sz="1800" dirty="0" smtClean="0">
                <a:latin typeface="Calibri Light" panose="020F0302020204030204" pitchFamily="34" charset="0"/>
              </a:rPr>
              <a:t>         </a:t>
            </a:r>
            <a:r>
              <a:rPr lang="en-US" sz="1800" b="1" dirty="0" smtClean="0">
                <a:latin typeface="Calibri Light" panose="020F0302020204030204" pitchFamily="34" charset="0"/>
              </a:rPr>
              <a:t>Five </a:t>
            </a:r>
            <a:r>
              <a:rPr lang="en-US" sz="1800" b="1" dirty="0">
                <a:latin typeface="Calibri Light" panose="020F0302020204030204" pitchFamily="34" charset="0"/>
              </a:rPr>
              <a:t>Pan-European corridors ( IV, VII, VII, XI, X), which pass through the country</a:t>
            </a:r>
          </a:p>
          <a:p>
            <a:r>
              <a:rPr lang="en-US" sz="1800" b="1" dirty="0" smtClean="0">
                <a:latin typeface="Calibri Light" panose="020F0302020204030204" pitchFamily="34" charset="0"/>
              </a:rPr>
              <a:t>Four </a:t>
            </a:r>
            <a:r>
              <a:rPr lang="en-US" sz="1800" b="1" dirty="0">
                <a:latin typeface="Calibri Light" panose="020F0302020204030204" pitchFamily="34" charset="0"/>
              </a:rPr>
              <a:t>major airports: Sofia, Plovdiv, </a:t>
            </a:r>
            <a:r>
              <a:rPr lang="en-US" sz="1800" b="1" dirty="0" err="1">
                <a:latin typeface="Calibri Light" panose="020F0302020204030204" pitchFamily="34" charset="0"/>
              </a:rPr>
              <a:t>Bourgas</a:t>
            </a:r>
            <a:r>
              <a:rPr lang="en-US" sz="1800" b="1" dirty="0">
                <a:latin typeface="Calibri Light" panose="020F0302020204030204" pitchFamily="34" charset="0"/>
              </a:rPr>
              <a:t> and Varna</a:t>
            </a:r>
          </a:p>
          <a:p>
            <a:r>
              <a:rPr lang="en-US" sz="1800" dirty="0">
                <a:latin typeface="Calibri Light" panose="020F0302020204030204" pitchFamily="34" charset="0"/>
              </a:rPr>
              <a:t>Two main seaports: Varna and </a:t>
            </a:r>
            <a:r>
              <a:rPr lang="en-US" sz="1800" dirty="0" err="1" smtClean="0">
                <a:latin typeface="Calibri Light" panose="020F0302020204030204" pitchFamily="34" charset="0"/>
              </a:rPr>
              <a:t>Bourgas</a:t>
            </a:r>
            <a:r>
              <a:rPr lang="en-US" sz="1800" dirty="0" smtClean="0">
                <a:latin typeface="Calibri Light" panose="020F0302020204030204" pitchFamily="34" charset="0"/>
              </a:rPr>
              <a:t>, ports on the Danube river.</a:t>
            </a:r>
            <a:endParaRPr lang="en-US" sz="1800" dirty="0">
              <a:latin typeface="Calibri Light" panose="020F0302020204030204" pitchFamily="34" charset="0"/>
            </a:endParaRPr>
          </a:p>
          <a:p>
            <a:endParaRPr lang="en-US" dirty="0" smtClean="0"/>
          </a:p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Access to markets</a:t>
            </a:r>
          </a:p>
          <a:p>
            <a:r>
              <a:rPr lang="en-US" sz="1800" b="1" dirty="0" smtClean="0">
                <a:latin typeface="Calibri Light" panose="020F0302020204030204" pitchFamily="34" charset="0"/>
              </a:rPr>
              <a:t>European </a:t>
            </a:r>
            <a:r>
              <a:rPr lang="en-US" sz="1800" b="1" dirty="0">
                <a:latin typeface="Calibri Light" panose="020F0302020204030204" pitchFamily="34" charset="0"/>
              </a:rPr>
              <a:t>Union - zero tariff market with population of 500 million</a:t>
            </a:r>
          </a:p>
          <a:p>
            <a:r>
              <a:rPr lang="en-US" sz="1800" b="1" dirty="0">
                <a:latin typeface="Calibri Light" panose="020F0302020204030204" pitchFamily="34" charset="0"/>
              </a:rPr>
              <a:t>CIS – still not well penetrated market with a high potential</a:t>
            </a:r>
          </a:p>
          <a:p>
            <a:r>
              <a:rPr lang="en-US" sz="1800" b="1" dirty="0">
                <a:latin typeface="Calibri Light" panose="020F0302020204030204" pitchFamily="34" charset="0"/>
              </a:rPr>
              <a:t>Turkey - zero tariff market of near 80 million population</a:t>
            </a:r>
          </a:p>
          <a:p>
            <a:r>
              <a:rPr lang="en-US" sz="1800" dirty="0">
                <a:latin typeface="Calibri Light" panose="020F0302020204030204" pitchFamily="34" charset="0"/>
              </a:rPr>
              <a:t>Middle East – a market with high purchasing power</a:t>
            </a:r>
          </a:p>
          <a:p>
            <a:r>
              <a:rPr lang="en-US" sz="1800" dirty="0">
                <a:latin typeface="Calibri Light" panose="020F0302020204030204" pitchFamily="34" charset="0"/>
              </a:rPr>
              <a:t>North African market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039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7696200" cy="609600"/>
          </a:xfrm>
        </p:spPr>
        <p:txBody>
          <a:bodyPr/>
          <a:lstStyle/>
          <a:p>
            <a:r>
              <a:rPr lang="en-US" b="0" dirty="0" smtClean="0">
                <a:latin typeface="Calibri Light" panose="020F0302020204030204" pitchFamily="34" charset="0"/>
              </a:rPr>
              <a:t>Talent</a:t>
            </a:r>
            <a:endParaRPr lang="en-US" b="0" dirty="0">
              <a:latin typeface="Calibri Light" panose="020F030202020403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564906"/>
              </p:ext>
            </p:extLst>
          </p:nvPr>
        </p:nvGraphicFramePr>
        <p:xfrm>
          <a:off x="1226343" y="4191000"/>
          <a:ext cx="6096000" cy="222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Worksheet" r:id="rId3" imgW="9877411" imgH="3609900" progId="Excel.Sheet.12">
                  <p:embed/>
                </p:oleObj>
              </mc:Choice>
              <mc:Fallback>
                <p:oleObj name="Worksheet" r:id="rId3" imgW="9877411" imgH="3609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6343" y="4191000"/>
                        <a:ext cx="6096000" cy="2227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844731"/>
            <a:ext cx="4738687" cy="26524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14600" y="3497155"/>
            <a:ext cx="3749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 Light" panose="020F0302020204030204" pitchFamily="34" charset="0"/>
              </a:rPr>
              <a:t>Great Wall Motors plant in Lovech (Reuters)</a:t>
            </a:r>
          </a:p>
        </p:txBody>
      </p:sp>
    </p:spTree>
    <p:extLst>
      <p:ext uri="{BB962C8B-B14F-4D97-AF65-F5344CB8AC3E}">
        <p14:creationId xmlns:p14="http://schemas.microsoft.com/office/powerpoint/2010/main" val="326263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54" y="685800"/>
            <a:ext cx="7696200" cy="609600"/>
          </a:xfrm>
        </p:spPr>
        <p:txBody>
          <a:bodyPr/>
          <a:lstStyle/>
          <a:p>
            <a:r>
              <a:rPr lang="en-US" b="0" dirty="0" smtClean="0">
                <a:latin typeface="Calibri Light" panose="020F0302020204030204" pitchFamily="34" charset="0"/>
              </a:rPr>
              <a:t>Talent. Industry + Academy</a:t>
            </a:r>
            <a:endParaRPr lang="en-US" b="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0"/>
            <a:ext cx="8153400" cy="685800"/>
          </a:xfrm>
        </p:spPr>
        <p:txBody>
          <a:bodyPr/>
          <a:lstStyle/>
          <a:p>
            <a:r>
              <a:rPr lang="en-US" u="sng" dirty="0" smtClean="0">
                <a:latin typeface="Calibri Light" panose="020F0302020204030204" pitchFamily="34" charset="0"/>
              </a:rPr>
              <a:t>Close</a:t>
            </a:r>
            <a:r>
              <a:rPr lang="en-US" dirty="0" smtClean="0">
                <a:latin typeface="Calibri Light" panose="020F0302020204030204" pitchFamily="34" charset="0"/>
              </a:rPr>
              <a:t> collaboration is an effective, mutually beneficial development and sourcing route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89" y="1447800"/>
            <a:ext cx="700834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59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1589" y="569015"/>
            <a:ext cx="662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400" kern="0" dirty="0" smtClean="0">
                <a:solidFill>
                  <a:schemeClr val="accent6"/>
                </a:solidFill>
                <a:latin typeface="Calibri Light" panose="020F0302020204030204" pitchFamily="34" charset="0"/>
                <a:ea typeface="+mj-ea"/>
                <a:cs typeface="+mj-cs"/>
              </a:rPr>
              <a:t>Automotive manufacture penetration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14478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 smtClean="0">
              <a:solidFill>
                <a:schemeClr val="accent6"/>
              </a:solidFill>
              <a:latin typeface="+mn-lt"/>
            </a:endParaRPr>
          </a:p>
          <a:p>
            <a:endParaRPr lang="en-US" sz="1600" b="1" dirty="0" smtClean="0">
              <a:solidFill>
                <a:schemeClr val="accent6"/>
              </a:solidFill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" y="9144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-3990980"/>
            <a:ext cx="4572000" cy="25192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indent="-177800">
              <a:lnSpc>
                <a:spcPct val="125000"/>
              </a:lnSpc>
              <a:spcBef>
                <a:spcPts val="432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Arial"/>
              <a:buChar char="•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Sensors Business represents 67% percent of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Sensata’s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business</a:t>
            </a:r>
          </a:p>
          <a:p>
            <a:pPr marL="177800" indent="-177800">
              <a:lnSpc>
                <a:spcPct val="125000"/>
              </a:lnSpc>
              <a:spcBef>
                <a:spcPts val="432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Arial"/>
              <a:buChar char="•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Our primary focus is the global automotive market and contiguous segments</a:t>
            </a:r>
          </a:p>
          <a:p>
            <a:pPr marL="177800" indent="-177800">
              <a:lnSpc>
                <a:spcPct val="125000"/>
              </a:lnSpc>
              <a:spcBef>
                <a:spcPts val="432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Arial"/>
              <a:buChar char="•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Organic growth is driven by increased sensor content, emerging market </a:t>
            </a:r>
            <a:r>
              <a:rPr lang="en-US" sz="1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mature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markets</a:t>
            </a:r>
          </a:p>
          <a:p>
            <a:pPr marL="177800" indent="-177800">
              <a:lnSpc>
                <a:spcPct val="125000"/>
              </a:lnSpc>
              <a:spcBef>
                <a:spcPts val="432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Arial"/>
              <a:buChar char="•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Fundamental </a:t>
            </a:r>
            <a:r>
              <a:rPr lang="en-US" sz="1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rowth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and  recovery of 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long-term 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trend of government regulations require OEM’s to implement system solutions to reduce tail pipe emissions and improve fuel economy and safety</a:t>
            </a:r>
          </a:p>
          <a:p>
            <a:pPr marL="177800" indent="-177800">
              <a:lnSpc>
                <a:spcPct val="125000"/>
              </a:lnSpc>
              <a:spcBef>
                <a:spcPts val="432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Arial"/>
              <a:buChar char="•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All system solutions require a mix of sensors to provide input about vehicle environment. Examples: pressure, temperature, speed, position, acceleration, chemical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6019799"/>
            <a:ext cx="8534400" cy="52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7800" indent="-177800">
              <a:lnSpc>
                <a:spcPct val="125000"/>
              </a:lnSpc>
              <a:spcBef>
                <a:spcPts val="432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Arial"/>
              <a:buChar char="•"/>
            </a:pP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35" y="1197394"/>
            <a:ext cx="6549365" cy="4165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1586" y="5613694"/>
            <a:ext cx="4991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Over 50 tier 1 and 2 automotive suppliers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Sofia and Plovdiv clusters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Comprehensive OEM customer base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5" descr="iStock_000009231766XLarge - Tulips and Car - CROPsquare - 6x6inches.jpg"/>
          <p:cNvPicPr>
            <a:picLocks noChangeAspect="1"/>
          </p:cNvPicPr>
          <p:nvPr/>
        </p:nvPicPr>
        <p:blipFill>
          <a:blip r:embed="rId3" cstate="print"/>
          <a:srcRect t="6667" b="8333"/>
          <a:stretch>
            <a:fillRect/>
          </a:stretch>
        </p:blipFill>
        <p:spPr bwMode="auto">
          <a:xfrm>
            <a:off x="3581400" y="1600200"/>
            <a:ext cx="55784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5" name="Group 17"/>
          <p:cNvGrpSpPr>
            <a:grpSpLocks/>
          </p:cNvGrpSpPr>
          <p:nvPr/>
        </p:nvGrpSpPr>
        <p:grpSpPr bwMode="auto">
          <a:xfrm>
            <a:off x="2971800" y="2971800"/>
            <a:ext cx="3962400" cy="3962400"/>
            <a:chOff x="5181600" y="2971800"/>
            <a:chExt cx="3962400" cy="3962400"/>
          </a:xfrm>
        </p:grpSpPr>
        <p:sp>
          <p:nvSpPr>
            <p:cNvPr id="18444" name="Rectangle 30"/>
            <p:cNvSpPr>
              <a:spLocks noChangeArrowheads="1"/>
            </p:cNvSpPr>
            <p:nvPr/>
          </p:nvSpPr>
          <p:spPr bwMode="gray">
            <a:xfrm>
              <a:off x="7467600" y="6096000"/>
              <a:ext cx="914400" cy="533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lnSpc>
                  <a:spcPct val="85000"/>
                </a:lnSpc>
                <a:spcBef>
                  <a:spcPct val="30000"/>
                </a:spcBef>
                <a:buClr>
                  <a:schemeClr val="accent1"/>
                </a:buClr>
                <a:buSzPct val="90000"/>
                <a:buFont typeface="Wingdings" pitchFamily="-102" charset="2"/>
                <a:buNone/>
              </a:pPr>
              <a:endParaRPr lang="en-US" sz="1200" b="1">
                <a:solidFill>
                  <a:srgbClr val="FFFFFF"/>
                </a:solidFill>
                <a:latin typeface="Arial Narrow" pitchFamily="-102" charset="0"/>
                <a:ea typeface="굴림" pitchFamily="-102" charset="-127"/>
              </a:endParaRPr>
            </a:p>
          </p:txBody>
        </p:sp>
        <p:sp>
          <p:nvSpPr>
            <p:cNvPr id="18445" name="Oval 57"/>
            <p:cNvSpPr>
              <a:spLocks noChangeArrowheads="1"/>
            </p:cNvSpPr>
            <p:nvPr/>
          </p:nvSpPr>
          <p:spPr bwMode="gray">
            <a:xfrm>
              <a:off x="5181600" y="2971800"/>
              <a:ext cx="3962400" cy="396240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lnSpc>
                  <a:spcPct val="85000"/>
                </a:lnSpc>
                <a:spcBef>
                  <a:spcPct val="30000"/>
                </a:spcBef>
                <a:buClr>
                  <a:schemeClr val="accent1"/>
                </a:buClr>
                <a:buSzPct val="90000"/>
                <a:buFont typeface="Wingdings" pitchFamily="-102" charset="2"/>
                <a:buNone/>
              </a:pPr>
              <a:endParaRPr lang="en-US" sz="1200" b="1">
                <a:solidFill>
                  <a:srgbClr val="FFFFFF"/>
                </a:solidFill>
                <a:latin typeface="Arial Narrow" pitchFamily="-102" charset="0"/>
                <a:ea typeface="굴림" pitchFamily="-102" charset="-127"/>
              </a:endParaRPr>
            </a:p>
          </p:txBody>
        </p:sp>
        <p:pic>
          <p:nvPicPr>
            <p:cNvPr id="18446" name="Picture 26" descr="SCTP_ES2.png"/>
            <p:cNvPicPr>
              <a:picLocks noChangeAspect="1"/>
            </p:cNvPicPr>
            <p:nvPr/>
          </p:nvPicPr>
          <p:blipFill>
            <a:blip r:embed="rId4" cstate="print"/>
            <a:srcRect b="11803"/>
            <a:stretch>
              <a:fillRect/>
            </a:stretch>
          </p:blipFill>
          <p:spPr bwMode="auto">
            <a:xfrm>
              <a:off x="5410200" y="3689350"/>
              <a:ext cx="3397250" cy="2995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7" name="Rectangle 2"/>
            <p:cNvSpPr txBox="1">
              <a:spLocks noChangeArrowheads="1"/>
            </p:cNvSpPr>
            <p:nvPr/>
          </p:nvSpPr>
          <p:spPr bwMode="auto">
            <a:xfrm>
              <a:off x="5791200" y="3352800"/>
              <a:ext cx="25908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solidFill>
                    <a:srgbClr val="777877"/>
                  </a:solidFill>
                  <a:latin typeface="Arial" charset="0"/>
                </a:rPr>
                <a:t>Premature deaths</a:t>
              </a:r>
              <a:br>
                <a:rPr lang="en-US" sz="1600">
                  <a:solidFill>
                    <a:srgbClr val="777877"/>
                  </a:solidFill>
                  <a:latin typeface="Arial" charset="0"/>
                </a:rPr>
              </a:br>
              <a:r>
                <a:rPr lang="en-US" sz="1600">
                  <a:solidFill>
                    <a:srgbClr val="777877"/>
                  </a:solidFill>
                  <a:latin typeface="Arial" charset="0"/>
                </a:rPr>
                <a:t>from vehicle exhaust</a:t>
              </a:r>
              <a:r>
                <a:rPr lang="en-US" sz="1600" baseline="30000">
                  <a:solidFill>
                    <a:srgbClr val="777877"/>
                  </a:solidFill>
                  <a:latin typeface="Arial" charset="0"/>
                </a:rPr>
                <a:t>1</a:t>
              </a:r>
              <a:endParaRPr lang="en-US" sz="1600" baseline="30000">
                <a:solidFill>
                  <a:srgbClr val="0092D2"/>
                </a:solidFill>
                <a:latin typeface="Arial" charset="0"/>
              </a:endParaRPr>
            </a:p>
          </p:txBody>
        </p:sp>
      </p:grpSp>
      <p:pic>
        <p:nvPicPr>
          <p:cNvPr id="18436" name="Picture 16" descr="iStock_000018265994XLarge - Forest and Car - CROPsquare - 6x6inches.jpg"/>
          <p:cNvPicPr>
            <a:picLocks noChangeAspect="1"/>
          </p:cNvPicPr>
          <p:nvPr/>
        </p:nvPicPr>
        <p:blipFill>
          <a:blip r:embed="rId5" cstate="print"/>
          <a:srcRect l="13333" t="43333" r="3333"/>
          <a:stretch>
            <a:fillRect/>
          </a:stretch>
        </p:blipFill>
        <p:spPr bwMode="auto">
          <a:xfrm>
            <a:off x="0" y="3992563"/>
            <a:ext cx="3465513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7" descr="chevy-volt.jpg"/>
          <p:cNvPicPr>
            <a:picLocks noChangeAspect="1"/>
          </p:cNvPicPr>
          <p:nvPr/>
        </p:nvPicPr>
        <p:blipFill>
          <a:blip r:embed="rId6" cstate="print"/>
          <a:srcRect l="20000" t="20000" r="6667"/>
          <a:stretch>
            <a:fillRect/>
          </a:stretch>
        </p:blipFill>
        <p:spPr bwMode="auto">
          <a:xfrm flipH="1">
            <a:off x="0" y="1595438"/>
            <a:ext cx="346551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17"/>
          <p:cNvSpPr txBox="1">
            <a:spLocks noChangeArrowheads="1"/>
          </p:cNvSpPr>
          <p:nvPr/>
        </p:nvSpPr>
        <p:spPr bwMode="auto">
          <a:xfrm>
            <a:off x="381000" y="6611938"/>
            <a:ext cx="31242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19063" algn="l"/>
              </a:tabLst>
            </a:pPr>
            <a:r>
              <a:rPr lang="en-US" sz="900" dirty="0">
                <a:solidFill>
                  <a:srgbClr val="777877"/>
                </a:solidFill>
                <a:latin typeface="+mn-lt"/>
              </a:rPr>
              <a:t>1 	International Council on Clean Transportation</a:t>
            </a:r>
          </a:p>
        </p:txBody>
      </p:sp>
      <p:sp>
        <p:nvSpPr>
          <p:cNvPr id="18439" name="Rectangle 2"/>
          <p:cNvSpPr txBox="1">
            <a:spLocks noChangeArrowheads="1"/>
          </p:cNvSpPr>
          <p:nvPr/>
        </p:nvSpPr>
        <p:spPr bwMode="auto">
          <a:xfrm>
            <a:off x="211183" y="630237"/>
            <a:ext cx="845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dirty="0" smtClean="0">
                <a:solidFill>
                  <a:srgbClr val="0092D2"/>
                </a:solidFill>
                <a:latin typeface="Calibri Light" panose="020F0302020204030204" pitchFamily="34" charset="0"/>
              </a:rPr>
              <a:t>Automotive Sensing</a:t>
            </a:r>
          </a:p>
          <a:p>
            <a:r>
              <a:rPr lang="en-US" sz="1800" dirty="0" smtClean="0">
                <a:solidFill>
                  <a:srgbClr val="0092D2"/>
                </a:solidFill>
                <a:latin typeface="Calibri Light" panose="020F0302020204030204" pitchFamily="34" charset="0"/>
              </a:rPr>
              <a:t>Driven by societal imperatives</a:t>
            </a:r>
            <a:endParaRPr lang="en-US" sz="1800" dirty="0">
              <a:solidFill>
                <a:srgbClr val="0092D2"/>
              </a:solidFill>
              <a:latin typeface="Calibri Light" panose="020F0302020204030204" pitchFamily="34" charset="0"/>
            </a:endParaRPr>
          </a:p>
        </p:txBody>
      </p:sp>
      <p:sp>
        <p:nvSpPr>
          <p:cNvPr id="18440" name="TextBox 21"/>
          <p:cNvSpPr txBox="1">
            <a:spLocks noChangeArrowheads="1"/>
          </p:cNvSpPr>
          <p:nvPr/>
        </p:nvSpPr>
        <p:spPr bwMode="auto">
          <a:xfrm>
            <a:off x="3810000" y="1600200"/>
            <a:ext cx="289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>
              <a:spcBef>
                <a:spcPts val="100"/>
              </a:spcBef>
            </a:pPr>
            <a:r>
              <a:rPr lang="en-US" sz="1800" dirty="0">
                <a:solidFill>
                  <a:srgbClr val="474746"/>
                </a:solidFill>
                <a:latin typeface="Arial" charset="0"/>
                <a:cs typeface="Arial" charset="0"/>
              </a:rPr>
              <a:t>CLEAN ENVIRONMENT</a:t>
            </a:r>
            <a:r>
              <a:rPr lang="en-US" b="1" dirty="0">
                <a:solidFill>
                  <a:srgbClr val="474746"/>
                </a:solidFill>
                <a:latin typeface="Arial" charset="0"/>
                <a:cs typeface="Arial" charset="0"/>
              </a:rPr>
              <a:t/>
            </a:r>
            <a:br>
              <a:rPr lang="en-US" b="1" dirty="0">
                <a:solidFill>
                  <a:srgbClr val="474746"/>
                </a:solidFill>
                <a:latin typeface="Arial" charset="0"/>
                <a:cs typeface="Arial" charset="0"/>
              </a:rPr>
            </a:br>
            <a:r>
              <a:rPr lang="en-US" sz="1200" b="1" dirty="0">
                <a:solidFill>
                  <a:srgbClr val="474746"/>
                </a:solidFill>
                <a:latin typeface="Arial" charset="0"/>
                <a:cs typeface="Arial" charset="0"/>
              </a:rPr>
              <a:t>Reduce emissions in air and water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600" y="3200400"/>
            <a:ext cx="3048000" cy="762000"/>
          </a:xfrm>
          <a:prstGeom prst="rect">
            <a:avLst/>
          </a:prstGeom>
          <a:noFill/>
        </p:spPr>
        <p:txBody>
          <a:bodyPr lIns="91429" tIns="45714" rIns="91429" bIns="45714" anchor="ctr"/>
          <a:lstStyle/>
          <a:p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EFFICIENCY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br>
              <a:rPr lang="en-US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12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increase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productivity</a:t>
            </a:r>
            <a:endParaRPr lang="en-US" sz="1200" b="1" dirty="0">
              <a:solidFill>
                <a:srgbClr val="26262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6525" y="5512390"/>
            <a:ext cx="2895600" cy="735013"/>
          </a:xfrm>
          <a:prstGeom prst="rect">
            <a:avLst/>
          </a:prstGeom>
          <a:noFill/>
        </p:spPr>
        <p:txBody>
          <a:bodyPr lIns="91429" tIns="45714" rIns="91429" bIns="45714" anchor="ctr"/>
          <a:lstStyle/>
          <a:p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SAFETY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Reduce loss of life, injury, accidents</a:t>
            </a:r>
            <a:endParaRPr lang="en-US" sz="1200" b="1" dirty="0">
              <a:solidFill>
                <a:srgbClr val="262626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cxnSp>
        <p:nvCxnSpPr>
          <p:cNvPr id="18443" name="Straight Connector 19"/>
          <p:cNvCxnSpPr>
            <a:cxnSpLocks noChangeShapeType="1"/>
          </p:cNvCxnSpPr>
          <p:nvPr/>
        </p:nvCxnSpPr>
        <p:spPr bwMode="auto">
          <a:xfrm>
            <a:off x="0" y="4114800"/>
            <a:ext cx="3505200" cy="1588"/>
          </a:xfrm>
          <a:prstGeom prst="line">
            <a:avLst/>
          </a:prstGeom>
          <a:noFill/>
          <a:ln w="101600">
            <a:solidFill>
              <a:srgbClr val="FFFF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532964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livery Note 20 C-Samples to VW SG">
  <a:themeElements>
    <a:clrScheme name="">
      <a:dk1>
        <a:srgbClr val="000000"/>
      </a:dk1>
      <a:lt1>
        <a:srgbClr val="FFFFFF"/>
      </a:lt1>
      <a:dk2>
        <a:srgbClr val="EA2429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ivery Note 20 C-Samples to VW S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000" dirty="0" smtClean="0">
            <a:latin typeface="+mn-lt"/>
          </a:defRPr>
        </a:defPPr>
      </a:lstStyle>
    </a:txDef>
  </a:objectDefaults>
  <a:extraClrSchemeLst>
    <a:extraClrScheme>
      <a:clrScheme name="Delivery Note 20 C-Samples to VW S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ivery Note 20 C-Samples to VW S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ivery Note 20 C-Samples to VW S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ivery Note 20 C-Samples to VW S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ivery Note 20 C-Samples to VW S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ivery Note 20 C-Samples to VW S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ivery Note 20 C-Samples to VW S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ivery Note 20 C-Samples to VW S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ivery Note 20 C-Samples to VW S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ivery Note 20 C-Samples to VW S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ivery Note 20 C-Samples to VW S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ivery Note 20 C-Samples to VW S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Delivery Note 20 C-Samples to VW SG</Template>
  <TotalTime>20384</TotalTime>
  <Words>587</Words>
  <Application>Microsoft Office PowerPoint</Application>
  <PresentationFormat>On-screen Show (4:3)</PresentationFormat>
  <Paragraphs>90</Paragraphs>
  <Slides>12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굴림</vt:lpstr>
      <vt:lpstr>ＭＳ Ｐゴシック</vt:lpstr>
      <vt:lpstr>Arial</vt:lpstr>
      <vt:lpstr>Arial Narrow</vt:lpstr>
      <vt:lpstr>Calibri</vt:lpstr>
      <vt:lpstr>Calibri Light</vt:lpstr>
      <vt:lpstr>Times</vt:lpstr>
      <vt:lpstr>Verdana</vt:lpstr>
      <vt:lpstr>Wingdings</vt:lpstr>
      <vt:lpstr>Delivery Note 20 C-Samples to VW SG</vt:lpstr>
      <vt:lpstr>Worksheet</vt:lpstr>
      <vt:lpstr>Global Manufacturing Challenges in Bulgaria </vt:lpstr>
      <vt:lpstr>Table of Contents</vt:lpstr>
      <vt:lpstr>Bulgaria at a glance</vt:lpstr>
      <vt:lpstr>Tailwind. Stability and Cost</vt:lpstr>
      <vt:lpstr>Tailwind. Location and Market Access.</vt:lpstr>
      <vt:lpstr>Talent</vt:lpstr>
      <vt:lpstr>Talent. Industry + Academy</vt:lpstr>
      <vt:lpstr>PowerPoint Presentation</vt:lpstr>
      <vt:lpstr>PowerPoint Presentation</vt:lpstr>
      <vt:lpstr>PowerPoint Presentation</vt:lpstr>
      <vt:lpstr>Development of a Sensor</vt:lpstr>
      <vt:lpstr>Bulgaria automotive looking forward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Delivery note 20 C-samples (KW 02-11)</dc:title>
  <dc:creator>Toon Andringa</dc:creator>
  <cp:lastModifiedBy>Tom</cp:lastModifiedBy>
  <cp:revision>1203</cp:revision>
  <cp:lastPrinted>2006-06-09T15:25:44Z</cp:lastPrinted>
  <dcterms:created xsi:type="dcterms:W3CDTF">2011-01-10T13:48:17Z</dcterms:created>
  <dcterms:modified xsi:type="dcterms:W3CDTF">2015-03-13T17:12:57Z</dcterms:modified>
</cp:coreProperties>
</file>