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6"/>
  </p:notesMasterIdLst>
  <p:handoutMasterIdLst>
    <p:handoutMasterId r:id="rId17"/>
  </p:handoutMasterIdLst>
  <p:sldIdLst>
    <p:sldId id="263" r:id="rId5"/>
    <p:sldId id="271" r:id="rId6"/>
    <p:sldId id="264" r:id="rId7"/>
    <p:sldId id="278" r:id="rId8"/>
    <p:sldId id="273" r:id="rId9"/>
    <p:sldId id="280" r:id="rId10"/>
    <p:sldId id="272" r:id="rId11"/>
    <p:sldId id="270" r:id="rId12"/>
    <p:sldId id="269" r:id="rId13"/>
    <p:sldId id="267" r:id="rId14"/>
    <p:sldId id="279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>
          <p15:clr>
            <a:srgbClr val="A4A3A4"/>
          </p15:clr>
        </p15:guide>
        <p15:guide id="2" pos="5647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73">
          <p15:clr>
            <a:srgbClr val="A4A3A4"/>
          </p15:clr>
        </p15:guide>
        <p15:guide id="5" pos="4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85D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 varScale="1">
        <p:scale>
          <a:sx n="73" d="100"/>
          <a:sy n="73" d="100"/>
        </p:scale>
        <p:origin x="-1688" y="-112"/>
      </p:cViewPr>
      <p:guideLst>
        <p:guide orient="horz" pos="1117"/>
        <p:guide orient="horz" pos="391"/>
        <p:guide orient="horz" pos="73"/>
        <p:guide pos="5647"/>
        <p:guide pos="4332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kathe\Documents\Acada\Nigerian%20Man\Manufacturing%20in%20GDP.xls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kathe\Documents\Acada\Nigerian%20Man\Manufacturing%20Growth%20Rate.xls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18207281285411"/>
          <c:y val="0.0969843527738265"/>
          <c:w val="0.931573234157538"/>
          <c:h val="0.8284828798960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Sheet!$F$1:$J$1</c:f>
              <c:numCache>
                <c:formatCode>General</c:formatCode>
                <c:ptCount val="5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Sheet!$B$1:$J$1</c15:sqref>
                  </c15:fullRef>
                </c:ext>
              </c:extLst>
            </c:numRef>
          </c:cat>
          <c:val>
            <c:numRef>
              <c:f>Sheet!$F$144:$J$144</c:f>
              <c:numCache>
                <c:formatCode>#,##0.00</c:formatCode>
                <c:ptCount val="5"/>
                <c:pt idx="0">
                  <c:v>2.46956123434808</c:v>
                </c:pt>
                <c:pt idx="1">
                  <c:v>6.552816940338468</c:v>
                </c:pt>
                <c:pt idx="2">
                  <c:v>7.18865758439517</c:v>
                </c:pt>
                <c:pt idx="3">
                  <c:v>7.793215770696149</c:v>
                </c:pt>
                <c:pt idx="4">
                  <c:v>9.031203638564028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Sheet!$B$144:$J$144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19407432"/>
        <c:axId val="-2019403960"/>
      </c:barChart>
      <c:catAx>
        <c:axId val="-201940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9403960"/>
        <c:crosses val="autoZero"/>
        <c:auto val="1"/>
        <c:lblAlgn val="ctr"/>
        <c:lblOffset val="100"/>
        <c:noMultiLvlLbl val="0"/>
      </c:catAx>
      <c:valAx>
        <c:axId val="-201940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940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60222865410426"/>
          <c:y val="0.145645321077312"/>
          <c:w val="0.900931816389388"/>
          <c:h val="0.830046484110221"/>
        </c:manualLayout>
      </c:layout>
      <c:barChart>
        <c:barDir val="col"/>
        <c:grouping val="clustered"/>
        <c:varyColors val="0"/>
        <c:ser>
          <c:idx val="0"/>
          <c:order val="0"/>
          <c:tx>
            <c:v>Nigeria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Sheet!$G$1:$K$1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Sheet!$B$1:$K$1</c15:sqref>
                  </c15:fullRef>
                </c:ext>
              </c:extLst>
            </c:numRef>
          </c:cat>
          <c:val>
            <c:numRef>
              <c:f>Sheet!$G$144:$J$144</c:f>
              <c:numCache>
                <c:formatCode>#,##0.00</c:formatCode>
                <c:ptCount val="4"/>
                <c:pt idx="0">
                  <c:v>7.567957235056639</c:v>
                </c:pt>
                <c:pt idx="1">
                  <c:v>17.8154074491447</c:v>
                </c:pt>
                <c:pt idx="2">
                  <c:v>13.4592588339149</c:v>
                </c:pt>
                <c:pt idx="3">
                  <c:v>21.7971016080284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Sheet!$B$144:$J$144</c15:sqref>
                  </c15:fullRef>
                </c:ext>
              </c:extLst>
            </c:numRef>
          </c:val>
        </c:ser>
        <c:ser>
          <c:idx val="1"/>
          <c:order val="1"/>
          <c:tx>
            <c:v>United Kingdom</c:v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Sheet!$G$1:$K$1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Sheet!$B$1:$K$1</c15:sqref>
                  </c15:fullRef>
                </c:ext>
              </c:extLst>
            </c:numRef>
          </c:cat>
          <c:val>
            <c:numRef>
              <c:f>Sheet!$G$205:$J$205</c:f>
              <c:numCache>
                <c:formatCode>#,##0.00</c:formatCode>
                <c:ptCount val="4"/>
                <c:pt idx="0">
                  <c:v>4.702306278208709</c:v>
                </c:pt>
                <c:pt idx="1">
                  <c:v>1.81705525601581</c:v>
                </c:pt>
                <c:pt idx="2">
                  <c:v>-1.28958144991931</c:v>
                </c:pt>
                <c:pt idx="3">
                  <c:v>0.00761968643183764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Sheet!$B$205:$J$205</c15:sqref>
                  </c15:fullRef>
                </c:ext>
              </c:extLst>
            </c:numRef>
          </c:val>
        </c:ser>
        <c:ser>
          <c:idx val="2"/>
          <c:order val="2"/>
          <c:tx>
            <c:v>South Africa</c:v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Sheet!$G$1:$K$1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Sheet!$B$1:$K$1</c15:sqref>
                  </c15:fullRef>
                </c:ext>
              </c:extLst>
            </c:numRef>
          </c:cat>
          <c:val>
            <c:numRef>
              <c:f>Sheet!$G$176:$J$176</c:f>
              <c:numCache>
                <c:formatCode>#,##0.00</c:formatCode>
                <c:ptCount val="4"/>
                <c:pt idx="0">
                  <c:v>5.522872521225298</c:v>
                </c:pt>
                <c:pt idx="1">
                  <c:v>3.28343521799306</c:v>
                </c:pt>
                <c:pt idx="2">
                  <c:v>2.06419109961102</c:v>
                </c:pt>
                <c:pt idx="3">
                  <c:v>0.75283404072421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Sheet!$B$176:$J$176</c15:sqref>
                  </c15:fullRef>
                </c:ext>
              </c:extLst>
            </c:numRef>
          </c:val>
        </c:ser>
        <c:ser>
          <c:idx val="3"/>
          <c:order val="3"/>
          <c:tx>
            <c:v>India</c:v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Sheet!$G$1:$K$1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Sheet!$B$1:$K$1</c15:sqref>
                  </c15:fullRef>
                </c:ext>
              </c:extLst>
            </c:numRef>
          </c:cat>
          <c:val>
            <c:numRef>
              <c:f>Sheet!$G$89:$J$89</c:f>
              <c:numCache>
                <c:formatCode>#,##0.00</c:formatCode>
                <c:ptCount val="4"/>
                <c:pt idx="0">
                  <c:v>8.86006283926702</c:v>
                </c:pt>
                <c:pt idx="1">
                  <c:v>7.41317383343059</c:v>
                </c:pt>
                <c:pt idx="2">
                  <c:v>1.14483349685868</c:v>
                </c:pt>
                <c:pt idx="3">
                  <c:v>-0.714390606985262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Sheet!$B$89:$J$89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2019291096"/>
        <c:axId val="-2019287480"/>
      </c:barChart>
      <c:catAx>
        <c:axId val="-201929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9287480"/>
        <c:crosses val="autoZero"/>
        <c:auto val="1"/>
        <c:lblAlgn val="ctr"/>
        <c:lblOffset val="100"/>
        <c:noMultiLvlLbl val="0"/>
      </c:catAx>
      <c:valAx>
        <c:axId val="-2019287480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929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5829851206699"/>
          <c:y val="0.0732070367840469"/>
          <c:w val="0.690338799812673"/>
          <c:h val="0.141302681751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/>
              <a:t>15/03/15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FCB20-65B4-4304-A3A0-5B1F5A311592}" type="datetimeFigureOut">
              <a:rPr lang="en-GB" smtClean="0"/>
              <a:t>15/03/15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BDD9B-540A-441F-AA87-A1FEBCF98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4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I reference different</a:t>
            </a:r>
            <a:r>
              <a:rPr lang="en-GB" baseline="0" dirty="0" smtClean="0"/>
              <a:t> sources for different information? Is it necessary?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DD9B-540A-441F-AA87-A1FEBCF986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3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DD9B-540A-441F-AA87-A1FEBCF986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6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many auto</a:t>
            </a:r>
            <a:r>
              <a:rPr lang="en-GB" baseline="0" dirty="0" smtClean="0"/>
              <a:t> plant are in Nigeria?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DD9B-540A-441F-AA87-A1FEBCF986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5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DD9B-540A-441F-AA87-A1FEBCF986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0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16632"/>
            <a:ext cx="61202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title, Arial 32pt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1680" y="5249416"/>
            <a:ext cx="7192888" cy="915888"/>
          </a:xfrm>
        </p:spPr>
        <p:txBody>
          <a:bodyPr>
            <a:normAutofit/>
          </a:bodyPr>
          <a:lstStyle>
            <a:lvl1pPr marL="0" indent="0" algn="r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Full Name and title, Arial 24pt</a:t>
            </a:r>
          </a:p>
          <a:p>
            <a:r>
              <a:rPr lang="en-US" dirty="0" smtClean="0"/>
              <a:t>Date, Arial 20pt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6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Content with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05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Content with band and Impact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5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Content with band and Learning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9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Content with band and Research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0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rey Content without ba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44823"/>
            <a:ext cx="8604000" cy="4464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57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Grey Two Content without ba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1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7" b="89600"/>
          <a:stretch/>
        </p:blipFill>
        <p:spPr>
          <a:xfrm>
            <a:off x="6877050" y="0"/>
            <a:ext cx="2268000" cy="71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5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Final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16632"/>
            <a:ext cx="6120000" cy="1470025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Final slide title, Arial 32pt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44823"/>
            <a:ext cx="8604000" cy="31683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14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1" y="115200"/>
            <a:ext cx="6120200" cy="146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32pt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44823"/>
            <a:ext cx="8604613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6666"/>
        </a:buClr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66"/>
        </a:buClr>
        <a:buFont typeface="Arial" panose="020B0604020202020204" pitchFamily="34" charset="0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66666"/>
        </a:buClr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66666"/>
        </a:buClr>
        <a:buFont typeface="Arial" panose="020B0604020202020204" pitchFamily="34" charset="0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66666"/>
        </a:buClr>
        <a:buFont typeface="Arial" panose="020B0604020202020204" pitchFamily="34" charset="0"/>
        <a:buChar char="»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g"/><Relationship Id="rId3" Type="http://schemas.openxmlformats.org/officeDocument/2006/relationships/hyperlink" Target="mailto:o.g.Okathe@cranfield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10"/>
            <a:ext cx="9144000" cy="6162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5" y="-99392"/>
            <a:ext cx="9150265" cy="6862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Manufacturing Industry in Nigeria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00" y="5157192"/>
            <a:ext cx="7192888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Oghenefego Okathe</a:t>
            </a:r>
            <a:br>
              <a:rPr lang="en-US" dirty="0" smtClean="0"/>
            </a:br>
            <a:r>
              <a:rPr lang="en-US" dirty="0" smtClean="0"/>
              <a:t>School of Aerospace, Transport </a:t>
            </a:r>
            <a:r>
              <a:rPr lang="en-US" dirty="0"/>
              <a:t>&amp; Manufacturing</a:t>
            </a:r>
            <a:br>
              <a:rPr lang="en-US" dirty="0"/>
            </a:br>
            <a:r>
              <a:rPr lang="en-US" dirty="0"/>
              <a:t>17th March, 2015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9" y="427753"/>
            <a:ext cx="1872174" cy="11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92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Huge </a:t>
            </a:r>
            <a:r>
              <a:rPr lang="en-GB" dirty="0" smtClean="0"/>
              <a:t>Local </a:t>
            </a:r>
            <a:r>
              <a:rPr lang="en-GB" dirty="0"/>
              <a:t>Market</a:t>
            </a:r>
          </a:p>
          <a:p>
            <a:endParaRPr lang="en-GB" dirty="0" smtClean="0"/>
          </a:p>
          <a:p>
            <a:r>
              <a:rPr lang="en-GB" dirty="0" smtClean="0"/>
              <a:t>Abundant Raw Materials</a:t>
            </a:r>
          </a:p>
          <a:p>
            <a:pPr lvl="1"/>
            <a:r>
              <a:rPr lang="en-GB" dirty="0" smtClean="0"/>
              <a:t>Over 70% locally sourced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Cheap Labour</a:t>
            </a:r>
          </a:p>
          <a:p>
            <a:pPr lvl="1"/>
            <a:r>
              <a:rPr lang="en-GB" dirty="0" smtClean="0"/>
              <a:t>72</a:t>
            </a:r>
            <a:r>
              <a:rPr lang="en-GB" dirty="0"/>
              <a:t>% of the population are under the of 30 years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25730"/>
            <a:ext cx="1872174" cy="11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04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312368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Manufacturing Industry in Nigeria</a:t>
            </a:r>
            <a:r>
              <a:rPr lang="en-GB" sz="2000" dirty="0"/>
              <a:t/>
            </a:r>
            <a:br>
              <a:rPr lang="en-GB" sz="20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0" y="1780456"/>
            <a:ext cx="8766496" cy="4600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200" dirty="0" smtClean="0">
                <a:solidFill>
                  <a:srgbClr val="C00000"/>
                </a:solidFill>
                <a:effectLst/>
              </a:rPr>
              <a:t>Thank You</a:t>
            </a:r>
          </a:p>
          <a:p>
            <a:pPr marL="1257300" lvl="3" indent="0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1257300" lvl="3" indent="0" algn="r">
              <a:buNone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ghenefego Okathe</a:t>
            </a:r>
          </a:p>
          <a:p>
            <a:pPr marL="1257300" lvl="3" indent="0" algn="r">
              <a:buNone/>
            </a:pPr>
            <a:r>
              <a:rPr lang="en-GB" sz="1200" dirty="0" smtClean="0">
                <a:solidFill>
                  <a:schemeClr val="bg1">
                    <a:lumMod val="95000"/>
                  </a:schemeClr>
                </a:solidFill>
              </a:rPr>
              <a:t>MSc Engineering and Management of Manufacturing Systems</a:t>
            </a:r>
          </a:p>
          <a:p>
            <a:pPr marL="1257300" lvl="3" indent="0" algn="r">
              <a:buNone/>
            </a:pPr>
            <a:r>
              <a:rPr lang="en-GB" sz="1200" dirty="0" smtClean="0">
                <a:solidFill>
                  <a:schemeClr val="bg1">
                    <a:lumMod val="95000"/>
                  </a:schemeClr>
                </a:solidFill>
              </a:rPr>
              <a:t>School of Aerospace, Transport &amp; Manufacturing</a:t>
            </a:r>
          </a:p>
          <a:p>
            <a:pPr marL="1257300" lvl="3" indent="0" algn="r">
              <a:buNone/>
            </a:pPr>
            <a:r>
              <a:rPr lang="en-GB" sz="12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o.g.Okathe@cranfield.ac.uk</a:t>
            </a:r>
            <a:endParaRPr lang="en-GB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257300" lvl="3" indent="0" algn="r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+447405471192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lnSpc>
                <a:spcPct val="200000"/>
              </a:lnSpc>
            </a:pPr>
            <a:r>
              <a:rPr lang="en-GB" dirty="0" smtClean="0"/>
              <a:t>Overview</a:t>
            </a:r>
          </a:p>
          <a:p>
            <a:pPr lvl="4">
              <a:lnSpc>
                <a:spcPct val="200000"/>
              </a:lnSpc>
            </a:pPr>
            <a:r>
              <a:rPr lang="en-GB" dirty="0" smtClean="0"/>
              <a:t>Growth</a:t>
            </a:r>
          </a:p>
          <a:p>
            <a:pPr lvl="4">
              <a:lnSpc>
                <a:spcPct val="200000"/>
              </a:lnSpc>
            </a:pPr>
            <a:r>
              <a:rPr lang="en-GB" dirty="0" smtClean="0"/>
              <a:t>Challenges</a:t>
            </a:r>
          </a:p>
          <a:p>
            <a:pPr lvl="4">
              <a:lnSpc>
                <a:spcPct val="200000"/>
              </a:lnSpc>
            </a:pPr>
            <a:r>
              <a:rPr lang="en-GB" dirty="0"/>
              <a:t>Opportunities</a:t>
            </a:r>
          </a:p>
          <a:p>
            <a:pPr marL="1828800" lvl="4" indent="0">
              <a:lnSpc>
                <a:spcPct val="200000"/>
              </a:lnSpc>
              <a:buNone/>
            </a:pPr>
            <a:endParaRPr lang="en-GB" dirty="0" smtClean="0"/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37" y="601401"/>
            <a:ext cx="1872174" cy="11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98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7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Population 2012 (</a:t>
            </a:r>
            <a:r>
              <a:rPr lang="en-US" dirty="0" smtClean="0">
                <a:solidFill>
                  <a:schemeClr val="bg1"/>
                </a:solidFill>
              </a:rPr>
              <a:t>estimated)</a:t>
            </a:r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en-US" dirty="0" smtClean="0">
                <a:solidFill>
                  <a:schemeClr val="bg1"/>
                </a:solidFill>
              </a:rPr>
              <a:t>173M</a:t>
            </a:r>
          </a:p>
          <a:p>
            <a:pPr lvl="1">
              <a:lnSpc>
                <a:spcPct val="110000"/>
              </a:lnSpc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Over 300 ethnic groups</a:t>
            </a:r>
          </a:p>
          <a:p>
            <a:pPr lvl="1">
              <a:lnSpc>
                <a:spcPct val="110000"/>
              </a:lnSpc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400 native languages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A top Oil producing economy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Oil contributes over 90% exports revenue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dirty="0" smtClean="0">
                <a:solidFill>
                  <a:schemeClr val="bg1"/>
                </a:solidFill>
              </a:rPr>
              <a:t>Largest </a:t>
            </a:r>
            <a:r>
              <a:rPr lang="en-GB" dirty="0">
                <a:solidFill>
                  <a:schemeClr val="bg1"/>
                </a:solidFill>
              </a:rPr>
              <a:t>Economy in </a:t>
            </a:r>
            <a:r>
              <a:rPr lang="en-GB" dirty="0" smtClean="0">
                <a:solidFill>
                  <a:schemeClr val="bg1"/>
                </a:solidFill>
              </a:rPr>
              <a:t>Africa &amp; </a:t>
            </a:r>
            <a:r>
              <a:rPr lang="en-GB" sz="2400" b="1" dirty="0" smtClean="0">
                <a:solidFill>
                  <a:schemeClr val="bg1"/>
                </a:solidFill>
              </a:rPr>
              <a:t>Third fastest growing </a:t>
            </a:r>
            <a:r>
              <a:rPr lang="en-GB" dirty="0" smtClean="0">
                <a:solidFill>
                  <a:schemeClr val="bg1"/>
                </a:solidFill>
              </a:rPr>
              <a:t>economy in the world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2201" y="849600"/>
            <a:ext cx="2052836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spc="50" dirty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37" y="601401"/>
            <a:ext cx="1872174" cy="11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29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GDP Manufacturing Percentage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6579149"/>
            <a:ext cx="3430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Source: World Bank – World Development Indicators</a:t>
            </a:r>
            <a:endParaRPr lang="en-GB" sz="12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476121"/>
              </p:ext>
            </p:extLst>
          </p:nvPr>
        </p:nvGraphicFramePr>
        <p:xfrm>
          <a:off x="3143230" y="1988840"/>
          <a:ext cx="5867821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2001" y="2632777"/>
            <a:ext cx="2447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Manufacturing is the </a:t>
            </a:r>
            <a:r>
              <a:rPr lang="en-GB" b="1" i="1" dirty="0"/>
              <a:t>New Driver </a:t>
            </a:r>
            <a:r>
              <a:rPr lang="en-GB" dirty="0"/>
              <a:t>of Economic Growth in </a:t>
            </a:r>
            <a:r>
              <a:rPr lang="en-GB" dirty="0" smtClean="0"/>
              <a:t>Nigeria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Manufacturing now Contributing up to </a:t>
            </a:r>
            <a:r>
              <a:rPr lang="en-US" b="1" dirty="0"/>
              <a:t>9.03%</a:t>
            </a:r>
            <a:r>
              <a:rPr lang="en-US" dirty="0"/>
              <a:t> to </a:t>
            </a:r>
            <a:r>
              <a:rPr lang="en-US" i="1" dirty="0"/>
              <a:t>real</a:t>
            </a:r>
            <a:r>
              <a:rPr lang="en-US" dirty="0"/>
              <a:t>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25" y="980728"/>
            <a:ext cx="1368152" cy="86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71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Manufacturing Annual Growth Rate (%)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309320"/>
            <a:ext cx="3868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From: World Bank – World Development Indicators</a:t>
            </a:r>
            <a:endParaRPr lang="en-GB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2924944"/>
            <a:ext cx="2592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Nigerian manufacturing is one of the </a:t>
            </a:r>
            <a:r>
              <a:rPr lang="en-GB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growing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in the world –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in 2013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70419"/>
              </p:ext>
            </p:extLst>
          </p:nvPr>
        </p:nvGraphicFramePr>
        <p:xfrm>
          <a:off x="360363" y="1844675"/>
          <a:ext cx="5939829" cy="417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788860"/>
            <a:ext cx="1549731" cy="98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83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Manufacturing Sectors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996952"/>
            <a:ext cx="3178696" cy="20882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Others include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Chemicals and Pharmaceuticals</a:t>
            </a:r>
          </a:p>
          <a:p>
            <a:pPr>
              <a:lnSpc>
                <a:spcPct val="170000"/>
              </a:lnSpc>
            </a:pPr>
            <a:r>
              <a:rPr lang="en-GB" dirty="0" smtClean="0"/>
              <a:t>Pulp and paper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Automotive Sector</a:t>
            </a:r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6850"/>
            <a:ext cx="1872174" cy="11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40196" r="24013" b="12181"/>
          <a:stretch/>
        </p:blipFill>
        <p:spPr>
          <a:xfrm>
            <a:off x="3491880" y="1971326"/>
            <a:ext cx="4984463" cy="48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65" y="3893754"/>
            <a:ext cx="1830888" cy="1739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Auto Industry</a:t>
            </a:r>
            <a:endParaRPr lang="en-GB" dirty="0"/>
          </a:p>
        </p:txBody>
      </p:sp>
      <p:pic>
        <p:nvPicPr>
          <p:cNvPr id="1026" name="Picture 2" descr="Screenshot 2015-02-11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35207" r="36772" b="39053"/>
          <a:stretch>
            <a:fillRect/>
          </a:stretch>
        </p:blipFill>
        <p:spPr bwMode="auto">
          <a:xfrm>
            <a:off x="4969637" y="2130800"/>
            <a:ext cx="3186496" cy="12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918652"/>
            <a:ext cx="2880319" cy="21602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84" y="4143175"/>
            <a:ext cx="2887410" cy="14437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75" y="4920588"/>
            <a:ext cx="3133990" cy="18314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2001" y="2130800"/>
            <a:ext cx="44583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Average of </a:t>
            </a:r>
            <a:r>
              <a:rPr lang="en-GB" b="1" dirty="0" smtClean="0"/>
              <a:t>100 thousand </a:t>
            </a:r>
            <a:r>
              <a:rPr lang="en-GB" dirty="0" smtClean="0"/>
              <a:t>new Vehicles are purchased annually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New Automotive Industry Development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Several Manufacturing and Assembly Plants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Strong Collaboration of Indigenous and foreign companies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95" y="1854367"/>
            <a:ext cx="2656770" cy="2288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37" y="601401"/>
            <a:ext cx="1872174" cy="11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40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Major Manufacturing Drivers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3510400" cy="20450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lnSpc>
                <a:spcPct val="250000"/>
              </a:lnSpc>
            </a:pPr>
            <a:r>
              <a:rPr lang="en-GB" dirty="0"/>
              <a:t>Policies aimed at diversifying the </a:t>
            </a:r>
            <a:r>
              <a:rPr lang="en-GB" dirty="0" smtClean="0"/>
              <a:t>Economy</a:t>
            </a:r>
          </a:p>
          <a:p>
            <a:pPr>
              <a:lnSpc>
                <a:spcPct val="250000"/>
              </a:lnSpc>
            </a:pPr>
            <a:r>
              <a:rPr lang="en-GB" dirty="0" smtClean="0"/>
              <a:t>Investment in Manpower</a:t>
            </a:r>
            <a:r>
              <a:rPr lang="en-GB" dirty="0"/>
              <a:t> </a:t>
            </a:r>
            <a:r>
              <a:rPr lang="en-GB" dirty="0" smtClean="0"/>
              <a:t>– Better Education funding</a:t>
            </a:r>
          </a:p>
          <a:p>
            <a:pPr>
              <a:lnSpc>
                <a:spcPct val="250000"/>
              </a:lnSpc>
            </a:pPr>
            <a:r>
              <a:rPr lang="en-GB" dirty="0" smtClean="0"/>
              <a:t>Foreign Investment</a:t>
            </a:r>
          </a:p>
          <a:p>
            <a:pPr marL="0" indent="0">
              <a:lnSpc>
                <a:spcPct val="250000"/>
              </a:lnSpc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76414"/>
            <a:ext cx="1388147" cy="8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09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Weak Infrastructure</a:t>
            </a:r>
          </a:p>
          <a:p>
            <a:pPr lvl="1"/>
            <a:r>
              <a:rPr lang="en-GB" dirty="0" smtClean="0"/>
              <a:t>Power Supply</a:t>
            </a:r>
          </a:p>
          <a:p>
            <a:pPr lvl="1"/>
            <a:r>
              <a:rPr lang="en-GB" dirty="0" smtClean="0"/>
              <a:t>Transportation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Human Capital</a:t>
            </a:r>
          </a:p>
          <a:p>
            <a:pPr lvl="1"/>
            <a:r>
              <a:rPr lang="en-GB" dirty="0" smtClean="0"/>
              <a:t>Level of Education</a:t>
            </a:r>
          </a:p>
          <a:p>
            <a:pPr lvl="1"/>
            <a:r>
              <a:rPr lang="en-GB" dirty="0" smtClean="0"/>
              <a:t>Industrial Skills</a:t>
            </a:r>
          </a:p>
          <a:p>
            <a:endParaRPr lang="en-GB" dirty="0"/>
          </a:p>
          <a:p>
            <a:r>
              <a:rPr lang="en-GB" dirty="0" smtClean="0"/>
              <a:t>Low Patronage ‘Made in Nigeria’ goods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i="1" dirty="0" smtClean="0"/>
              <a:t>Perceived</a:t>
            </a:r>
            <a:r>
              <a:rPr lang="en-GB" dirty="0" smtClean="0"/>
              <a:t> Poor Product Quality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5715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5730"/>
            <a:ext cx="1872174" cy="118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777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anfield Grey blank with log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anfield Grey.potx" id="{A084C81E-89E4-443A-AAA8-5099227181E2}" vid="{C32F3F08-7FEC-4F84-9058-D463EA8089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4E1498D49B34D80EE2733869F13FC" ma:contentTypeVersion="2" ma:contentTypeDescription="Create a new document." ma:contentTypeScope="" ma:versionID="11ee02595a50eb9256e433f5564563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f24620a75af0e50ec87ecb9fe4f4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3E192D-F838-482B-8E4D-24132D0F0F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F6AA8C-3EBC-43E5-A02A-657AF843353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E5AAAA-1DBE-4DBC-BC56-E9981F0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CorporatePresentationTemplateGrey - Copy</Template>
  <TotalTime>4769</TotalTime>
  <Words>245</Words>
  <Application>Microsoft Macintosh PowerPoint</Application>
  <PresentationFormat>On-screen Show (4:3)</PresentationFormat>
  <Paragraphs>83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Cranfield Grey blank with logo</vt:lpstr>
      <vt:lpstr>Manufacturing Industry in Nigeria</vt:lpstr>
      <vt:lpstr>Introduction</vt:lpstr>
      <vt:lpstr>General Information</vt:lpstr>
      <vt:lpstr>GDP Manufacturing Percentage</vt:lpstr>
      <vt:lpstr>Manufacturing Annual Growth Rate (%)</vt:lpstr>
      <vt:lpstr>Manufacturing Sectors</vt:lpstr>
      <vt:lpstr>Developing Auto Industry</vt:lpstr>
      <vt:lpstr>Major Manufacturing Drivers</vt:lpstr>
      <vt:lpstr>Major Challenges</vt:lpstr>
      <vt:lpstr>Opportunities</vt:lpstr>
      <vt:lpstr>Manufacturing Industry in Nigeria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Arial 32pt</dc:title>
  <dc:creator>Fego Okathe</dc:creator>
  <cp:lastModifiedBy>macadmin</cp:lastModifiedBy>
  <cp:revision>153</cp:revision>
  <cp:lastPrinted>2014-09-02T09:13:37Z</cp:lastPrinted>
  <dcterms:created xsi:type="dcterms:W3CDTF">2015-02-03T11:42:51Z</dcterms:created>
  <dcterms:modified xsi:type="dcterms:W3CDTF">2015-03-15T09:52:17Z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0x01010046B4E1498D49B34D80EE2733869F13FC</vt:lpwstr>
  </property>
</Properties>
</file>