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57" r:id="rId6"/>
    <p:sldId id="267" r:id="rId7"/>
    <p:sldId id="269" r:id="rId8"/>
    <p:sldId id="265" r:id="rId9"/>
    <p:sldId id="266" r:id="rId10"/>
    <p:sldId id="260" r:id="rId11"/>
    <p:sldId id="264" r:id="rId12"/>
    <p:sldId id="263" r:id="rId13"/>
    <p:sldId id="270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5647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73">
          <p15:clr>
            <a:srgbClr val="A4A3A4"/>
          </p15:clr>
        </p15:guide>
        <p15:guide id="5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4" autoAdjust="0"/>
  </p:normalViewPr>
  <p:slideViewPr>
    <p:cSldViewPr>
      <p:cViewPr varScale="1">
        <p:scale>
          <a:sx n="85" d="100"/>
          <a:sy n="85" d="100"/>
        </p:scale>
        <p:origin x="1378" y="53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England\Manufacturing%20debate\1.30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Garment</c:v>
                </c:pt>
                <c:pt idx="1">
                  <c:v>Chemicals</c:v>
                </c:pt>
                <c:pt idx="2">
                  <c:v>Rubbers</c:v>
                </c:pt>
                <c:pt idx="3">
                  <c:v>Steel</c:v>
                </c:pt>
                <c:pt idx="4">
                  <c:v>Weld metal</c:v>
                </c:pt>
                <c:pt idx="5">
                  <c:v>Office, finance, calculation device</c:v>
                </c:pt>
                <c:pt idx="6">
                  <c:v>Electronic machinary and accessories</c:v>
                </c:pt>
                <c:pt idx="7">
                  <c:v>Radio, television, communication device and accessories</c:v>
                </c:pt>
                <c:pt idx="8">
                  <c:v>Medical device, precise &amp; optical instrument, timepiece</c:v>
                </c:pt>
                <c:pt idx="9">
                  <c:v>Furnitures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0.157</c:v>
                </c:pt>
                <c:pt idx="1">
                  <c:v>3.7000000000000005E-2</c:v>
                </c:pt>
                <c:pt idx="2">
                  <c:v>1.7000000000000001E-2</c:v>
                </c:pt>
                <c:pt idx="3">
                  <c:v>2.1000000000000001E-2</c:v>
                </c:pt>
                <c:pt idx="4">
                  <c:v>2.4E-2</c:v>
                </c:pt>
                <c:pt idx="5">
                  <c:v>0.121</c:v>
                </c:pt>
                <c:pt idx="6">
                  <c:v>6.9000000000000006E-2</c:v>
                </c:pt>
                <c:pt idx="7">
                  <c:v>0.19400000000000003</c:v>
                </c:pt>
                <c:pt idx="8">
                  <c:v>1.6E-2</c:v>
                </c:pt>
                <c:pt idx="9">
                  <c:v>5.5E-2</c:v>
                </c:pt>
                <c:pt idx="10">
                  <c:v>0.28899999999999992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6666666666672"/>
          <c:y val="4.9305191017789456E-2"/>
          <c:w val="0.34166666666666667"/>
          <c:h val="0.910533318751822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2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title, Arial 32pt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5249416"/>
            <a:ext cx="7192888" cy="915888"/>
          </a:xfrm>
        </p:spPr>
        <p:txBody>
          <a:bodyPr>
            <a:normAutofit/>
          </a:bodyPr>
          <a:lstStyle>
            <a:lvl1pPr marL="0" indent="0" algn="r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Full Name and title, Arial 24pt</a:t>
            </a:r>
          </a:p>
          <a:p>
            <a:r>
              <a:rPr lang="en-US" dirty="0" smtClean="0"/>
              <a:t>Date, Arial 20pt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3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Impact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0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Learning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Research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4464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9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23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7" b="89600"/>
          <a:stretch/>
        </p:blipFill>
        <p:spPr>
          <a:xfrm>
            <a:off x="6877050" y="0"/>
            <a:ext cx="2268000" cy="71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37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000" cy="147002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Final slide title, Arial 32pt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31683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2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1" y="115200"/>
            <a:ext cx="6120200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44823"/>
            <a:ext cx="8604613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1" r:id="rId6"/>
    <p:sldLayoutId id="2147483652" r:id="rId7"/>
    <p:sldLayoutId id="2147483666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nfo.cm.hc360.com/2009/06/081100122439-2.shtml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://finance.people.com.cn/GB/8215/113014/7226080.html" TargetMode="Externa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hyperlink" Target="http://jiangsu.china.com.cn/html/junshi/rdxw/292803_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Opportunities and challenges of the manufacture in China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dirty="0" smtClean="0"/>
              <a:t>Mu Chen</a:t>
            </a:r>
            <a:endParaRPr lang="en-US" sz="2400" dirty="0" smtClean="0"/>
          </a:p>
          <a:p>
            <a:r>
              <a:rPr lang="en-US" altLang="zh-CN" dirty="0" smtClean="0"/>
              <a:t>March 17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2015</a:t>
            </a:r>
            <a:endParaRPr lang="en-GB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" y="1947862"/>
            <a:ext cx="4476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Increasing </a:t>
            </a:r>
            <a:r>
              <a:rPr lang="en-GB" dirty="0" smtClean="0"/>
              <a:t>labour cost</a:t>
            </a:r>
          </a:p>
          <a:p>
            <a:pPr lvl="1"/>
            <a:r>
              <a:rPr lang="en-GB" dirty="0" smtClean="0"/>
              <a:t>Competition from South Asia countries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Less developed areas</a:t>
            </a:r>
          </a:p>
          <a:p>
            <a:pPr lvl="1"/>
            <a:r>
              <a:rPr lang="en-US" dirty="0" smtClean="0"/>
              <a:t>Immature business ecosystem in the west</a:t>
            </a:r>
          </a:p>
          <a:p>
            <a:endParaRPr lang="en-GB" dirty="0" smtClean="0"/>
          </a:p>
          <a:p>
            <a:r>
              <a:rPr lang="en-GB" dirty="0" smtClean="0"/>
              <a:t>Unsustainable </a:t>
            </a:r>
            <a:r>
              <a:rPr lang="en-GB" dirty="0"/>
              <a:t>development</a:t>
            </a:r>
          </a:p>
          <a:p>
            <a:pPr lvl="1"/>
            <a:r>
              <a:rPr lang="en-GB" dirty="0" smtClean="0"/>
              <a:t>Imperative pollution control</a:t>
            </a:r>
          </a:p>
          <a:p>
            <a:pPr lvl="1"/>
            <a:r>
              <a:rPr lang="en-GB" dirty="0" smtClean="0"/>
              <a:t>Pressure from </a:t>
            </a:r>
            <a:r>
              <a:rPr lang="en-GB" dirty="0" smtClean="0"/>
              <a:t>keeping </a:t>
            </a:r>
            <a:r>
              <a:rPr lang="en-GB" dirty="0" smtClean="0"/>
              <a:t>profit and pursuing </a:t>
            </a:r>
            <a:r>
              <a:rPr lang="en-GB" dirty="0" smtClean="0"/>
              <a:t>sustainability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4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Manufacture in China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3225" t="19900" r="26375" b="13600"/>
          <a:stretch/>
        </p:blipFill>
        <p:spPr>
          <a:xfrm>
            <a:off x="467544" y="1883971"/>
            <a:ext cx="6624736" cy="49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Manufacture in China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000" y="1844823"/>
            <a:ext cx="7740392" cy="3168353"/>
          </a:xfrm>
        </p:spPr>
        <p:txBody>
          <a:bodyPr/>
          <a:lstStyle/>
          <a:p>
            <a:r>
              <a:rPr lang="en-US" dirty="0" smtClean="0"/>
              <a:t>Exported manufacturing products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405332"/>
              </p:ext>
            </p:extLst>
          </p:nvPr>
        </p:nvGraphicFramePr>
        <p:xfrm>
          <a:off x="683568" y="2420888"/>
          <a:ext cx="64807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55576" y="6505599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</a:t>
            </a:r>
            <a:r>
              <a:rPr lang="zh-CN" altLang="en-US" sz="1400" dirty="0"/>
              <a:t>聚焦中国：经验与挑战 </a:t>
            </a:r>
            <a:r>
              <a:rPr lang="en-US" altLang="zh-CN" sz="1400" dirty="0"/>
              <a:t>© OECD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6200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Manufacture in China</a:t>
            </a:r>
            <a:endParaRPr lang="en-GB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/>
          <a:srcRect l="31889" t="32500" r="17318" b="14301"/>
          <a:stretch/>
        </p:blipFill>
        <p:spPr>
          <a:xfrm>
            <a:off x="107504" y="2232572"/>
            <a:ext cx="7272808" cy="4284755"/>
          </a:xfrm>
          <a:prstGeom prst="rect">
            <a:avLst/>
          </a:prstGeom>
        </p:spPr>
      </p:pic>
      <p:sp>
        <p:nvSpPr>
          <p:cNvPr id="32" name="Content Placeholder 4"/>
          <p:cNvSpPr>
            <a:spLocks noGrp="1"/>
          </p:cNvSpPr>
          <p:nvPr/>
        </p:nvSpPr>
        <p:spPr>
          <a:xfrm>
            <a:off x="252001" y="1844823"/>
            <a:ext cx="7740392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Comparison among export types</a:t>
            </a:r>
            <a:endParaRPr lang="en-US" altLang="zh-CN" dirty="0"/>
          </a:p>
          <a:p>
            <a:endParaRPr lang="en-US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文本框 4"/>
          <p:cNvSpPr txBox="1"/>
          <p:nvPr/>
        </p:nvSpPr>
        <p:spPr>
          <a:xfrm>
            <a:off x="755576" y="6505599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</a:t>
            </a:r>
            <a:r>
              <a:rPr lang="zh-CN" altLang="en-US" sz="1400" dirty="0"/>
              <a:t>聚焦中国：经验与挑战 </a:t>
            </a:r>
            <a:r>
              <a:rPr lang="en-US" altLang="zh-CN" sz="1400" dirty="0"/>
              <a:t>© OECD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183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 happening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value adding </a:t>
            </a:r>
            <a:r>
              <a:rPr lang="en-US" altLang="zh-CN" dirty="0" smtClean="0"/>
              <a:t>activities </a:t>
            </a:r>
            <a:r>
              <a:rPr lang="en-US" altLang="zh-CN" dirty="0" smtClean="0"/>
              <a:t>in the value chain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grpSp>
        <p:nvGrpSpPr>
          <p:cNvPr id="10" name="组合 9"/>
          <p:cNvGrpSpPr/>
          <p:nvPr/>
        </p:nvGrpSpPr>
        <p:grpSpPr>
          <a:xfrm>
            <a:off x="740524" y="5766355"/>
            <a:ext cx="5296337" cy="830997"/>
            <a:chOff x="868221" y="2203587"/>
            <a:chExt cx="5296337" cy="830997"/>
          </a:xfrm>
        </p:grpSpPr>
        <p:sp>
          <p:nvSpPr>
            <p:cNvPr id="4" name="矩形 3"/>
            <p:cNvSpPr/>
            <p:nvPr/>
          </p:nvSpPr>
          <p:spPr>
            <a:xfrm>
              <a:off x="868221" y="2388254"/>
              <a:ext cx="153702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p</a:t>
              </a:r>
              <a:r>
                <a:rPr lang="en-US" altLang="zh-CN" sz="2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rocessing</a:t>
              </a:r>
              <a:endParaRPr lang="zh-CN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91880" y="2203587"/>
              <a:ext cx="267267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sourcing, design and processing</a:t>
              </a:r>
              <a:endParaRPr lang="zh-CN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>
              <a:off x="2588522" y="2520977"/>
              <a:ext cx="1008112" cy="196218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0524" y="2276872"/>
            <a:ext cx="6593124" cy="3500259"/>
            <a:chOff x="683809" y="3193674"/>
            <a:chExt cx="6593124" cy="350025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809" y="3534390"/>
              <a:ext cx="5256584" cy="315954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68221" y="3193674"/>
              <a:ext cx="6408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Trade export of </a:t>
              </a:r>
              <a:r>
                <a:rPr lang="en-US" sz="1400" dirty="0"/>
                <a:t>C</a:t>
              </a:r>
              <a:r>
                <a:rPr lang="en-US" sz="1400" dirty="0" smtClean="0"/>
                <a:t>hinese  local companies (100million US dollars)</a:t>
              </a:r>
              <a:endParaRPr lang="en-US" sz="1400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5576" y="6577607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</a:t>
            </a:r>
            <a:r>
              <a:rPr lang="zh-CN" altLang="en-US" sz="1400" dirty="0"/>
              <a:t>聚焦中国：经验与挑战 </a:t>
            </a:r>
            <a:r>
              <a:rPr lang="en-US" altLang="zh-CN" sz="1400" dirty="0"/>
              <a:t>© OECD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867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happening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Chinese manufacturing industry changes way to invest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34644" t="42300" r="18500" b="35300"/>
          <a:stretch/>
        </p:blipFill>
        <p:spPr>
          <a:xfrm>
            <a:off x="395661" y="2492896"/>
            <a:ext cx="8568952" cy="23042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560" y="6550223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</a:t>
            </a:r>
            <a:r>
              <a:rPr lang="zh-CN" altLang="en-US" sz="1400" dirty="0"/>
              <a:t>聚焦中国：经验与挑战 </a:t>
            </a:r>
            <a:r>
              <a:rPr lang="en-US" altLang="zh-CN" sz="1400" dirty="0"/>
              <a:t>© OECD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47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</a:t>
            </a:r>
            <a:r>
              <a:rPr lang="en-US" altLang="zh-CN" dirty="0"/>
              <a:t>ge</a:t>
            </a:r>
            <a:r>
              <a:rPr lang="en-US" dirty="0" smtClean="0"/>
              <a:t> happening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Pioneers to win in global market</a:t>
            </a:r>
            <a:endParaRPr lang="en-GB" dirty="0" smtClean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533437" cy="17281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2795685" cy="17281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4" y="4509120"/>
            <a:ext cx="3872244" cy="2177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 b="11789"/>
          <a:stretch/>
        </p:blipFill>
        <p:spPr>
          <a:xfrm>
            <a:off x="5578734" y="4305571"/>
            <a:ext cx="3086472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0264"/>
            <a:ext cx="4048062" cy="2598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happening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Aerospace manufacturing</a:t>
            </a:r>
            <a:endParaRPr lang="en-GB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825004" cy="32166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67290"/>
            <a:ext cx="4571552" cy="221096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0000" y="5925590"/>
            <a:ext cx="39017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</a:t>
            </a:r>
          </a:p>
          <a:p>
            <a:r>
              <a:rPr lang="en-US" altLang="zh-CN" sz="1100" dirty="0" smtClean="0">
                <a:hlinkClick r:id="rId7"/>
              </a:rPr>
              <a:t>http</a:t>
            </a:r>
            <a:r>
              <a:rPr lang="en-US" altLang="zh-CN" sz="1100" dirty="0">
                <a:hlinkClick r:id="rId7"/>
              </a:rPr>
              <a:t>://</a:t>
            </a:r>
            <a:r>
              <a:rPr lang="en-US" altLang="zh-CN" sz="1100" dirty="0" smtClean="0">
                <a:hlinkClick r:id="rId7"/>
              </a:rPr>
              <a:t>finance.people.com.cn/GB/8215/113014/7226080.html</a:t>
            </a:r>
            <a:endParaRPr lang="en-US" altLang="zh-CN" sz="1100" dirty="0" smtClean="0"/>
          </a:p>
          <a:p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info.cm.hc360.com/2009/06/081100122439-2.shtml</a:t>
            </a:r>
            <a:endParaRPr lang="en-US" sz="1100" dirty="0" smtClean="0"/>
          </a:p>
          <a:p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jiangsu.china.com.cn/html/junshi/rdxw/292803_1.html</a:t>
            </a:r>
            <a:endParaRPr lang="en-US" sz="11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84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More </a:t>
            </a:r>
            <a:r>
              <a:rPr lang="en-US" dirty="0" smtClean="0"/>
              <a:t>Opportunities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Industrial structure change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Mutual stimulation brought by the development of productive service industry</a:t>
            </a:r>
          </a:p>
          <a:p>
            <a:pPr lvl="1"/>
            <a:r>
              <a:rPr lang="en-US" altLang="zh-CN" dirty="0" smtClean="0"/>
              <a:t>Productivity improvement caused by technology upgrade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Benefit from the forming of the “Asia Factory”</a:t>
            </a:r>
            <a:endParaRPr lang="en-US" altLang="zh-CN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Demand growth </a:t>
            </a:r>
            <a:r>
              <a:rPr lang="en-US" dirty="0" smtClean="0"/>
              <a:t>with the </a:t>
            </a:r>
            <a:r>
              <a:rPr lang="en-US" dirty="0" smtClean="0"/>
              <a:t>developing domestic purchasing power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87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nfield blank with log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anfield.potx" id="{1A3AAA01-34B7-462A-8DE7-67762E676906}" vid="{B8D5DE96-7AE0-486D-B622-0A3AA5CF30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4E1498D49B34D80EE2733869F13FC" ma:contentTypeVersion="2" ma:contentTypeDescription="Create a new document." ma:contentTypeScope="" ma:versionID="11ee02595a50eb9256e433f5564563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f24620a75af0e50ec87ecb9fe4f4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F5BEBE-EFB3-4EBF-BF51-E3F7C2054E4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32AC68C-D80B-40AC-8385-EFDDD754D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A5AC37-D85A-4AE7-A53B-3AC58BC120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207</Words>
  <Application>Microsoft Office PowerPoint</Application>
  <PresentationFormat>全屏显示(4:3)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宋体</vt:lpstr>
      <vt:lpstr>Arial</vt:lpstr>
      <vt:lpstr>Calibri</vt:lpstr>
      <vt:lpstr>Cranfield blank with logo</vt:lpstr>
      <vt:lpstr>Opportunities and challenges of the manufacture in China</vt:lpstr>
      <vt:lpstr>Manufacture in China</vt:lpstr>
      <vt:lpstr>Manufacture in China</vt:lpstr>
      <vt:lpstr>Manufacture in China</vt:lpstr>
      <vt:lpstr>Change happening</vt:lpstr>
      <vt:lpstr>Change happening</vt:lpstr>
      <vt:lpstr>Change happening</vt:lpstr>
      <vt:lpstr>Change happening</vt:lpstr>
      <vt:lpstr>More Opportunities</vt:lpstr>
      <vt:lpstr>More Challenges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and challenge of the manufacture in China</dc:title>
  <dc:creator>Mu Chen</dc:creator>
  <cp:lastModifiedBy>Mu Chen</cp:lastModifiedBy>
  <cp:revision>84</cp:revision>
  <cp:lastPrinted>2014-09-02T09:13:37Z</cp:lastPrinted>
  <dcterms:created xsi:type="dcterms:W3CDTF">2015-01-30T01:28:42Z</dcterms:created>
  <dcterms:modified xsi:type="dcterms:W3CDTF">2015-03-14T14:02:06Z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0x01010046B4E1498D49B34D80EE2733869F13FC</vt:lpwstr>
  </property>
</Properties>
</file>