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5" r:id="rId7"/>
    <p:sldId id="267" r:id="rId8"/>
    <p:sldId id="272" r:id="rId9"/>
    <p:sldId id="264" r:id="rId10"/>
    <p:sldId id="268" r:id="rId11"/>
    <p:sldId id="273" r:id="rId12"/>
    <p:sldId id="270" r:id="rId13"/>
    <p:sldId id="274" r:id="rId14"/>
    <p:sldId id="271" r:id="rId15"/>
    <p:sldId id="275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>
          <p15:clr>
            <a:srgbClr val="A4A3A4"/>
          </p15:clr>
        </p15:guide>
        <p15:guide id="2" pos="5647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73">
          <p15:clr>
            <a:srgbClr val="A4A3A4"/>
          </p15:clr>
        </p15:guide>
        <p15:guide id="5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B40000"/>
    <a:srgbClr val="4A7EB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1117"/>
        <p:guide orient="horz" pos="391"/>
        <p:guide orient="horz" pos="73"/>
        <p:guide pos="5647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230827\Documents\Conferences\2015_03%20Think%20Tank\Manuf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230827\Documents\Conferences\2015_03%20Think%20Tank\unemployment%20oec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230827\Documents\Conferences\2015_03%20Think%20Tank\Graph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230827\Documents\Conferences\2015_03%20Think%20Tank\Electricity%20prices%20industry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230827\Documents\Conferences\2015_03%20Think%20Tank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230827\Documents\Conferences\2015_03%20Think%20Tank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Sheet1!$B$2:$B$21</c:f>
              <c:strCache>
                <c:ptCount val="20"/>
                <c:pt idx="0">
                  <c:v> China</c:v>
                </c:pt>
                <c:pt idx="1">
                  <c:v> United States</c:v>
                </c:pt>
                <c:pt idx="2">
                  <c:v> Japan</c:v>
                </c:pt>
                <c:pt idx="3">
                  <c:v> Germany</c:v>
                </c:pt>
                <c:pt idx="4">
                  <c:v> South Korea</c:v>
                </c:pt>
                <c:pt idx="5">
                  <c:v> Italy</c:v>
                </c:pt>
                <c:pt idx="6">
                  <c:v> Russia</c:v>
                </c:pt>
                <c:pt idx="7">
                  <c:v> Brazil</c:v>
                </c:pt>
                <c:pt idx="8">
                  <c:v> France</c:v>
                </c:pt>
                <c:pt idx="9">
                  <c:v> India</c:v>
                </c:pt>
                <c:pt idx="10">
                  <c:v> United Kingdom</c:v>
                </c:pt>
                <c:pt idx="11">
                  <c:v> Mexico</c:v>
                </c:pt>
                <c:pt idx="12">
                  <c:v> Indonesia</c:v>
                </c:pt>
                <c:pt idx="13">
                  <c:v> Canada</c:v>
                </c:pt>
                <c:pt idx="14">
                  <c:v> Spain</c:v>
                </c:pt>
                <c:pt idx="15">
                  <c:v> Thailand</c:v>
                </c:pt>
                <c:pt idx="16">
                  <c:v> Turkey</c:v>
                </c:pt>
                <c:pt idx="17">
                  <c:v>  Switzerland</c:v>
                </c:pt>
                <c:pt idx="18">
                  <c:v> Australia</c:v>
                </c:pt>
                <c:pt idx="19">
                  <c:v> Netherlands</c:v>
                </c:pt>
              </c:strCache>
            </c:strRef>
          </c:cat>
          <c:val>
            <c:numRef>
              <c:f>Sheet1!$E$2:$E$21</c:f>
              <c:numCache>
                <c:formatCode>0</c:formatCode>
                <c:ptCount val="20"/>
                <c:pt idx="0">
                  <c:v>1717.0460740544283</c:v>
                </c:pt>
                <c:pt idx="1">
                  <c:v>5622.9427306171656</c:v>
                </c:pt>
                <c:pt idx="2">
                  <c:v>8488.7673950696098</c:v>
                </c:pt>
                <c:pt idx="3">
                  <c:v>8808.0554041330088</c:v>
                </c:pt>
                <c:pt idx="4">
                  <c:v>7219.8487841926926</c:v>
                </c:pt>
                <c:pt idx="5">
                  <c:v>4729.5883754230726</c:v>
                </c:pt>
                <c:pt idx="6">
                  <c:v>1852.3374911789938</c:v>
                </c:pt>
                <c:pt idx="7">
                  <c:v>1233.6675741676365</c:v>
                </c:pt>
                <c:pt idx="8">
                  <c:v>3738.9282545611582</c:v>
                </c:pt>
                <c:pt idx="9">
                  <c:v>184.38209623651383</c:v>
                </c:pt>
                <c:pt idx="10">
                  <c:v>3417.0982839313574</c:v>
                </c:pt>
                <c:pt idx="11">
                  <c:v>1821.7737372711533</c:v>
                </c:pt>
                <c:pt idx="12">
                  <c:v>816.00604049415301</c:v>
                </c:pt>
                <c:pt idx="13">
                  <c:v>4740.4638108810577</c:v>
                </c:pt>
                <c:pt idx="14">
                  <c:v>3557.3159258907003</c:v>
                </c:pt>
                <c:pt idx="15">
                  <c:v>1912.0010111487604</c:v>
                </c:pt>
                <c:pt idx="16">
                  <c:v>1616.5330929156833</c:v>
                </c:pt>
                <c:pt idx="17">
                  <c:v>13866.541215572228</c:v>
                </c:pt>
                <c:pt idx="18">
                  <c:v>4385.8295926323999</c:v>
                </c:pt>
                <c:pt idx="19">
                  <c:v>5434.1855010079125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69664"/>
        <c:axId val="145571200"/>
      </c:barChart>
      <c:catAx>
        <c:axId val="14556966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5571200"/>
        <c:crosses val="autoZero"/>
        <c:auto val="1"/>
        <c:lblAlgn val="ctr"/>
        <c:lblOffset val="100"/>
        <c:noMultiLvlLbl val="0"/>
      </c:catAx>
      <c:valAx>
        <c:axId val="145571200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1100">
                    <a:latin typeface="Arial" panose="020B0604020202020204" pitchFamily="34" charset="0"/>
                    <a:cs typeface="Arial" panose="020B0604020202020204" pitchFamily="34" charset="0"/>
                  </a:rPr>
                  <a:t>$US per capita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55696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Spain</c:v>
                </c:pt>
              </c:strCache>
            </c:strRef>
          </c:tx>
          <c:spPr>
            <a:ln w="38100">
              <a:solidFill>
                <a:srgbClr val="4A7EBB"/>
              </a:solidFill>
            </a:ln>
          </c:spPr>
          <c:marker>
            <c:symbol val="none"/>
          </c:marker>
          <c:xVal>
            <c:numRef>
              <c:f>Sheet1!$B$2:$B$60</c:f>
              <c:numCache>
                <c:formatCode>m/d/yyyy</c:formatCode>
                <c:ptCount val="59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</c:numCache>
            </c:numRef>
          </c:xVal>
          <c:yVal>
            <c:numRef>
              <c:f>Sheet1!$J$2:$J$60</c:f>
              <c:numCache>
                <c:formatCode>General</c:formatCode>
                <c:ptCount val="59"/>
                <c:pt idx="0">
                  <c:v>12.6</c:v>
                </c:pt>
                <c:pt idx="1">
                  <c:v>12.066700000000001</c:v>
                </c:pt>
                <c:pt idx="2">
                  <c:v>11.7333</c:v>
                </c:pt>
                <c:pt idx="3">
                  <c:v>11.333299999999999</c:v>
                </c:pt>
                <c:pt idx="4">
                  <c:v>10.666700000000001</c:v>
                </c:pt>
                <c:pt idx="5">
                  <c:v>10.6</c:v>
                </c:pt>
                <c:pt idx="6">
                  <c:v>10.466699999999999</c:v>
                </c:pt>
                <c:pt idx="7">
                  <c:v>10.6</c:v>
                </c:pt>
                <c:pt idx="8">
                  <c:v>11.2667</c:v>
                </c:pt>
                <c:pt idx="9">
                  <c:v>11.333299999999999</c:v>
                </c:pt>
                <c:pt idx="10">
                  <c:v>11.666700000000001</c:v>
                </c:pt>
                <c:pt idx="11">
                  <c:v>11.6</c:v>
                </c:pt>
                <c:pt idx="12">
                  <c:v>11.7</c:v>
                </c:pt>
                <c:pt idx="13">
                  <c:v>11.466699999999999</c:v>
                </c:pt>
                <c:pt idx="14">
                  <c:v>11.5</c:v>
                </c:pt>
                <c:pt idx="15">
                  <c:v>11.3667</c:v>
                </c:pt>
                <c:pt idx="16">
                  <c:v>11.2</c:v>
                </c:pt>
                <c:pt idx="17">
                  <c:v>11.2</c:v>
                </c:pt>
                <c:pt idx="18">
                  <c:v>11</c:v>
                </c:pt>
                <c:pt idx="19">
                  <c:v>10.5</c:v>
                </c:pt>
                <c:pt idx="20">
                  <c:v>9.8332999999999995</c:v>
                </c:pt>
                <c:pt idx="21">
                  <c:v>9.4</c:v>
                </c:pt>
                <c:pt idx="22">
                  <c:v>8.7332999999999998</c:v>
                </c:pt>
                <c:pt idx="23">
                  <c:v>8.6999999999999993</c:v>
                </c:pt>
                <c:pt idx="24">
                  <c:v>8.6667000000000005</c:v>
                </c:pt>
                <c:pt idx="25">
                  <c:v>8.4666999999999994</c:v>
                </c:pt>
                <c:pt idx="26">
                  <c:v>8.4332999999999991</c:v>
                </c:pt>
                <c:pt idx="27">
                  <c:v>8.2667000000000002</c:v>
                </c:pt>
                <c:pt idx="28">
                  <c:v>8.0333000000000006</c:v>
                </c:pt>
                <c:pt idx="29">
                  <c:v>7.9667000000000003</c:v>
                </c:pt>
                <c:pt idx="30">
                  <c:v>8.3332999999999995</c:v>
                </c:pt>
                <c:pt idx="31">
                  <c:v>8.6333000000000002</c:v>
                </c:pt>
                <c:pt idx="32">
                  <c:v>9.1667000000000005</c:v>
                </c:pt>
                <c:pt idx="33">
                  <c:v>10.4</c:v>
                </c:pt>
                <c:pt idx="34">
                  <c:v>11.7333</c:v>
                </c:pt>
                <c:pt idx="35">
                  <c:v>13.933299999999999</c:v>
                </c:pt>
                <c:pt idx="36">
                  <c:v>16.533300000000001</c:v>
                </c:pt>
                <c:pt idx="37">
                  <c:v>17.7</c:v>
                </c:pt>
                <c:pt idx="38">
                  <c:v>18.333300000000001</c:v>
                </c:pt>
                <c:pt idx="39">
                  <c:v>18.899999999999999</c:v>
                </c:pt>
                <c:pt idx="40">
                  <c:v>19.2</c:v>
                </c:pt>
                <c:pt idx="41">
                  <c:v>19.866700000000002</c:v>
                </c:pt>
                <c:pt idx="42">
                  <c:v>20.100000000000001</c:v>
                </c:pt>
                <c:pt idx="43">
                  <c:v>20.2667</c:v>
                </c:pt>
                <c:pt idx="44">
                  <c:v>20.5</c:v>
                </c:pt>
                <c:pt idx="45">
                  <c:v>20.7333</c:v>
                </c:pt>
                <c:pt idx="46">
                  <c:v>21.8</c:v>
                </c:pt>
                <c:pt idx="47">
                  <c:v>22.666699999999999</c:v>
                </c:pt>
                <c:pt idx="48">
                  <c:v>23.5</c:v>
                </c:pt>
                <c:pt idx="49">
                  <c:v>24.533300000000001</c:v>
                </c:pt>
                <c:pt idx="50">
                  <c:v>25.3</c:v>
                </c:pt>
                <c:pt idx="51">
                  <c:v>25.866700000000002</c:v>
                </c:pt>
                <c:pt idx="52">
                  <c:v>26.2667</c:v>
                </c:pt>
                <c:pt idx="53">
                  <c:v>26.2333</c:v>
                </c:pt>
                <c:pt idx="54">
                  <c:v>26.166699999999999</c:v>
                </c:pt>
                <c:pt idx="55">
                  <c:v>25.8</c:v>
                </c:pt>
                <c:pt idx="56">
                  <c:v>25.2667</c:v>
                </c:pt>
                <c:pt idx="57">
                  <c:v>24.7</c:v>
                </c:pt>
                <c:pt idx="58">
                  <c:v>24.2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OECD - Total</c:v>
                </c:pt>
              </c:strCache>
            </c:strRef>
          </c:tx>
          <c:marker>
            <c:symbol val="none"/>
          </c:marker>
          <c:xVal>
            <c:numRef>
              <c:f>Sheet1!$B$2:$B$60</c:f>
              <c:numCache>
                <c:formatCode>m/d/yyyy</c:formatCode>
                <c:ptCount val="59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</c:numCache>
            </c:numRef>
          </c:xVal>
          <c:yVal>
            <c:numRef>
              <c:f>Sheet1!$I$2:$I$60</c:f>
              <c:numCache>
                <c:formatCode>General</c:formatCode>
                <c:ptCount val="59"/>
                <c:pt idx="0">
                  <c:v>6.3120000000000003</c:v>
                </c:pt>
                <c:pt idx="1">
                  <c:v>6.1460999999999997</c:v>
                </c:pt>
                <c:pt idx="2">
                  <c:v>6.0762999999999998</c:v>
                </c:pt>
                <c:pt idx="3">
                  <c:v>5.9717000000000002</c:v>
                </c:pt>
                <c:pt idx="4">
                  <c:v>6.1026999999999996</c:v>
                </c:pt>
                <c:pt idx="5">
                  <c:v>6.1597</c:v>
                </c:pt>
                <c:pt idx="6">
                  <c:v>6.3737000000000004</c:v>
                </c:pt>
                <c:pt idx="7">
                  <c:v>6.7081999999999997</c:v>
                </c:pt>
                <c:pt idx="8">
                  <c:v>6.79</c:v>
                </c:pt>
                <c:pt idx="9">
                  <c:v>6.8597999999999999</c:v>
                </c:pt>
                <c:pt idx="10">
                  <c:v>6.9001999999999999</c:v>
                </c:pt>
                <c:pt idx="11">
                  <c:v>6.9427000000000003</c:v>
                </c:pt>
                <c:pt idx="12">
                  <c:v>6.9985999999999997</c:v>
                </c:pt>
                <c:pt idx="13">
                  <c:v>7.1020000000000003</c:v>
                </c:pt>
                <c:pt idx="14">
                  <c:v>7.0498000000000003</c:v>
                </c:pt>
                <c:pt idx="15">
                  <c:v>6.9500999999999999</c:v>
                </c:pt>
                <c:pt idx="16">
                  <c:v>7.0072999999999999</c:v>
                </c:pt>
                <c:pt idx="17">
                  <c:v>6.9131</c:v>
                </c:pt>
                <c:pt idx="18">
                  <c:v>6.8689</c:v>
                </c:pt>
                <c:pt idx="19">
                  <c:v>6.7912999999999997</c:v>
                </c:pt>
                <c:pt idx="20">
                  <c:v>6.6791999999999998</c:v>
                </c:pt>
                <c:pt idx="21">
                  <c:v>6.6524000000000001</c:v>
                </c:pt>
                <c:pt idx="22">
                  <c:v>6.5311000000000003</c:v>
                </c:pt>
                <c:pt idx="23">
                  <c:v>6.4705000000000004</c:v>
                </c:pt>
                <c:pt idx="24">
                  <c:v>6.2763999999999998</c:v>
                </c:pt>
                <c:pt idx="25">
                  <c:v>6.1055000000000001</c:v>
                </c:pt>
                <c:pt idx="26">
                  <c:v>6.0186000000000002</c:v>
                </c:pt>
                <c:pt idx="27">
                  <c:v>5.8333000000000004</c:v>
                </c:pt>
                <c:pt idx="28">
                  <c:v>5.7251000000000003</c:v>
                </c:pt>
                <c:pt idx="29">
                  <c:v>5.5640999999999998</c:v>
                </c:pt>
                <c:pt idx="30">
                  <c:v>5.5887000000000002</c:v>
                </c:pt>
                <c:pt idx="31">
                  <c:v>5.5841000000000003</c:v>
                </c:pt>
                <c:pt idx="32">
                  <c:v>5.5746000000000002</c:v>
                </c:pt>
                <c:pt idx="33">
                  <c:v>5.7089999999999996</c:v>
                </c:pt>
                <c:pt idx="34">
                  <c:v>6.0058999999999996</c:v>
                </c:pt>
                <c:pt idx="35">
                  <c:v>6.5335000000000001</c:v>
                </c:pt>
                <c:pt idx="36">
                  <c:v>7.4729999999999999</c:v>
                </c:pt>
                <c:pt idx="37">
                  <c:v>8.1303000000000001</c:v>
                </c:pt>
                <c:pt idx="38">
                  <c:v>8.3798999999999992</c:v>
                </c:pt>
                <c:pt idx="39">
                  <c:v>8.4238</c:v>
                </c:pt>
                <c:pt idx="40">
                  <c:v>8.4425000000000008</c:v>
                </c:pt>
                <c:pt idx="41">
                  <c:v>8.3209</c:v>
                </c:pt>
                <c:pt idx="42">
                  <c:v>8.2241999999999997</c:v>
                </c:pt>
                <c:pt idx="43">
                  <c:v>8.1966000000000001</c:v>
                </c:pt>
                <c:pt idx="44">
                  <c:v>7.9474999999999998</c:v>
                </c:pt>
                <c:pt idx="45">
                  <c:v>7.9177</c:v>
                </c:pt>
                <c:pt idx="46">
                  <c:v>7.9428000000000001</c:v>
                </c:pt>
                <c:pt idx="47">
                  <c:v>7.9055</c:v>
                </c:pt>
                <c:pt idx="48">
                  <c:v>7.8989000000000003</c:v>
                </c:pt>
                <c:pt idx="49">
                  <c:v>7.9306999999999999</c:v>
                </c:pt>
                <c:pt idx="50">
                  <c:v>7.9261999999999997</c:v>
                </c:pt>
                <c:pt idx="51">
                  <c:v>7.9809000000000001</c:v>
                </c:pt>
                <c:pt idx="52">
                  <c:v>8.0244</c:v>
                </c:pt>
                <c:pt idx="53">
                  <c:v>7.9603999999999999</c:v>
                </c:pt>
                <c:pt idx="54">
                  <c:v>7.8501000000000003</c:v>
                </c:pt>
                <c:pt idx="55">
                  <c:v>7.6614000000000004</c:v>
                </c:pt>
                <c:pt idx="56">
                  <c:v>7.5392999999999999</c:v>
                </c:pt>
                <c:pt idx="57">
                  <c:v>7.3693999999999997</c:v>
                </c:pt>
                <c:pt idx="58">
                  <c:v>7.3103999999999996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 area (19 countries)</c:v>
                </c:pt>
              </c:strCache>
            </c:strRef>
          </c:tx>
          <c:marker>
            <c:symbol val="none"/>
          </c:marker>
          <c:xVal>
            <c:numRef>
              <c:f>Sheet1!$B$2:$B$60</c:f>
              <c:numCache>
                <c:formatCode>m/d/yyyy</c:formatCode>
                <c:ptCount val="59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</c:numCache>
            </c:numRef>
          </c:xVal>
          <c:yVal>
            <c:numRef>
              <c:f>Sheet1!$C$2:$C$60</c:f>
              <c:numCache>
                <c:formatCode>General</c:formatCode>
                <c:ptCount val="59"/>
                <c:pt idx="0">
                  <c:v>9.3000000000000007</c:v>
                </c:pt>
                <c:pt idx="1">
                  <c:v>9</c:v>
                </c:pt>
                <c:pt idx="2">
                  <c:v>8.7667000000000002</c:v>
                </c:pt>
                <c:pt idx="3">
                  <c:v>8.5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8.3666999999999998</c:v>
                </c:pt>
                <c:pt idx="8">
                  <c:v>8.4666999999999994</c:v>
                </c:pt>
                <c:pt idx="9">
                  <c:v>8.6</c:v>
                </c:pt>
                <c:pt idx="10">
                  <c:v>8.6667000000000005</c:v>
                </c:pt>
                <c:pt idx="11">
                  <c:v>8.8000000000000007</c:v>
                </c:pt>
                <c:pt idx="12">
                  <c:v>8.9332999999999991</c:v>
                </c:pt>
                <c:pt idx="13">
                  <c:v>9</c:v>
                </c:pt>
                <c:pt idx="14">
                  <c:v>9</c:v>
                </c:pt>
                <c:pt idx="15">
                  <c:v>9.0333000000000006</c:v>
                </c:pt>
                <c:pt idx="16">
                  <c:v>9.1999999999999993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9.1999999999999993</c:v>
                </c:pt>
                <c:pt idx="20">
                  <c:v>9.1</c:v>
                </c:pt>
                <c:pt idx="21">
                  <c:v>9.1</c:v>
                </c:pt>
                <c:pt idx="22">
                  <c:v>9.0333000000000006</c:v>
                </c:pt>
                <c:pt idx="23">
                  <c:v>8.9</c:v>
                </c:pt>
                <c:pt idx="24">
                  <c:v>8.6999999999999993</c:v>
                </c:pt>
                <c:pt idx="25">
                  <c:v>8.4</c:v>
                </c:pt>
                <c:pt idx="26">
                  <c:v>8.2332999999999998</c:v>
                </c:pt>
                <c:pt idx="27">
                  <c:v>8</c:v>
                </c:pt>
                <c:pt idx="28">
                  <c:v>7.7</c:v>
                </c:pt>
                <c:pt idx="29">
                  <c:v>7.5</c:v>
                </c:pt>
                <c:pt idx="30">
                  <c:v>7.4667000000000003</c:v>
                </c:pt>
                <c:pt idx="31">
                  <c:v>7.3333000000000004</c:v>
                </c:pt>
                <c:pt idx="32">
                  <c:v>7.2332999999999998</c:v>
                </c:pt>
                <c:pt idx="33">
                  <c:v>7.4333</c:v>
                </c:pt>
                <c:pt idx="34">
                  <c:v>7.5667</c:v>
                </c:pt>
                <c:pt idx="35">
                  <c:v>8.0333000000000006</c:v>
                </c:pt>
                <c:pt idx="36">
                  <c:v>8.9</c:v>
                </c:pt>
                <c:pt idx="37">
                  <c:v>9.4666999999999994</c:v>
                </c:pt>
                <c:pt idx="38">
                  <c:v>9.8000000000000007</c:v>
                </c:pt>
                <c:pt idx="39">
                  <c:v>10</c:v>
                </c:pt>
                <c:pt idx="40">
                  <c:v>10.1</c:v>
                </c:pt>
                <c:pt idx="41">
                  <c:v>10.1333</c:v>
                </c:pt>
                <c:pt idx="42">
                  <c:v>10.1</c:v>
                </c:pt>
                <c:pt idx="43">
                  <c:v>10.033300000000001</c:v>
                </c:pt>
                <c:pt idx="44">
                  <c:v>9.9</c:v>
                </c:pt>
                <c:pt idx="45">
                  <c:v>9.8666999999999998</c:v>
                </c:pt>
                <c:pt idx="46">
                  <c:v>10.166700000000001</c:v>
                </c:pt>
                <c:pt idx="47">
                  <c:v>10.5</c:v>
                </c:pt>
                <c:pt idx="48">
                  <c:v>10.833299999999999</c:v>
                </c:pt>
                <c:pt idx="49">
                  <c:v>11.2333</c:v>
                </c:pt>
                <c:pt idx="50">
                  <c:v>11.433299999999999</c:v>
                </c:pt>
                <c:pt idx="51">
                  <c:v>11.7333</c:v>
                </c:pt>
                <c:pt idx="52">
                  <c:v>11.966699999999999</c:v>
                </c:pt>
                <c:pt idx="53">
                  <c:v>12</c:v>
                </c:pt>
                <c:pt idx="54">
                  <c:v>12</c:v>
                </c:pt>
                <c:pt idx="55">
                  <c:v>11.8667</c:v>
                </c:pt>
                <c:pt idx="56">
                  <c:v>11.7667</c:v>
                </c:pt>
                <c:pt idx="57">
                  <c:v>11.566700000000001</c:v>
                </c:pt>
                <c:pt idx="58">
                  <c:v>11.533300000000001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xVal>
            <c:numRef>
              <c:f>Sheet1!$B$2:$B$60</c:f>
              <c:numCache>
                <c:formatCode>m/d/yyyy</c:formatCode>
                <c:ptCount val="59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</c:numCache>
            </c:numRef>
          </c:xVal>
          <c:yVal>
            <c:numRef>
              <c:f>Sheet1!$K$2:$K$60</c:f>
              <c:numCache>
                <c:formatCode>General</c:formatCode>
                <c:ptCount val="59"/>
                <c:pt idx="0">
                  <c:v>5.6666999999999996</c:v>
                </c:pt>
                <c:pt idx="1">
                  <c:v>5.4667000000000003</c:v>
                </c:pt>
                <c:pt idx="2">
                  <c:v>5.2667000000000002</c:v>
                </c:pt>
                <c:pt idx="3">
                  <c:v>5.1333000000000002</c:v>
                </c:pt>
                <c:pt idx="4">
                  <c:v>5</c:v>
                </c:pt>
                <c:pt idx="5">
                  <c:v>4.9000000000000004</c:v>
                </c:pt>
                <c:pt idx="6">
                  <c:v>5</c:v>
                </c:pt>
                <c:pt idx="7">
                  <c:v>5.0999999999999996</c:v>
                </c:pt>
                <c:pt idx="8">
                  <c:v>5.0999999999999996</c:v>
                </c:pt>
                <c:pt idx="9">
                  <c:v>5.1333000000000002</c:v>
                </c:pt>
                <c:pt idx="10">
                  <c:v>5.2</c:v>
                </c:pt>
                <c:pt idx="11">
                  <c:v>5.0667</c:v>
                </c:pt>
                <c:pt idx="12">
                  <c:v>5.0667</c:v>
                </c:pt>
                <c:pt idx="13">
                  <c:v>4.9333</c:v>
                </c:pt>
                <c:pt idx="14">
                  <c:v>4.9667000000000003</c:v>
                </c:pt>
                <c:pt idx="15">
                  <c:v>4.8666999999999998</c:v>
                </c:pt>
                <c:pt idx="16">
                  <c:v>4.7</c:v>
                </c:pt>
                <c:pt idx="17">
                  <c:v>4.7</c:v>
                </c:pt>
                <c:pt idx="18">
                  <c:v>4.5999999999999996</c:v>
                </c:pt>
                <c:pt idx="19">
                  <c:v>4.7</c:v>
                </c:pt>
                <c:pt idx="20">
                  <c:v>4.6333000000000002</c:v>
                </c:pt>
                <c:pt idx="21">
                  <c:v>4.6666999999999996</c:v>
                </c:pt>
                <c:pt idx="22">
                  <c:v>4.7</c:v>
                </c:pt>
                <c:pt idx="23">
                  <c:v>5.0999999999999996</c:v>
                </c:pt>
                <c:pt idx="24">
                  <c:v>5.2</c:v>
                </c:pt>
                <c:pt idx="25">
                  <c:v>5.4</c:v>
                </c:pt>
                <c:pt idx="26">
                  <c:v>5.4</c:v>
                </c:pt>
                <c:pt idx="27">
                  <c:v>5.4</c:v>
                </c:pt>
                <c:pt idx="28">
                  <c:v>5.5</c:v>
                </c:pt>
                <c:pt idx="29">
                  <c:v>5.3</c:v>
                </c:pt>
                <c:pt idx="30">
                  <c:v>5.2332999999999998</c:v>
                </c:pt>
                <c:pt idx="31">
                  <c:v>5.0332999999999997</c:v>
                </c:pt>
                <c:pt idx="32">
                  <c:v>5.1333000000000002</c:v>
                </c:pt>
                <c:pt idx="33">
                  <c:v>5.2667000000000002</c:v>
                </c:pt>
                <c:pt idx="34">
                  <c:v>5.8</c:v>
                </c:pt>
                <c:pt idx="35">
                  <c:v>6.2667000000000002</c:v>
                </c:pt>
                <c:pt idx="36">
                  <c:v>6.9667000000000003</c:v>
                </c:pt>
                <c:pt idx="37">
                  <c:v>7.6666999999999996</c:v>
                </c:pt>
                <c:pt idx="38">
                  <c:v>7.8</c:v>
                </c:pt>
                <c:pt idx="39">
                  <c:v>7.7</c:v>
                </c:pt>
                <c:pt idx="40">
                  <c:v>7.9333</c:v>
                </c:pt>
                <c:pt idx="41">
                  <c:v>7.7667000000000002</c:v>
                </c:pt>
                <c:pt idx="42">
                  <c:v>7.7</c:v>
                </c:pt>
                <c:pt idx="43">
                  <c:v>7.8</c:v>
                </c:pt>
                <c:pt idx="44">
                  <c:v>7.7332999999999998</c:v>
                </c:pt>
                <c:pt idx="45">
                  <c:v>7.9</c:v>
                </c:pt>
                <c:pt idx="46">
                  <c:v>8.3000000000000007</c:v>
                </c:pt>
                <c:pt idx="47">
                  <c:v>8.3332999999999995</c:v>
                </c:pt>
                <c:pt idx="48">
                  <c:v>8.1333000000000002</c:v>
                </c:pt>
                <c:pt idx="49">
                  <c:v>7.9667000000000003</c:v>
                </c:pt>
                <c:pt idx="50">
                  <c:v>7.8333000000000004</c:v>
                </c:pt>
                <c:pt idx="51">
                  <c:v>7.7332999999999998</c:v>
                </c:pt>
                <c:pt idx="52">
                  <c:v>7.7667000000000002</c:v>
                </c:pt>
                <c:pt idx="53">
                  <c:v>7.7332999999999998</c:v>
                </c:pt>
                <c:pt idx="54">
                  <c:v>7.5667</c:v>
                </c:pt>
                <c:pt idx="55">
                  <c:v>7.1</c:v>
                </c:pt>
                <c:pt idx="56">
                  <c:v>6.7332999999999998</c:v>
                </c:pt>
                <c:pt idx="57">
                  <c:v>6.3</c:v>
                </c:pt>
                <c:pt idx="58">
                  <c:v>5.9333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63360"/>
        <c:axId val="151664896"/>
      </c:scatterChart>
      <c:valAx>
        <c:axId val="151663360"/>
        <c:scaling>
          <c:orientation val="minMax"/>
          <c:max val="42000"/>
          <c:min val="36500"/>
        </c:scaling>
        <c:delete val="0"/>
        <c:axPos val="b"/>
        <c:majorGridlines/>
        <c:numFmt formatCode="yyyy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1664896"/>
        <c:crosses val="autoZero"/>
        <c:crossBetween val="midCat"/>
        <c:majorUnit val="400"/>
      </c:valAx>
      <c:valAx>
        <c:axId val="15166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Unemployment </a:t>
                </a:r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[%]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1663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3694715526472785E-2"/>
          <c:y val="3.1306045677761643E-2"/>
          <c:w val="0.35162958084022411"/>
          <c:h val="0.29722596686673131"/>
        </c:manualLayout>
      </c:layout>
      <c:overlay val="1"/>
      <c:spPr>
        <a:solidFill>
          <a:srgbClr val="00B0F0"/>
        </a:solidFill>
      </c:spPr>
      <c:txPr>
        <a:bodyPr/>
        <a:lstStyle/>
        <a:p>
          <a:pPr>
            <a:defRPr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53946919682876E-2"/>
          <c:y val="3.1814895155459148E-2"/>
          <c:w val="0.91579960676683603"/>
          <c:h val="0.725484596421108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'R&amp;D'!$B$1</c:f>
              <c:strCache>
                <c:ptCount val="1"/>
                <c:pt idx="0">
                  <c:v>Private sector</c:v>
                </c:pt>
              </c:strCache>
            </c:strRef>
          </c:tx>
          <c:spPr>
            <a:solidFill>
              <a:srgbClr val="0088B8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B40000"/>
              </a:solidFill>
            </c:spPr>
          </c:dPt>
          <c:dLbls>
            <c:dLbl>
              <c:idx val="14"/>
              <c:spPr/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'R&amp;D'!$A$2:$A$18</c:f>
              <c:strCache>
                <c:ptCount val="17"/>
                <c:pt idx="0">
                  <c:v>South Korea</c:v>
                </c:pt>
                <c:pt idx="1">
                  <c:v>Finland</c:v>
                </c:pt>
                <c:pt idx="2">
                  <c:v>Sweden</c:v>
                </c:pt>
                <c:pt idx="3">
                  <c:v>Japan</c:v>
                </c:pt>
                <c:pt idx="4">
                  <c:v>Denmark</c:v>
                </c:pt>
                <c:pt idx="5">
                  <c:v>Germany</c:v>
                </c:pt>
                <c:pt idx="6">
                  <c:v>USA</c:v>
                </c:pt>
                <c:pt idx="7">
                  <c:v>France</c:v>
                </c:pt>
                <c:pt idx="8">
                  <c:v>Belgium</c:v>
                </c:pt>
                <c:pt idx="9">
                  <c:v>Euro Zone</c:v>
                </c:pt>
                <c:pt idx="10">
                  <c:v>Switzerland</c:v>
                </c:pt>
                <c:pt idx="11">
                  <c:v>UK</c:v>
                </c:pt>
                <c:pt idx="12">
                  <c:v>Ireland</c:v>
                </c:pt>
                <c:pt idx="13">
                  <c:v>Canada</c:v>
                </c:pt>
                <c:pt idx="14">
                  <c:v>Spain</c:v>
                </c:pt>
                <c:pt idx="15">
                  <c:v>Italy</c:v>
                </c:pt>
                <c:pt idx="16">
                  <c:v>Poland</c:v>
                </c:pt>
              </c:strCache>
            </c:strRef>
          </c:cat>
          <c:val>
            <c:numRef>
              <c:f>'R&amp;D'!$B$2:$B$18</c:f>
              <c:numCache>
                <c:formatCode>0.0</c:formatCode>
                <c:ptCount val="17"/>
                <c:pt idx="0">
                  <c:v>3.2</c:v>
                </c:pt>
                <c:pt idx="1">
                  <c:v>2.5</c:v>
                </c:pt>
                <c:pt idx="2">
                  <c:v>2.2999999999999998</c:v>
                </c:pt>
                <c:pt idx="3">
                  <c:v>2.7</c:v>
                </c:pt>
                <c:pt idx="4">
                  <c:v>2</c:v>
                </c:pt>
                <c:pt idx="5">
                  <c:v>2</c:v>
                </c:pt>
                <c:pt idx="6">
                  <c:v>2.1</c:v>
                </c:pt>
                <c:pt idx="7">
                  <c:v>1.5</c:v>
                </c:pt>
                <c:pt idx="8">
                  <c:v>1.5</c:v>
                </c:pt>
                <c:pt idx="9">
                  <c:v>1.4</c:v>
                </c:pt>
                <c:pt idx="10">
                  <c:v>1.4</c:v>
                </c:pt>
                <c:pt idx="11">
                  <c:v>1.1000000000000001</c:v>
                </c:pt>
                <c:pt idx="12">
                  <c:v>1.2</c:v>
                </c:pt>
                <c:pt idx="13">
                  <c:v>0.9</c:v>
                </c:pt>
                <c:pt idx="14">
                  <c:v>0.7</c:v>
                </c:pt>
                <c:pt idx="15">
                  <c:v>0.7</c:v>
                </c:pt>
                <c:pt idx="16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'R&amp;D'!$C$1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4"/>
              <c:delete val="1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'R&amp;D'!$A$2:$A$18</c:f>
              <c:strCache>
                <c:ptCount val="17"/>
                <c:pt idx="0">
                  <c:v>South Korea</c:v>
                </c:pt>
                <c:pt idx="1">
                  <c:v>Finland</c:v>
                </c:pt>
                <c:pt idx="2">
                  <c:v>Sweden</c:v>
                </c:pt>
                <c:pt idx="3">
                  <c:v>Japan</c:v>
                </c:pt>
                <c:pt idx="4">
                  <c:v>Denmark</c:v>
                </c:pt>
                <c:pt idx="5">
                  <c:v>Germany</c:v>
                </c:pt>
                <c:pt idx="6">
                  <c:v>USA</c:v>
                </c:pt>
                <c:pt idx="7">
                  <c:v>France</c:v>
                </c:pt>
                <c:pt idx="8">
                  <c:v>Belgium</c:v>
                </c:pt>
                <c:pt idx="9">
                  <c:v>Euro Zone</c:v>
                </c:pt>
                <c:pt idx="10">
                  <c:v>Switzerland</c:v>
                </c:pt>
                <c:pt idx="11">
                  <c:v>UK</c:v>
                </c:pt>
                <c:pt idx="12">
                  <c:v>Ireland</c:v>
                </c:pt>
                <c:pt idx="13">
                  <c:v>Canada</c:v>
                </c:pt>
                <c:pt idx="14">
                  <c:v>Spain</c:v>
                </c:pt>
                <c:pt idx="15">
                  <c:v>Italy</c:v>
                </c:pt>
                <c:pt idx="16">
                  <c:v>Poland</c:v>
                </c:pt>
              </c:strCache>
            </c:strRef>
          </c:cat>
          <c:val>
            <c:numRef>
              <c:f>'R&amp;D'!$C$2:$C$18</c:f>
              <c:numCache>
                <c:formatCode>0.0</c:formatCode>
                <c:ptCount val="17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  <c:pt idx="5">
                  <c:v>0.4</c:v>
                </c:pt>
                <c:pt idx="6">
                  <c:v>0.3</c:v>
                </c:pt>
                <c:pt idx="7">
                  <c:v>0.3</c:v>
                </c:pt>
                <c:pt idx="8">
                  <c:v>0.2</c:v>
                </c:pt>
                <c:pt idx="9">
                  <c:v>0.3</c:v>
                </c:pt>
                <c:pt idx="10">
                  <c:v>0.5</c:v>
                </c:pt>
                <c:pt idx="11">
                  <c:v>0.1</c:v>
                </c:pt>
                <c:pt idx="12">
                  <c:v>0.1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0.3</c:v>
                </c:pt>
              </c:numCache>
            </c:numRef>
          </c:val>
        </c:ser>
        <c:ser>
          <c:idx val="2"/>
          <c:order val="2"/>
          <c:tx>
            <c:strRef>
              <c:f>'R&amp;D'!$D$1</c:f>
              <c:strCache>
                <c:ptCount val="1"/>
                <c:pt idx="0">
                  <c:v>Academy</c:v>
                </c:pt>
              </c:strCache>
            </c:strRef>
          </c:tx>
          <c:spPr>
            <a:solidFill>
              <a:srgbClr val="4BD0FF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FF3F3F"/>
              </a:solidFill>
            </c:spPr>
          </c:dPt>
          <c:dLbls>
            <c:dLbl>
              <c:idx val="10"/>
              <c:delete val="1"/>
            </c:dLbl>
            <c:dLbl>
              <c:idx val="14"/>
              <c:spPr/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'R&amp;D'!$A$2:$A$18</c:f>
              <c:strCache>
                <c:ptCount val="17"/>
                <c:pt idx="0">
                  <c:v>South Korea</c:v>
                </c:pt>
                <c:pt idx="1">
                  <c:v>Finland</c:v>
                </c:pt>
                <c:pt idx="2">
                  <c:v>Sweden</c:v>
                </c:pt>
                <c:pt idx="3">
                  <c:v>Japan</c:v>
                </c:pt>
                <c:pt idx="4">
                  <c:v>Denmark</c:v>
                </c:pt>
                <c:pt idx="5">
                  <c:v>Germany</c:v>
                </c:pt>
                <c:pt idx="6">
                  <c:v>USA</c:v>
                </c:pt>
                <c:pt idx="7">
                  <c:v>France</c:v>
                </c:pt>
                <c:pt idx="8">
                  <c:v>Belgium</c:v>
                </c:pt>
                <c:pt idx="9">
                  <c:v>Euro Zone</c:v>
                </c:pt>
                <c:pt idx="10">
                  <c:v>Switzerland</c:v>
                </c:pt>
                <c:pt idx="11">
                  <c:v>UK</c:v>
                </c:pt>
                <c:pt idx="12">
                  <c:v>Ireland</c:v>
                </c:pt>
                <c:pt idx="13">
                  <c:v>Canada</c:v>
                </c:pt>
                <c:pt idx="14">
                  <c:v>Spain</c:v>
                </c:pt>
                <c:pt idx="15">
                  <c:v>Italy</c:v>
                </c:pt>
                <c:pt idx="16">
                  <c:v>Poland</c:v>
                </c:pt>
              </c:strCache>
            </c:strRef>
          </c:cat>
          <c:val>
            <c:numRef>
              <c:f>'R&amp;D'!$D$2:$D$18</c:f>
              <c:numCache>
                <c:formatCode>0.0</c:formatCode>
                <c:ptCount val="17"/>
                <c:pt idx="0">
                  <c:v>0.4</c:v>
                </c:pt>
                <c:pt idx="1">
                  <c:v>0.8</c:v>
                </c:pt>
                <c:pt idx="2">
                  <c:v>0.9</c:v>
                </c:pt>
                <c:pt idx="3">
                  <c:v>0.4</c:v>
                </c:pt>
                <c:pt idx="4">
                  <c:v>0.9</c:v>
                </c:pt>
                <c:pt idx="5">
                  <c:v>0.5</c:v>
                </c:pt>
                <c:pt idx="6">
                  <c:v>0.4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</c:v>
                </c:pt>
                <c:pt idx="11">
                  <c:v>0.5</c:v>
                </c:pt>
                <c:pt idx="12">
                  <c:v>0.4</c:v>
                </c:pt>
                <c:pt idx="13">
                  <c:v>0.6</c:v>
                </c:pt>
                <c:pt idx="14">
                  <c:v>0.4</c:v>
                </c:pt>
                <c:pt idx="15">
                  <c:v>0.4</c:v>
                </c:pt>
                <c:pt idx="16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3235840"/>
        <c:axId val="153237376"/>
      </c:barChart>
      <c:catAx>
        <c:axId val="153235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3237376"/>
        <c:crosses val="autoZero"/>
        <c:auto val="1"/>
        <c:lblAlgn val="ctr"/>
        <c:lblOffset val="100"/>
        <c:noMultiLvlLbl val="0"/>
      </c:catAx>
      <c:valAx>
        <c:axId val="153237376"/>
        <c:scaling>
          <c:orientation val="minMax"/>
          <c:max val="4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 dirty="0" smtClean="0"/>
                  <a:t>% GDP</a:t>
                </a:r>
                <a:endParaRPr lang="en-GB" sz="1600" dirty="0"/>
              </a:p>
            </c:rich>
          </c:tx>
          <c:layout>
            <c:manualLayout>
              <c:xMode val="edge"/>
              <c:yMode val="edge"/>
              <c:x val="8.5344252618987752E-3"/>
              <c:y val="0.3221420966630798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3235840"/>
        <c:crosses val="autoZero"/>
        <c:crossBetween val="between"/>
        <c:majorUnit val="1"/>
      </c:valAx>
    </c:plotArea>
    <c:legend>
      <c:legendPos val="b"/>
      <c:layout/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2014</c:v>
          </c:tx>
          <c:spPr>
            <a:solidFill>
              <a:srgbClr val="00B0F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'[Electricity prices industry.xls]2014'!$A$7:$A$41</c:f>
              <c:strCache>
                <c:ptCount val="35"/>
                <c:pt idx="0">
                  <c:v>Malta</c:v>
                </c:pt>
                <c:pt idx="1">
                  <c:v>Cyprus</c:v>
                </c:pt>
                <c:pt idx="2">
                  <c:v>Liechtenstein</c:v>
                </c:pt>
                <c:pt idx="3">
                  <c:v>Ireland</c:v>
                </c:pt>
                <c:pt idx="4">
                  <c:v>UK</c:v>
                </c:pt>
                <c:pt idx="5">
                  <c:v>Spain</c:v>
                </c:pt>
                <c:pt idx="6">
                  <c:v>Slovakia</c:v>
                </c:pt>
                <c:pt idx="7">
                  <c:v>Greece</c:v>
                </c:pt>
                <c:pt idx="8">
                  <c:v>Italy</c:v>
                </c:pt>
                <c:pt idx="9">
                  <c:v>Portugal</c:v>
                </c:pt>
                <c:pt idx="10">
                  <c:v>Lithuania</c:v>
                </c:pt>
                <c:pt idx="11">
                  <c:v>Luxembourg</c:v>
                </c:pt>
                <c:pt idx="12">
                  <c:v>Belgium</c:v>
                </c:pt>
                <c:pt idx="13">
                  <c:v>Croatia</c:v>
                </c:pt>
                <c:pt idx="14">
                  <c:v>Latvia</c:v>
                </c:pt>
                <c:pt idx="15">
                  <c:v>Germany</c:v>
                </c:pt>
                <c:pt idx="16">
                  <c:v>Hungary</c:v>
                </c:pt>
                <c:pt idx="17">
                  <c:v>Denmark</c:v>
                </c:pt>
                <c:pt idx="18">
                  <c:v>Austria</c:v>
                </c:pt>
                <c:pt idx="19">
                  <c:v>Czech Republic</c:v>
                </c:pt>
                <c:pt idx="20">
                  <c:v>Estonia</c:v>
                </c:pt>
                <c:pt idx="21">
                  <c:v>Poland</c:v>
                </c:pt>
                <c:pt idx="22">
                  <c:v>Netherlands</c:v>
                </c:pt>
                <c:pt idx="23">
                  <c:v>Slovenia</c:v>
                </c:pt>
                <c:pt idx="24">
                  <c:v>Romania</c:v>
                </c:pt>
                <c:pt idx="25">
                  <c:v>France</c:v>
                </c:pt>
                <c:pt idx="26">
                  <c:v>Bulgaria</c:v>
                </c:pt>
                <c:pt idx="27">
                  <c:v>Montenegro</c:v>
                </c:pt>
                <c:pt idx="28">
                  <c:v>Turkey</c:v>
                </c:pt>
                <c:pt idx="29">
                  <c:v>Sweden</c:v>
                </c:pt>
                <c:pt idx="30">
                  <c:v>Finland</c:v>
                </c:pt>
                <c:pt idx="31">
                  <c:v>Bosnia &amp; Herz</c:v>
                </c:pt>
                <c:pt idx="32">
                  <c:v>Norway</c:v>
                </c:pt>
                <c:pt idx="33">
                  <c:v>Serbia</c:v>
                </c:pt>
                <c:pt idx="34">
                  <c:v>Macedonia</c:v>
                </c:pt>
              </c:strCache>
            </c:strRef>
          </c:cat>
          <c:val>
            <c:numRef>
              <c:f>'[Electricity prices industry.xls]2014'!$B$7:$B$41</c:f>
              <c:numCache>
                <c:formatCode>General</c:formatCode>
                <c:ptCount val="35"/>
                <c:pt idx="0">
                  <c:v>0.18609999999999999</c:v>
                </c:pt>
                <c:pt idx="1">
                  <c:v>0.16719999999999999</c:v>
                </c:pt>
                <c:pt idx="2">
                  <c:v>0.13589999999999999</c:v>
                </c:pt>
                <c:pt idx="3">
                  <c:v>0.1288</c:v>
                </c:pt>
                <c:pt idx="4">
                  <c:v>0.1246</c:v>
                </c:pt>
                <c:pt idx="5">
                  <c:v>0.11849999999999999</c:v>
                </c:pt>
                <c:pt idx="6">
                  <c:v>0.11070000000000001</c:v>
                </c:pt>
                <c:pt idx="7">
                  <c:v>0.109</c:v>
                </c:pt>
                <c:pt idx="8">
                  <c:v>0.108</c:v>
                </c:pt>
                <c:pt idx="9">
                  <c:v>0.10290000000000001</c:v>
                </c:pt>
                <c:pt idx="10">
                  <c:v>9.5799999999999996E-2</c:v>
                </c:pt>
                <c:pt idx="11">
                  <c:v>9.4899999999999998E-2</c:v>
                </c:pt>
                <c:pt idx="12">
                  <c:v>9.1600000000000001E-2</c:v>
                </c:pt>
                <c:pt idx="13">
                  <c:v>9.0300000000000005E-2</c:v>
                </c:pt>
                <c:pt idx="14">
                  <c:v>9.0300000000000005E-2</c:v>
                </c:pt>
                <c:pt idx="15">
                  <c:v>8.4400000000000003E-2</c:v>
                </c:pt>
                <c:pt idx="16">
                  <c:v>8.3599999999999994E-2</c:v>
                </c:pt>
                <c:pt idx="17">
                  <c:v>8.3000000000000004E-2</c:v>
                </c:pt>
                <c:pt idx="18">
                  <c:v>8.2699999999999996E-2</c:v>
                </c:pt>
                <c:pt idx="19">
                  <c:v>8.1900000000000001E-2</c:v>
                </c:pt>
                <c:pt idx="20">
                  <c:v>7.9399999999999998E-2</c:v>
                </c:pt>
                <c:pt idx="21">
                  <c:v>7.7700000000000005E-2</c:v>
                </c:pt>
                <c:pt idx="22">
                  <c:v>7.7100000000000002E-2</c:v>
                </c:pt>
                <c:pt idx="23">
                  <c:v>7.5399999999999995E-2</c:v>
                </c:pt>
                <c:pt idx="24">
                  <c:v>7.5300000000000006E-2</c:v>
                </c:pt>
                <c:pt idx="25">
                  <c:v>7.4300000000000005E-2</c:v>
                </c:pt>
                <c:pt idx="26">
                  <c:v>7.3599999999999999E-2</c:v>
                </c:pt>
                <c:pt idx="27">
                  <c:v>7.3400000000000007E-2</c:v>
                </c:pt>
                <c:pt idx="28">
                  <c:v>7.1999999999999995E-2</c:v>
                </c:pt>
                <c:pt idx="29">
                  <c:v>7.0199999999999999E-2</c:v>
                </c:pt>
                <c:pt idx="30">
                  <c:v>6.6400000000000001E-2</c:v>
                </c:pt>
                <c:pt idx="31">
                  <c:v>6.5199999999999994E-2</c:v>
                </c:pt>
                <c:pt idx="32">
                  <c:v>6.4899999999999999E-2</c:v>
                </c:pt>
                <c:pt idx="33">
                  <c:v>5.0700000000000002E-2</c:v>
                </c:pt>
                <c:pt idx="34">
                  <c:v>4.19E-2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93888"/>
        <c:axId val="111903872"/>
      </c:barChart>
      <c:catAx>
        <c:axId val="111893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1903872"/>
        <c:crosses val="autoZero"/>
        <c:auto val="1"/>
        <c:lblAlgn val="ctr"/>
        <c:lblOffset val="100"/>
        <c:noMultiLvlLbl val="0"/>
      </c:catAx>
      <c:valAx>
        <c:axId val="111903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1800">
                    <a:latin typeface="Arial" panose="020B0604020202020204" pitchFamily="34" charset="0"/>
                    <a:cs typeface="Arial" panose="020B0604020202020204" pitchFamily="34" charset="0"/>
                  </a:rPr>
                  <a:t>Price (€/kWh)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1893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n-GB" sz="1100" baseline="0">
                <a:latin typeface="Arial" panose="020B0604020202020204" pitchFamily="34" charset="0"/>
                <a:cs typeface="Arial" panose="020B0604020202020204" pitchFamily="34" charset="0"/>
              </a:rPr>
              <a:t> activity generated per $1 in USA</a:t>
            </a:r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571741032370955E-2"/>
          <c:y val="0.13322965470437689"/>
          <c:w val="0.88887270341207347"/>
          <c:h val="0.586273694059463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'Actividad economica generada'!$A$2:$A$11</c:f>
              <c:strCache>
                <c:ptCount val="10"/>
                <c:pt idx="0">
                  <c:v>Industry</c:v>
                </c:pt>
                <c:pt idx="1">
                  <c:v>Agriculture</c:v>
                </c:pt>
                <c:pt idx="2">
                  <c:v>Construction</c:v>
                </c:pt>
                <c:pt idx="3">
                  <c:v>Logistics</c:v>
                </c:pt>
                <c:pt idx="4">
                  <c:v>Information</c:v>
                </c:pt>
                <c:pt idx="5">
                  <c:v>Education and Health Care</c:v>
                </c:pt>
                <c:pt idx="6">
                  <c:v>Finance</c:v>
                </c:pt>
                <c:pt idx="7">
                  <c:v>Wholesale trade</c:v>
                </c:pt>
                <c:pt idx="8">
                  <c:v>Professional services</c:v>
                </c:pt>
                <c:pt idx="9">
                  <c:v>Retail</c:v>
                </c:pt>
              </c:strCache>
            </c:strRef>
          </c:cat>
          <c:val>
            <c:numRef>
              <c:f>'Actividad economica generada'!$B$2:$B$11</c:f>
              <c:numCache>
                <c:formatCode>General</c:formatCode>
                <c:ptCount val="10"/>
                <c:pt idx="0">
                  <c:v>1.34</c:v>
                </c:pt>
                <c:pt idx="1">
                  <c:v>1.19</c:v>
                </c:pt>
                <c:pt idx="2">
                  <c:v>0.97</c:v>
                </c:pt>
                <c:pt idx="3">
                  <c:v>0.94</c:v>
                </c:pt>
                <c:pt idx="4">
                  <c:v>0.88</c:v>
                </c:pt>
                <c:pt idx="5">
                  <c:v>0.68</c:v>
                </c:pt>
                <c:pt idx="6">
                  <c:v>0.63</c:v>
                </c:pt>
                <c:pt idx="7">
                  <c:v>0.57999999999999996</c:v>
                </c:pt>
                <c:pt idx="8">
                  <c:v>0.57999999999999996</c:v>
                </c:pt>
                <c:pt idx="9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40267904"/>
        <c:axId val="140269440"/>
      </c:barChart>
      <c:catAx>
        <c:axId val="1402679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0269440"/>
        <c:crosses val="autoZero"/>
        <c:auto val="1"/>
        <c:lblAlgn val="ctr"/>
        <c:lblOffset val="100"/>
        <c:noMultiLvlLbl val="0"/>
      </c:catAx>
      <c:valAx>
        <c:axId val="140269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026790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Employment distribution by seniority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9432888597258677"/>
          <c:w val="0.80350699912510937"/>
          <c:h val="0.695894575678040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Antiguedad!$B$1</c:f>
              <c:strCache>
                <c:ptCount val="1"/>
                <c:pt idx="0">
                  <c:v>&lt;1 year</c:v>
                </c:pt>
              </c:strCache>
            </c:strRef>
          </c:tx>
          <c:spPr>
            <a:solidFill>
              <a:srgbClr val="007CA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Antiguedad!$A$2:$A$5</c:f>
              <c:strCache>
                <c:ptCount val="4"/>
                <c:pt idx="0">
                  <c:v>Industry</c:v>
                </c:pt>
                <c:pt idx="1">
                  <c:v>Services</c:v>
                </c:pt>
                <c:pt idx="2">
                  <c:v>Construction</c:v>
                </c:pt>
                <c:pt idx="3">
                  <c:v>Agriculture</c:v>
                </c:pt>
              </c:strCache>
            </c:strRef>
          </c:cat>
          <c:val>
            <c:numRef>
              <c:f>Antiguedad!$B$2:$B$5</c:f>
              <c:numCache>
                <c:formatCode>0%</c:formatCode>
                <c:ptCount val="4"/>
                <c:pt idx="0">
                  <c:v>0.09</c:v>
                </c:pt>
                <c:pt idx="1">
                  <c:v>0.13</c:v>
                </c:pt>
                <c:pt idx="2">
                  <c:v>0.17</c:v>
                </c:pt>
                <c:pt idx="3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Antiguedad!$C$1</c:f>
              <c:strCache>
                <c:ptCount val="1"/>
                <c:pt idx="0">
                  <c:v>1-3 years</c:v>
                </c:pt>
              </c:strCache>
            </c:strRef>
          </c:tx>
          <c:spPr>
            <a:solidFill>
              <a:srgbClr val="0097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6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Antiguedad!$A$2:$A$5</c:f>
              <c:strCache>
                <c:ptCount val="4"/>
                <c:pt idx="0">
                  <c:v>Industry</c:v>
                </c:pt>
                <c:pt idx="1">
                  <c:v>Services</c:v>
                </c:pt>
                <c:pt idx="2">
                  <c:v>Construction</c:v>
                </c:pt>
                <c:pt idx="3">
                  <c:v>Agriculture</c:v>
                </c:pt>
              </c:strCache>
            </c:strRef>
          </c:cat>
          <c:val>
            <c:numRef>
              <c:f>Antiguedad!$C$2:$C$5</c:f>
              <c:numCache>
                <c:formatCode>0%</c:formatCode>
                <c:ptCount val="4"/>
                <c:pt idx="0">
                  <c:v>0.11</c:v>
                </c:pt>
                <c:pt idx="1">
                  <c:v>0.14000000000000001</c:v>
                </c:pt>
                <c:pt idx="2">
                  <c:v>0.1</c:v>
                </c:pt>
                <c:pt idx="3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Antiguedad!$D$1</c:f>
              <c:strCache>
                <c:ptCount val="1"/>
                <c:pt idx="0">
                  <c:v>3-6 years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Antiguedad!$A$2:$A$5</c:f>
              <c:strCache>
                <c:ptCount val="4"/>
                <c:pt idx="0">
                  <c:v>Industry</c:v>
                </c:pt>
                <c:pt idx="1">
                  <c:v>Services</c:v>
                </c:pt>
                <c:pt idx="2">
                  <c:v>Construction</c:v>
                </c:pt>
                <c:pt idx="3">
                  <c:v>Agriculture</c:v>
                </c:pt>
              </c:strCache>
            </c:strRef>
          </c:cat>
          <c:val>
            <c:numRef>
              <c:f>Antiguedad!$D$2:$D$5</c:f>
              <c:numCache>
                <c:formatCode>0%</c:formatCode>
                <c:ptCount val="4"/>
                <c:pt idx="0">
                  <c:v>0.13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Antiguedad!$E$1</c:f>
              <c:strCache>
                <c:ptCount val="1"/>
                <c:pt idx="0">
                  <c:v>&gt;6 years</c:v>
                </c:pt>
              </c:strCache>
            </c:strRef>
          </c:tx>
          <c:spPr>
            <a:solidFill>
              <a:srgbClr val="2DC8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5757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Antiguedad!$A$2:$A$5</c:f>
              <c:strCache>
                <c:ptCount val="4"/>
                <c:pt idx="0">
                  <c:v>Industry</c:v>
                </c:pt>
                <c:pt idx="1">
                  <c:v>Services</c:v>
                </c:pt>
                <c:pt idx="2">
                  <c:v>Construction</c:v>
                </c:pt>
                <c:pt idx="3">
                  <c:v>Agriculture</c:v>
                </c:pt>
              </c:strCache>
            </c:strRef>
          </c:cat>
          <c:val>
            <c:numRef>
              <c:f>Antiguedad!$E$2:$E$5</c:f>
              <c:numCache>
                <c:formatCode>0%</c:formatCode>
                <c:ptCount val="4"/>
                <c:pt idx="0">
                  <c:v>0.67</c:v>
                </c:pt>
                <c:pt idx="1">
                  <c:v>0.56000000000000005</c:v>
                </c:pt>
                <c:pt idx="2">
                  <c:v>0.59</c:v>
                </c:pt>
                <c:pt idx="3">
                  <c:v>0.56000000000000005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5449728"/>
        <c:axId val="145451264"/>
      </c:barChart>
      <c:catAx>
        <c:axId val="145449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5451264"/>
        <c:crosses val="autoZero"/>
        <c:auto val="1"/>
        <c:lblAlgn val="ctr"/>
        <c:lblOffset val="100"/>
        <c:noMultiLvlLbl val="0"/>
      </c:catAx>
      <c:valAx>
        <c:axId val="14545126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45449728"/>
        <c:crosses val="autoZero"/>
        <c:crossBetween val="between"/>
        <c:majorUnit val="0.2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0.10297</cdr:x>
      <cdr:y>0.43011</cdr:y>
    </cdr:from>
    <cdr:to>
      <cdr:x>0.98682</cdr:x>
      <cdr:y>0.43011</cdr:y>
    </cdr:to>
    <cdr:cxnSp macro="">
      <cdr:nvCxnSpPr>
        <cdr:cNvPr id="6" name="Straight Connector 2"/>
        <cdr:cNvCxnSpPr/>
      </cdr:nvCxnSpPr>
      <cdr:spPr>
        <a:xfrm xmlns:a="http://schemas.openxmlformats.org/drawingml/2006/main">
          <a:off x="864096" y="1886584"/>
          <a:ext cx="741682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E6237-A794-4ED4-878F-1FCCFAB7D860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2D95-A78F-4B41-A4C0-7E5EA5DC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1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Impression: Manufacturing sun and good weather.</a:t>
            </a:r>
          </a:p>
          <a:p>
            <a:r>
              <a:rPr lang="en-GB" dirty="0" smtClean="0"/>
              <a:t>If we go to Wikipedia:</a:t>
            </a:r>
          </a:p>
          <a:p>
            <a:pPr lvl="1"/>
            <a:r>
              <a:rPr lang="en-GB" dirty="0" smtClean="0"/>
              <a:t>List of manufacturing countries</a:t>
            </a:r>
          </a:p>
          <a:p>
            <a:pPr lvl="1"/>
            <a:r>
              <a:rPr lang="en-GB" dirty="0" smtClean="0"/>
              <a:t>No Spanish companies in the top100 list of largest European manufacturing companies by revenue (none Spanish) (except </a:t>
            </a:r>
            <a:r>
              <a:rPr lang="en-GB" dirty="0" err="1" smtClean="0"/>
              <a:t>ArcelorMittal</a:t>
            </a:r>
            <a:r>
              <a:rPr lang="en-GB" dirty="0" smtClean="0"/>
              <a:t>).</a:t>
            </a:r>
          </a:p>
          <a:p>
            <a:r>
              <a:rPr lang="en-GB" dirty="0" smtClean="0"/>
              <a:t>More reliable sources:</a:t>
            </a:r>
          </a:p>
          <a:p>
            <a:pPr lvl="1"/>
            <a:r>
              <a:rPr lang="en-GB" dirty="0" smtClean="0"/>
              <a:t>Tourism: Services is 74% GDP (world data bank):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2D95-A78F-4B41-A4C0-7E5EA5DCCA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4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consideran Centros Tecnológicos de ámbito estatal a aquellas entidades sin ánimo de lucro, legalmente constituidas y residentes en España, que sean creadas con el objeto de contribuir al beneficio general de la sociedad y a la mejora de la competitividad de las empresas mediante la generación de conocimiento tecnológico, realizando actividades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I+D+i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desarrollando su aplicación.  La actividad de los centros se ha mostrado esencial para el desarrollo tecnológico e industrial de las PYME españolas.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2D95-A78F-4B41-A4C0-7E5EA5DCCA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0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2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title, Arial 32pt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1680" y="5249416"/>
            <a:ext cx="7192888" cy="915888"/>
          </a:xfrm>
        </p:spPr>
        <p:txBody>
          <a:bodyPr>
            <a:normAutofit/>
          </a:bodyPr>
          <a:lstStyle>
            <a:lvl1pPr marL="0" indent="0" algn="r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Full Name and title, Arial 24pt</a:t>
            </a:r>
          </a:p>
          <a:p>
            <a:r>
              <a:rPr lang="en-US" dirty="0" smtClean="0"/>
              <a:t>Date, Arial 20pt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3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Impact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0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Learning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Research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4464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9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23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7" b="89600"/>
          <a:stretch/>
        </p:blipFill>
        <p:spPr>
          <a:xfrm>
            <a:off x="6877050" y="0"/>
            <a:ext cx="2268000" cy="71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37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000" cy="147002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Final slide title, Arial 32pt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31683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2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1" y="115200"/>
            <a:ext cx="6120200" cy="146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44823"/>
            <a:ext cx="8604613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1" r:id="rId6"/>
    <p:sldLayoutId id="2147483652" r:id="rId7"/>
    <p:sldLayoutId id="2147483666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44001" cy="60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Manufacturing in Spain</a:t>
            </a:r>
            <a:br>
              <a:rPr lang="en-US" dirty="0" smtClean="0"/>
            </a:br>
            <a:r>
              <a:rPr lang="en-US" sz="2400" i="1" dirty="0" smtClean="0"/>
              <a:t>Current challenges and future trends</a:t>
            </a:r>
            <a:endParaRPr lang="en-GB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Luis Isern </a:t>
            </a:r>
            <a:r>
              <a:rPr lang="en-US" sz="2400" dirty="0" err="1" smtClean="0"/>
              <a:t>Arrom</a:t>
            </a:r>
            <a:endParaRPr lang="en-US" sz="2400" dirty="0"/>
          </a:p>
          <a:p>
            <a:r>
              <a:rPr lang="en-US" dirty="0" smtClean="0"/>
              <a:t>17/03/2015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3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III. Future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44823"/>
            <a:ext cx="8604613" cy="4702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Spanish Industry Strengthening Plan</a:t>
            </a:r>
            <a:endParaRPr lang="en-GB" b="1" dirty="0" smtClean="0"/>
          </a:p>
          <a:p>
            <a:r>
              <a:rPr lang="en-GB" dirty="0" smtClean="0"/>
              <a:t>Unemployment:</a:t>
            </a:r>
          </a:p>
          <a:p>
            <a:pPr marL="633413" lvl="1"/>
            <a:r>
              <a:rPr lang="en-GB" dirty="0" smtClean="0"/>
              <a:t>Foreign investment: standardization </a:t>
            </a:r>
            <a:r>
              <a:rPr lang="en-GB" dirty="0"/>
              <a:t>of </a:t>
            </a:r>
            <a:r>
              <a:rPr lang="en-GB" dirty="0" smtClean="0"/>
              <a:t>legislation and simplification (digitalization) of bureaucracy.</a:t>
            </a:r>
          </a:p>
          <a:p>
            <a:pPr marL="633413" lvl="1"/>
            <a:r>
              <a:rPr lang="en-GB" dirty="0" smtClean="0"/>
              <a:t>SME average size growth:▼ administrative costs, new technologies.</a:t>
            </a:r>
          </a:p>
          <a:p>
            <a:pPr marL="633413" lvl="1"/>
            <a:r>
              <a:rPr lang="en-GB" dirty="0" smtClean="0"/>
              <a:t>Education reform: closer to labour market.</a:t>
            </a:r>
            <a:endParaRPr lang="en-GB" dirty="0"/>
          </a:p>
          <a:p>
            <a:r>
              <a:rPr lang="en-GB" dirty="0" smtClean="0"/>
              <a:t>Energy:</a:t>
            </a:r>
          </a:p>
          <a:p>
            <a:pPr marL="633413" lvl="1"/>
            <a:r>
              <a:rPr lang="en-GB" dirty="0" smtClean="0"/>
              <a:t>Reform in electric market: ▲ transparency and competition. Smart electric grid.</a:t>
            </a:r>
          </a:p>
          <a:p>
            <a:pPr marL="633413" lvl="1"/>
            <a:r>
              <a:rPr lang="en-GB" dirty="0" smtClean="0"/>
              <a:t>Update of industrial technologies and processes.</a:t>
            </a:r>
          </a:p>
          <a:p>
            <a:r>
              <a:rPr lang="en-GB" dirty="0" smtClean="0"/>
              <a:t>R&amp;D</a:t>
            </a:r>
            <a:endParaRPr lang="en-GB" dirty="0"/>
          </a:p>
          <a:p>
            <a:pPr marL="633413" lvl="1"/>
            <a:r>
              <a:rPr lang="en-GB" dirty="0" smtClean="0"/>
              <a:t>Spin offs</a:t>
            </a:r>
          </a:p>
          <a:p>
            <a:pPr marL="633413" lvl="1"/>
            <a:r>
              <a:rPr lang="en-GB" dirty="0" smtClean="0"/>
              <a:t>Financial support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46830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Source: </a:t>
            </a:r>
            <a:r>
              <a:rPr lang="en-GB" sz="1600" i="1" dirty="0" err="1" smtClean="0"/>
              <a:t>Minetur</a:t>
            </a:r>
            <a:r>
              <a:rPr lang="en-GB" sz="1600" i="1" dirty="0" smtClean="0"/>
              <a:t> (</a:t>
            </a:r>
            <a:r>
              <a:rPr lang="es-ES" sz="1600" i="1" dirty="0"/>
              <a:t>A</a:t>
            </a:r>
            <a:r>
              <a:rPr lang="es-ES" sz="1600" i="1" dirty="0" smtClean="0"/>
              <a:t>genda para el fortalecimiento del sector industrial en España, Sept 2014)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0058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III. Future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Private sector</a:t>
            </a:r>
          </a:p>
          <a:p>
            <a:r>
              <a:rPr lang="en-GB" dirty="0" smtClean="0"/>
              <a:t>How to be competitive? Key factors</a:t>
            </a:r>
          </a:p>
          <a:p>
            <a:pPr lvl="1"/>
            <a:r>
              <a:rPr lang="en-GB" dirty="0" smtClean="0"/>
              <a:t>International projection</a:t>
            </a:r>
          </a:p>
          <a:p>
            <a:pPr lvl="1"/>
            <a:r>
              <a:rPr lang="en-GB" dirty="0"/>
              <a:t>Innovation</a:t>
            </a:r>
          </a:p>
          <a:p>
            <a:pPr lvl="1"/>
            <a:r>
              <a:rPr lang="en-GB" dirty="0" smtClean="0"/>
              <a:t>Quality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Technological Centres (Private, non-profit, </a:t>
            </a:r>
            <a:r>
              <a:rPr lang="en-GB" dirty="0"/>
              <a:t>R&amp;D </a:t>
            </a:r>
            <a:r>
              <a:rPr lang="en-GB" dirty="0" smtClean="0"/>
              <a:t>institutions)</a:t>
            </a:r>
          </a:p>
          <a:p>
            <a:pPr lvl="1"/>
            <a:r>
              <a:rPr lang="en-GB" dirty="0" smtClean="0"/>
              <a:t>1996 </a:t>
            </a:r>
            <a:r>
              <a:rPr lang="en-GB" dirty="0" smtClean="0"/>
              <a:t>FEDIT ► 2014: </a:t>
            </a:r>
            <a:r>
              <a:rPr lang="en-GB" dirty="0" smtClean="0"/>
              <a:t>36 centres associated</a:t>
            </a:r>
          </a:p>
          <a:p>
            <a:pPr lvl="1"/>
            <a:r>
              <a:rPr lang="en-GB" dirty="0" smtClean="0"/>
              <a:t>Income</a:t>
            </a:r>
          </a:p>
          <a:p>
            <a:pPr lvl="2"/>
            <a:r>
              <a:rPr lang="en-GB" dirty="0" smtClean="0"/>
              <a:t>250M€ (x2 in 10 years)</a:t>
            </a:r>
          </a:p>
          <a:p>
            <a:pPr lvl="2"/>
            <a:r>
              <a:rPr lang="en-GB" dirty="0" smtClean="0"/>
              <a:t>62% from private sector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4" y="6300609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Sources: 	Top </a:t>
            </a:r>
            <a:r>
              <a:rPr lang="en-GB" sz="1600" i="1" dirty="0"/>
              <a:t>management </a:t>
            </a:r>
            <a:r>
              <a:rPr lang="en-GB" sz="1600" i="1" dirty="0" smtClean="0"/>
              <a:t>survey </a:t>
            </a:r>
            <a:r>
              <a:rPr lang="en-GB" sz="1600" i="1" dirty="0"/>
              <a:t>by Deloitte (2011</a:t>
            </a:r>
            <a:r>
              <a:rPr lang="en-GB" sz="1600" i="1" dirty="0" smtClean="0"/>
              <a:t>)</a:t>
            </a:r>
          </a:p>
          <a:p>
            <a:r>
              <a:rPr lang="en-GB" sz="1600" i="1" dirty="0"/>
              <a:t>	</a:t>
            </a:r>
            <a:r>
              <a:rPr lang="en-GB" sz="1600" i="1" dirty="0" smtClean="0"/>
              <a:t>FEDIT annual report (2013)</a:t>
            </a:r>
            <a:endParaRPr lang="en-GB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95405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  <a:buClr>
                <a:srgbClr val="00B0F0"/>
              </a:buClr>
            </a:pPr>
            <a:r>
              <a:rPr lang="en-GB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cost: not relevant</a:t>
            </a:r>
          </a:p>
        </p:txBody>
      </p:sp>
    </p:spTree>
    <p:extLst>
      <p:ext uri="{BB962C8B-B14F-4D97-AF65-F5344CB8AC3E}">
        <p14:creationId xmlns:p14="http://schemas.microsoft.com/office/powerpoint/2010/main" val="2347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Thank you for your attention!</a:t>
            </a:r>
            <a:endParaRPr lang="en-GB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Present</a:t>
            </a:r>
          </a:p>
          <a:p>
            <a:pPr marL="571500" indent="-571500">
              <a:buFont typeface="+mj-lt"/>
              <a:buAutoNum type="romanUcPeriod"/>
            </a:pPr>
            <a:endParaRPr lang="en-GB" sz="2800" dirty="0" smtClean="0"/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Challenges</a:t>
            </a:r>
          </a:p>
          <a:p>
            <a:pPr marL="571500" indent="-571500">
              <a:buFont typeface="+mj-lt"/>
              <a:buAutoNum type="romanUcPeriod"/>
            </a:pPr>
            <a:endParaRPr lang="en-GB" sz="2800" dirty="0" smtClean="0"/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Future trends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92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scontent-b-lhr.xx.fbcdn.net/hphotos-xpa1/v/t1.0-9/1170730_10201715977760356_918941875_n.jpg?oh=92da0f30f806b019c3155ad9e35bd118&amp;oe=5551E16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16258"/>
          <a:stretch/>
        </p:blipFill>
        <p:spPr bwMode="auto">
          <a:xfrm>
            <a:off x="377788" y="1751685"/>
            <a:ext cx="8388424" cy="51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content-b-lhr.xx.fbcdn.net/hphotos-xpa1/v/t1.0-9/1170730_10201715977760356_918941875_n.jpg?oh=92da0f30f806b019c3155ad9e35bd118&amp;oe=5551E166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7" b="16258"/>
          <a:stretch/>
        </p:blipFill>
        <p:spPr bwMode="auto">
          <a:xfrm>
            <a:off x="360040" y="1751685"/>
            <a:ext cx="8433408" cy="51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0565" y="1859340"/>
            <a:ext cx="5902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Data</a:t>
            </a:r>
          </a:p>
          <a:p>
            <a:pPr algn="ctr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Spain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► 12%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GDP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INE)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► 10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GDP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Data Bank)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I. 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FF00"/>
                </a:solidFill>
              </a:rPr>
              <a:t>pai</a:t>
            </a:r>
            <a:r>
              <a:rPr lang="en-GB" dirty="0" smtClean="0">
                <a:solidFill>
                  <a:srgbClr val="FF0000"/>
                </a:solidFill>
              </a:rPr>
              <a:t>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128" name="Picture 8" descr="http://www.investwithalex.com/wp-content/uploads/2014/03/smilling-su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19" y="3607611"/>
            <a:ext cx="3461963" cy="30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9878" y="5507940"/>
            <a:ext cx="348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28</a:t>
            </a:r>
            <a:r>
              <a:rPr lang="en-GB" b="1" baseline="30000" dirty="0" smtClean="0">
                <a:solidFill>
                  <a:srgbClr val="00B0F0"/>
                </a:solidFill>
              </a:rPr>
              <a:t>th</a:t>
            </a:r>
            <a:r>
              <a:rPr lang="en-GB" b="1" dirty="0" smtClean="0">
                <a:solidFill>
                  <a:srgbClr val="00B0F0"/>
                </a:solidFill>
              </a:rPr>
              <a:t> in population!!!</a:t>
            </a:r>
            <a:endParaRPr lang="en-GB" b="1" dirty="0">
              <a:solidFill>
                <a:srgbClr val="00B0F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687069"/>
              </p:ext>
            </p:extLst>
          </p:nvPr>
        </p:nvGraphicFramePr>
        <p:xfrm>
          <a:off x="3431041" y="1774362"/>
          <a:ext cx="5594286" cy="508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" y="1774362"/>
            <a:ext cx="2739878" cy="50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5480396" y="2420887"/>
            <a:ext cx="0" cy="428325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I. Spain: </a:t>
            </a:r>
            <a:r>
              <a:rPr lang="en-GB" dirty="0" smtClean="0"/>
              <a:t>manufacturing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Manufacturing (2013 </a:t>
            </a:r>
            <a:r>
              <a:rPr lang="en-US" sz="2400" dirty="0" smtClean="0"/>
              <a:t>Total turnover: </a:t>
            </a:r>
            <a:r>
              <a:rPr lang="en-US" sz="2400" dirty="0"/>
              <a:t>447,283 M</a:t>
            </a:r>
            <a:r>
              <a:rPr lang="en-US" sz="2400" dirty="0" smtClean="0"/>
              <a:t>€)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Food 19%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Metallurgy &amp; Metals 12%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Petrol 12%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Vehicles 12%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Chemical 9%</a:t>
            </a:r>
          </a:p>
          <a:p>
            <a:endParaRPr lang="en-US" sz="2400" dirty="0" smtClean="0"/>
          </a:p>
          <a:p>
            <a:pPr marL="457200" lvl="1" indent="0" algn="r">
              <a:buNone/>
            </a:pPr>
            <a:r>
              <a:rPr lang="en-GB" sz="2400" dirty="0"/>
              <a:t>Automotive Industry turnover accounts for </a:t>
            </a:r>
            <a:r>
              <a:rPr lang="en-GB" sz="2400" b="1" dirty="0"/>
              <a:t>10% of GDP. </a:t>
            </a:r>
            <a:endParaRPr lang="en-GB" sz="2400" dirty="0"/>
          </a:p>
          <a:p>
            <a:pPr marL="0" indent="0" algn="r">
              <a:buNone/>
            </a:pPr>
            <a:r>
              <a:rPr lang="en-GB" sz="2400" dirty="0" smtClean="0"/>
              <a:t>…and </a:t>
            </a:r>
            <a:r>
              <a:rPr lang="en-GB" sz="2400" b="1" dirty="0" smtClean="0"/>
              <a:t>18.5</a:t>
            </a:r>
            <a:r>
              <a:rPr lang="en-GB" sz="2400" b="1" dirty="0"/>
              <a:t>% of </a:t>
            </a:r>
            <a:r>
              <a:rPr lang="en-GB" sz="2400" b="1" dirty="0" smtClean="0"/>
              <a:t>Exports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8604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Sources: 	INE (Spanish Statistical Office) – </a:t>
            </a:r>
            <a:r>
              <a:rPr lang="en-GB" sz="1600" i="1" dirty="0" err="1" smtClean="0"/>
              <a:t>Encuesta</a:t>
            </a:r>
            <a:r>
              <a:rPr lang="en-GB" sz="1600" i="1" dirty="0" smtClean="0"/>
              <a:t> industrial de </a:t>
            </a:r>
            <a:r>
              <a:rPr lang="en-GB" sz="1600" i="1" dirty="0" err="1" smtClean="0"/>
              <a:t>empresas</a:t>
            </a:r>
            <a:r>
              <a:rPr lang="en-GB" sz="1600" i="1" dirty="0" smtClean="0"/>
              <a:t> 2013</a:t>
            </a:r>
          </a:p>
          <a:p>
            <a:r>
              <a:rPr lang="en-GB" sz="1600" i="1" dirty="0" smtClean="0"/>
              <a:t>	</a:t>
            </a:r>
            <a:r>
              <a:rPr lang="en-GB" sz="1600" i="1" dirty="0" err="1"/>
              <a:t>Ministerio</a:t>
            </a:r>
            <a:r>
              <a:rPr lang="en-GB" sz="1600" i="1" dirty="0"/>
              <a:t> de </a:t>
            </a:r>
            <a:r>
              <a:rPr lang="en-GB" sz="1600" i="1" dirty="0" err="1"/>
              <a:t>Industria</a:t>
            </a:r>
            <a:r>
              <a:rPr lang="en-GB" sz="1600" i="1" dirty="0"/>
              <a:t>, </a:t>
            </a:r>
            <a:r>
              <a:rPr lang="en-GB" sz="1600" i="1" dirty="0" err="1"/>
              <a:t>Energia</a:t>
            </a:r>
            <a:r>
              <a:rPr lang="en-GB" sz="1600" i="1" dirty="0"/>
              <a:t> y </a:t>
            </a:r>
            <a:r>
              <a:rPr lang="en-GB" sz="1600" i="1" dirty="0" err="1"/>
              <a:t>Turismo</a:t>
            </a:r>
            <a:r>
              <a:rPr lang="en-GB" sz="1600" i="1" dirty="0"/>
              <a:t> (</a:t>
            </a:r>
            <a:r>
              <a:rPr lang="en-GB" sz="1600" i="1" dirty="0" err="1"/>
              <a:t>Minetur</a:t>
            </a:r>
            <a:r>
              <a:rPr lang="en-GB" sz="1600" i="1" dirty="0"/>
              <a:t>)</a:t>
            </a:r>
          </a:p>
        </p:txBody>
      </p:sp>
      <p:sp>
        <p:nvSpPr>
          <p:cNvPr id="5" name="Bent Arrow 4"/>
          <p:cNvSpPr/>
          <p:nvPr/>
        </p:nvSpPr>
        <p:spPr>
          <a:xfrm rot="10800000">
            <a:off x="3533595" y="3140967"/>
            <a:ext cx="360039" cy="792087"/>
          </a:xfrm>
          <a:prstGeom prst="bentArrow">
            <a:avLst>
              <a:gd name="adj1" fmla="val 36372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 rot="16200000" flipH="1">
            <a:off x="266703" y="3396885"/>
            <a:ext cx="648000" cy="473762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 rot="16200000" flipV="1">
            <a:off x="3358292" y="3804186"/>
            <a:ext cx="596921" cy="473762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I. Spain: </a:t>
            </a:r>
            <a:r>
              <a:rPr lang="en-GB" dirty="0" smtClean="0"/>
              <a:t>vehicle manufacturing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country in Europe </a:t>
            </a:r>
            <a:r>
              <a:rPr lang="en-US" sz="2400" dirty="0"/>
              <a:t>(2.1 million vehicles 2013).</a:t>
            </a:r>
          </a:p>
          <a:p>
            <a:endParaRPr lang="en-GB" dirty="0" smtClean="0"/>
          </a:p>
        </p:txBody>
      </p:sp>
      <p:pic>
        <p:nvPicPr>
          <p:cNvPr id="4" name="Picture 4" descr="http://www.abc.es/Media/201411/09/mapa-fabricas%20coches--644x3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 r="24003"/>
          <a:stretch/>
        </p:blipFill>
        <p:spPr bwMode="auto">
          <a:xfrm>
            <a:off x="3348444" y="2688564"/>
            <a:ext cx="5791123" cy="32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pngimg.com/upload/car_logo_PNG16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" y="6546830"/>
            <a:ext cx="913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Source: OICA (</a:t>
            </a:r>
            <a:r>
              <a:rPr lang="fr-FR" sz="1600" i="1" dirty="0"/>
              <a:t>Organisation Internationale des Constructeurs d’Automobiles</a:t>
            </a:r>
            <a:r>
              <a:rPr lang="fr-FR" sz="1600" i="1" dirty="0" smtClean="0"/>
              <a:t>)</a:t>
            </a:r>
            <a:r>
              <a:rPr lang="en-GB" sz="1600" i="1" dirty="0" smtClean="0"/>
              <a:t>. Map: ABC (journal) website</a:t>
            </a:r>
            <a:endParaRPr lang="en-GB" sz="1600" i="1" dirty="0"/>
          </a:p>
        </p:txBody>
      </p:sp>
      <p:pic>
        <p:nvPicPr>
          <p:cNvPr id="1026" name="Picture 2" descr="http://upload.wikimedia.org/wikipedia/nah/c/c2/Mercedes-Benz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10" y="3679802"/>
            <a:ext cx="1477390" cy="14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51rus.com/system/car_base_logo/342/Renault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783695"/>
            <a:ext cx="1296144" cy="15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gos-vector.ru/images/logo/xxl/3/7/6/37606/Iveco_4646b_450x4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7192"/>
            <a:ext cx="1265709" cy="14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SG0Uo-PndBk/UkORhgNbc2I/AAAAAAAABbc/B_xK3XPfwK0/s1600/logo-citro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8028"/>
            <a:ext cx="1296145" cy="11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/car_logo_PNG166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3.wikia.nocookie.net/__cb20100623190730/logopedia/images/b/bd/Ford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9" y="5638110"/>
            <a:ext cx="242325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6/67/Nissan-logo.svg/2000px-Nissan-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28" y="5249228"/>
            <a:ext cx="1481272" cy="127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fc00.deviantart.net/fs33/f/2008/303/d/5/Volkswagen_Logo_by_theBassm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96764"/>
            <a:ext cx="1460427" cy="14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l644.ru/images/brad_sign/SIVER-audi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3" y="5661248"/>
            <a:ext cx="2166331" cy="10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upload.wikimedia.org/wikipedia/en/d/dd/Vauxhall_Log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4"/>
          <a:stretch/>
        </p:blipFill>
        <p:spPr bwMode="auto">
          <a:xfrm>
            <a:off x="4487293" y="2197512"/>
            <a:ext cx="952500" cy="9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grenzgarage.com/images/Opel_logo_bn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233575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II. Challenges: Unemployment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128961"/>
              </p:ext>
            </p:extLst>
          </p:nvPr>
        </p:nvGraphicFramePr>
        <p:xfrm>
          <a:off x="251520" y="1916832"/>
          <a:ext cx="8568952" cy="462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" y="6546830"/>
            <a:ext cx="6846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Source: </a:t>
            </a:r>
            <a:r>
              <a:rPr lang="en-GB" sz="1600" i="1" dirty="0" smtClean="0"/>
              <a:t>OECD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9955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II. Challenges</a:t>
            </a:r>
            <a:r>
              <a:rPr lang="en-GB" dirty="0" smtClean="0"/>
              <a:t>: R&amp;D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R&amp;D low in Spain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546830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Source: </a:t>
            </a:r>
            <a:r>
              <a:rPr lang="en-GB" sz="1600" i="1" dirty="0" err="1" smtClean="0"/>
              <a:t>Minetur</a:t>
            </a:r>
            <a:r>
              <a:rPr lang="en-GB" sz="1600" i="1" dirty="0" smtClean="0"/>
              <a:t> (</a:t>
            </a:r>
            <a:r>
              <a:rPr lang="es-ES" sz="1600" i="1" dirty="0"/>
              <a:t>A</a:t>
            </a:r>
            <a:r>
              <a:rPr lang="es-ES" sz="1600" i="1" dirty="0" smtClean="0"/>
              <a:t>genda para el fortalecimiento del sector industrial en España, Sept 2014)</a:t>
            </a:r>
            <a:endParaRPr lang="en-GB" sz="16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696046"/>
              </p:ext>
            </p:extLst>
          </p:nvPr>
        </p:nvGraphicFramePr>
        <p:xfrm>
          <a:off x="0" y="2280043"/>
          <a:ext cx="892854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0013" y="2073524"/>
            <a:ext cx="414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from private sector (€ average 64%)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172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5228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741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7797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994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1455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5511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6677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0733" y="23753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4629" y="491346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II. Challenges</a:t>
            </a:r>
            <a:r>
              <a:rPr lang="en-GB" dirty="0" smtClean="0"/>
              <a:t>: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Electricity cost </a:t>
            </a:r>
            <a:r>
              <a:rPr lang="en-GB" dirty="0" smtClean="0"/>
              <a:t>for industrial companies: 30% higher than EU average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546830"/>
            <a:ext cx="8964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Source: </a:t>
            </a:r>
            <a:r>
              <a:rPr lang="en-GB" sz="1600" i="1" dirty="0" smtClean="0"/>
              <a:t>Eurostat. Prices from 2014 for </a:t>
            </a:r>
            <a:r>
              <a:rPr lang="en-GB" sz="1600" i="1" dirty="0"/>
              <a:t>medium sized industries </a:t>
            </a:r>
            <a:r>
              <a:rPr lang="en-GB" sz="1600" i="1" dirty="0" smtClean="0"/>
              <a:t>(500-2000 </a:t>
            </a:r>
            <a:r>
              <a:rPr lang="en-GB" sz="1600" i="1" dirty="0" err="1" smtClean="0"/>
              <a:t>MWh</a:t>
            </a:r>
            <a:r>
              <a:rPr lang="en-GB" sz="1600" i="1" dirty="0" smtClean="0"/>
              <a:t>). </a:t>
            </a:r>
            <a:endParaRPr lang="en-GB" sz="1600" i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487385"/>
              </p:ext>
            </p:extLst>
          </p:nvPr>
        </p:nvGraphicFramePr>
        <p:xfrm>
          <a:off x="395536" y="2190488"/>
          <a:ext cx="8391526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366651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EU(27) average = 0.09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III. Future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44823"/>
            <a:ext cx="8604000" cy="4702007"/>
          </a:xfrm>
        </p:spPr>
        <p:txBody>
          <a:bodyPr>
            <a:normAutofit/>
          </a:bodyPr>
          <a:lstStyle/>
          <a:p>
            <a:r>
              <a:rPr lang="en-GB" sz="1800" dirty="0"/>
              <a:t>European Commission: Target of 20% GDP from industry in </a:t>
            </a:r>
            <a:r>
              <a:rPr lang="en-GB" sz="1800" dirty="0" smtClean="0"/>
              <a:t>2020. </a:t>
            </a:r>
          </a:p>
          <a:p>
            <a:pPr lvl="1"/>
            <a:r>
              <a:rPr lang="en-GB" sz="1800" dirty="0" smtClean="0"/>
              <a:t>Source of stable and high-quality employment.</a:t>
            </a:r>
          </a:p>
          <a:p>
            <a:pPr lvl="1"/>
            <a:r>
              <a:rPr lang="en-GB" sz="1800" dirty="0" smtClean="0"/>
              <a:t>Multiplier </a:t>
            </a:r>
            <a:r>
              <a:rPr lang="en-GB" sz="1800" dirty="0"/>
              <a:t>effect on other economic areas.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Ministry of Industry</a:t>
            </a:r>
            <a:r>
              <a:rPr lang="en-US" sz="1800" dirty="0"/>
              <a:t>, Energy and Tourism: Spanish Industry Strengthening </a:t>
            </a:r>
            <a:r>
              <a:rPr lang="en-US" sz="1800" dirty="0" smtClean="0"/>
              <a:t>Plan:</a:t>
            </a:r>
          </a:p>
          <a:p>
            <a:pPr lvl="1"/>
            <a:r>
              <a:rPr lang="en-US" sz="1800" dirty="0" smtClean="0"/>
              <a:t>10 lines of action</a:t>
            </a:r>
            <a:r>
              <a:rPr lang="es-ES" sz="1800" dirty="0" smtClean="0"/>
              <a:t>.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46830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Source: </a:t>
            </a:r>
            <a:r>
              <a:rPr lang="en-GB" sz="1600" i="1" dirty="0" err="1" smtClean="0"/>
              <a:t>Minetur</a:t>
            </a:r>
            <a:r>
              <a:rPr lang="en-GB" sz="1600" i="1" dirty="0" smtClean="0"/>
              <a:t> (</a:t>
            </a:r>
            <a:r>
              <a:rPr lang="es-ES" sz="1600" i="1" dirty="0"/>
              <a:t>A</a:t>
            </a:r>
            <a:r>
              <a:rPr lang="es-ES" sz="1600" i="1" dirty="0" smtClean="0"/>
              <a:t>genda para el fortalecimiento del sector industrial en España, Sept 2014)</a:t>
            </a:r>
            <a:endParaRPr lang="en-GB" sz="16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649060"/>
              </p:ext>
            </p:extLst>
          </p:nvPr>
        </p:nvGraphicFramePr>
        <p:xfrm>
          <a:off x="4716016" y="2837586"/>
          <a:ext cx="4176464" cy="311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493647"/>
              </p:ext>
            </p:extLst>
          </p:nvPr>
        </p:nvGraphicFramePr>
        <p:xfrm>
          <a:off x="179512" y="2852936"/>
          <a:ext cx="4572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42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Presentation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anfield.potx" id="{1A3AAA01-34B7-462A-8DE7-67762E676906}" vid="{B8D5DE96-7AE0-486D-B622-0A3AA5CF30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4E1498D49B34D80EE2733869F13FC" ma:contentTypeVersion="2" ma:contentTypeDescription="Create a new document." ma:contentTypeScope="" ma:versionID="11ee02595a50eb9256e433f5564563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f24620a75af0e50ec87ecb9fe4f4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2AC68C-D80B-40AC-8385-EFDDD754D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A5AC37-D85A-4AE7-A53B-3AC58BC120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F5BEBE-EFB3-4EBF-BF51-E3F7C2054E4E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CorporatePresentationTemplate</Template>
  <TotalTime>1287</TotalTime>
  <Words>613</Words>
  <Application>Microsoft Office PowerPoint</Application>
  <PresentationFormat>On-screen Show (4:3)</PresentationFormat>
  <Paragraphs>126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CorporatePresentationTemplate</vt:lpstr>
      <vt:lpstr>Manufacturing in Spain Current challenges and future trends</vt:lpstr>
      <vt:lpstr>Contents</vt:lpstr>
      <vt:lpstr>I. Spain</vt:lpstr>
      <vt:lpstr>I. Spain: manufacturing</vt:lpstr>
      <vt:lpstr>I. Spain: vehicle manufacturing</vt:lpstr>
      <vt:lpstr>II. Challenges: Unemployment</vt:lpstr>
      <vt:lpstr>II. Challenges: R&amp;D</vt:lpstr>
      <vt:lpstr>II. Challenges: Energy</vt:lpstr>
      <vt:lpstr>III. Future trends</vt:lpstr>
      <vt:lpstr>III. Future trends</vt:lpstr>
      <vt:lpstr>III. Future trends</vt:lpstr>
      <vt:lpstr>PowerPoint Presentation</vt:lpstr>
    </vt:vector>
  </TitlesOfParts>
  <Company>Cranfield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Arial 32pt</dc:title>
  <dc:creator>Luis Isern Arrom</dc:creator>
  <cp:lastModifiedBy>Luis Isern Arrom</cp:lastModifiedBy>
  <cp:revision>122</cp:revision>
  <cp:lastPrinted>2014-09-02T09:13:37Z</cp:lastPrinted>
  <dcterms:created xsi:type="dcterms:W3CDTF">2015-01-23T10:59:32Z</dcterms:created>
  <dcterms:modified xsi:type="dcterms:W3CDTF">2015-03-04T14:48:26Z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0x01010046B4E1498D49B34D80EE2733869F13FC</vt:lpwstr>
  </property>
</Properties>
</file>