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58" r:id="rId5"/>
    <p:sldId id="260" r:id="rId6"/>
    <p:sldId id="275" r:id="rId7"/>
    <p:sldId id="276" r:id="rId8"/>
    <p:sldId id="263" r:id="rId9"/>
    <p:sldId id="270" r:id="rId10"/>
    <p:sldId id="26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1716" autoAdjust="0"/>
  </p:normalViewPr>
  <p:slideViewPr>
    <p:cSldViewPr>
      <p:cViewPr varScale="1">
        <p:scale>
          <a:sx n="67" d="100"/>
          <a:sy n="67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Food Product</c:v>
                </c:pt>
                <c:pt idx="1">
                  <c:v>Vehicles&amp; Trailer</c:v>
                </c:pt>
                <c:pt idx="2">
                  <c:v>Machinary&amp; Equipment</c:v>
                </c:pt>
                <c:pt idx="3">
                  <c:v>Chemicals</c:v>
                </c:pt>
                <c:pt idx="4">
                  <c:v>Fabricated Metal</c:v>
                </c:pt>
                <c:pt idx="5">
                  <c:v>Transport Equipment</c:v>
                </c:pt>
                <c:pt idx="6">
                  <c:v>Rubber&amp; Plastic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614E-A2BF-476E-961F-CBD67FD43AA9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F831D-7F15-4FFD-8D73-1F77F9359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GVA= Gross Value Added</a:t>
            </a:r>
          </a:p>
          <a:p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GDP=Gross domestic product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831D-7F15-4FFD-8D73-1F77F93593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9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1997, investment in manufacturing was worth £21.6 billion, 22% of total investment by businesses. In 2012, it was worth only £13.8 billion, around 11% of total business investment.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in investment is one reason for reduction in workforce another reason is growing business without employees!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that investment has reduction productivity need to be improved to compensate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831D-7F15-4FFD-8D73-1F77F93593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831D-7F15-4FFD-8D73-1F77F93593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4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5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7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5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8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2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4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0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2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5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2352-65AF-45C8-A401-C5DFED1A8798}" type="datetimeFigureOut">
              <a:rPr lang="en-GB" smtClean="0"/>
              <a:t>13/03/2015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FB88-7A03-4677-A968-C86C785C4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chart" Target="../charts/chart1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226222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UK Manufacturing in past, present and future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Davood Sabaei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PhD Student, Cranfield University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Tank event 2015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Cranfield University </a:t>
            </a:r>
          </a:p>
        </p:txBody>
      </p:sp>
      <p:pic>
        <p:nvPicPr>
          <p:cNvPr id="1027" name="Picture 3" descr="C:\Users\s226222\Desktop\Stainless-Steel-Pipe-Tubing-Suppliers-And-Fabrica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0598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226222\Desktop\waynesworldauto-co-uk-jlr-engine-manufacturing-centre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93689"/>
            <a:ext cx="3096344" cy="33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226222\Desktop\uk-manufactu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402"/>
            <a:ext cx="2987824" cy="33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s226222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8" y="63985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Foresight of Task force in UK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12132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around 800,000 jobs to fill in the years up to 2020, as people retire or leave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2020 there are expected to be an additional 80,000 managerial, professional and associate professional and technical positions in manufacturing.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2030, 17% of the UK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will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 aged between 60-74.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226222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521059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b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226222\Desktop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3923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Global market worth £6.3 trillion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2012 total UK manufacturing sell was £347.1 billion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GVA of £130 </a:t>
            </a:r>
            <a:r>
              <a:rPr lang="en-GB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bn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(10.5% UK GVA)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World #2 Aerospace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Resurgent auto industry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54% of UK Exports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2.5 million+ UK jobs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72% of UK R&amp;D is funded by the manufacturing industry</a:t>
            </a:r>
            <a:r>
              <a:rPr lang="en-GB" dirty="0" smtClean="0">
                <a:latin typeface="Arial"/>
                <a:ea typeface="ＭＳ Ｐゴシック" charset="0"/>
                <a:cs typeface="Arial"/>
              </a:rPr>
              <a:t>.</a:t>
            </a:r>
            <a:endParaRPr lang="en-GB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436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UK Manufacturing - facts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22727" r="14395" b="31137"/>
          <a:stretch/>
        </p:blipFill>
        <p:spPr bwMode="auto">
          <a:xfrm>
            <a:off x="3923928" y="2348301"/>
            <a:ext cx="4896544" cy="367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7" y="1916832"/>
            <a:ext cx="504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Manufacturing, value added (% of GDP)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65253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world Bank database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45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s226222\Desktop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18" y="2053874"/>
            <a:ext cx="66535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In 2012, </a:t>
            </a:r>
            <a:r>
              <a:rPr lang="en-GB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total UK manufacturing sell </a:t>
            </a:r>
            <a:r>
              <a:rPr lang="en-GB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was near £347.1 billion.</a:t>
            </a:r>
            <a:endParaRPr lang="en-GB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4868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sectors footprints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576" r="20279" b="7633"/>
          <a:stretch/>
        </p:blipFill>
        <p:spPr bwMode="auto">
          <a:xfrm>
            <a:off x="107504" y="2561705"/>
            <a:ext cx="36227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s226222\Desktop\downlo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1337" r="5289" b="11726"/>
          <a:stretch/>
        </p:blipFill>
        <p:spPr bwMode="auto">
          <a:xfrm>
            <a:off x="7745745" y="2009196"/>
            <a:ext cx="1413164" cy="4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226222\Desktop\download (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19870" r="9358" b="21614"/>
          <a:stretch/>
        </p:blipFill>
        <p:spPr bwMode="auto">
          <a:xfrm>
            <a:off x="7512030" y="2691824"/>
            <a:ext cx="1413164" cy="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226222\Desktop\downloa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7790" r="6236" b="9404"/>
          <a:stretch/>
        </p:blipFill>
        <p:spPr bwMode="auto">
          <a:xfrm>
            <a:off x="6815546" y="1875270"/>
            <a:ext cx="969818" cy="7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s226222\Desktop\downloa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79" y="2972955"/>
            <a:ext cx="2605750" cy="3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Image result for british automotive&quot; log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33" y="5182617"/>
            <a:ext cx="608378" cy="6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Ford Motor Company Logo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74" y="4394142"/>
            <a:ext cx="1061720" cy="5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" descr="Image result for british automotive&quot; logo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3" y="3569941"/>
            <a:ext cx="1008112" cy="51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Image result for british automotive&quot; logo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b="12296"/>
          <a:stretch/>
        </p:blipFill>
        <p:spPr bwMode="auto">
          <a:xfrm>
            <a:off x="6047774" y="3612788"/>
            <a:ext cx="952500" cy="5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2" descr="Image result for british automotive&quot; logos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8" b="33543"/>
          <a:stretch/>
        </p:blipFill>
        <p:spPr bwMode="auto">
          <a:xfrm>
            <a:off x="5796629" y="4462389"/>
            <a:ext cx="1371720" cy="4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Image result for british automotive&quot; logo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2" y="5182617"/>
            <a:ext cx="583044" cy="5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Image result for british automotive&quot; logos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r="18228"/>
          <a:stretch/>
        </p:blipFill>
        <p:spPr bwMode="auto">
          <a:xfrm>
            <a:off x="8440322" y="5063274"/>
            <a:ext cx="484872" cy="7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8" descr="http://www.freelogovectors.net/wp-content/uploads/2012/05/bentley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57" y="4446848"/>
            <a:ext cx="1262284" cy="4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0" descr="Image result for british automotive&quot; logo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88" y="3644311"/>
            <a:ext cx="804778" cy="5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2" descr="Image result for british automotive&quot; logo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3" y="5199217"/>
            <a:ext cx="1170661" cy="5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AEC badg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41" y="6096101"/>
            <a:ext cx="1692696" cy="4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Alexander dennis lo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98" y="6230921"/>
            <a:ext cx="1692696" cy="4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Leyland DAF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76" y="6046375"/>
            <a:ext cx="1692695" cy="5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226222\Desktop\image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" y="6070750"/>
            <a:ext cx="1329470" cy="5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226222\Desktop\180px-ICI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65" y="5765661"/>
            <a:ext cx="1073274" cy="10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7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 descr="C:\Users\s226222\Desktop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7611"/>
          <a:stretch/>
        </p:blipFill>
        <p:spPr bwMode="auto">
          <a:xfrm>
            <a:off x="85101" y="2564904"/>
            <a:ext cx="41893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188" y="620688"/>
            <a:ext cx="508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and Output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373" r="4317" b="9361"/>
          <a:stretch/>
        </p:blipFill>
        <p:spPr bwMode="auto">
          <a:xfrm>
            <a:off x="4274478" y="2492896"/>
            <a:ext cx="485775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652534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world Bank database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 descr="C:\Users\s226222\Desktop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40" y="405588"/>
            <a:ext cx="6545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UK is one of the best places for manufacturers?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1851884"/>
            <a:ext cx="555152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and medium scale enterprises (SMEs)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0" y="2492896"/>
            <a:ext cx="9108504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595959"/>
                </a:solidFill>
                <a:latin typeface="Swis721 Lt BT" charset="0"/>
                <a:ea typeface="ＭＳ Ｐゴシック" charset="0"/>
                <a:cs typeface="Swis721 Lt BT" charset="0"/>
              </a:defRPr>
            </a:lvl1pPr>
            <a:lvl2pPr>
              <a:defRPr sz="28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2pPr>
            <a:lvl3pPr>
              <a:defRPr sz="24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3pPr>
            <a:lvl4pPr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4pPr>
            <a:lvl5pPr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Swis721 Lt BT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2008 there were an estimated 4.8 million SMEs in the UK employing about 13.7 million people with a combined annual turnover of £1,500 billion and growing more each year.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966" y="6534012"/>
            <a:ext cx="4570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(Source: Department of business and innovation, 2013</a:t>
            </a:r>
            <a:r>
              <a:rPr lang="en-GB" sz="1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3076" name="Picture 4" descr="C:\Users\s226222\Desktop\6a00d83451b31c69e20148c778f122970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3220" r="2365" b="4291"/>
          <a:stretch/>
        </p:blipFill>
        <p:spPr bwMode="auto">
          <a:xfrm>
            <a:off x="5004048" y="3428999"/>
            <a:ext cx="4104455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96350"/>
              </p:ext>
            </p:extLst>
          </p:nvPr>
        </p:nvGraphicFramePr>
        <p:xfrm>
          <a:off x="43040" y="3442120"/>
          <a:ext cx="4816992" cy="309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6" imgW="4381410" imgH="3524253" progId="Excel.Sheet.12">
                  <p:embed/>
                </p:oleObj>
              </mc:Choice>
              <mc:Fallback>
                <p:oleObj name="Worksheet" r:id="rId6" imgW="4381410" imgH="352425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0" y="3442120"/>
                        <a:ext cx="4816992" cy="3091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226222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015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Labour Cost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65160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European Commission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s226222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215852"/>
            <a:ext cx="91821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226222\Desktop\Pic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43" y="5705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9543" y="54868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Price and Governmental research investment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9543" y="6541007"/>
            <a:ext cx="187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ACER, 2013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1778332"/>
            <a:ext cx="43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Average EU and US Gas Price,2012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:\Users\s226222\Desktop\_70111692_europe_fuel_prices_624.bm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" b="10526"/>
          <a:stretch/>
        </p:blipFill>
        <p:spPr bwMode="auto">
          <a:xfrm>
            <a:off x="-49543" y="2333451"/>
            <a:ext cx="4765559" cy="3259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s226222\Desktop\496-fitandcrop-890x5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1193" r="3648"/>
          <a:stretch/>
        </p:blipFill>
        <p:spPr bwMode="auto">
          <a:xfrm>
            <a:off x="5565006" y="1962998"/>
            <a:ext cx="3048000" cy="13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8"/>
          <p:cNvSpPr/>
          <p:nvPr/>
        </p:nvSpPr>
        <p:spPr>
          <a:xfrm>
            <a:off x="9144000" y="3000472"/>
            <a:ext cx="2304256" cy="86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099" name="Picture 3" descr="C:\Users\s226222\Desktop\HVM-Catap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30" y="3708881"/>
            <a:ext cx="2906976" cy="6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226222\Desktop\InnovateUK_LogoA_Interim_RGBx320gov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06" y="4704833"/>
            <a:ext cx="3048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 descr="C:\Users\s226222\Desktop\Pi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452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Governmental research Investment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EPSRC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(Engineering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Physical Sciences Research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Council): Invests around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£800m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 year in world class research and training to promote future economic development and improved quality of life. Manufacturing share was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£322m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last 4 years.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572238"/>
            <a:ext cx="8496944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CATAPULT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 Helps  companies of all sizes, </a:t>
            </a:r>
            <a:r>
              <a:rPr lang="en-GB" spc="-5" dirty="0">
                <a:latin typeface="Arial" panose="020B0604020202020204" pitchFamily="34" charset="0"/>
                <a:cs typeface="Arial" panose="020B0604020202020204" pitchFamily="34" charset="0"/>
              </a:rPr>
              <a:t>develop new technologies to </a:t>
            </a:r>
          </a:p>
          <a:p>
            <a:pPr>
              <a:lnSpc>
                <a:spcPct val="150000"/>
              </a:lnSpc>
            </a:pPr>
            <a:r>
              <a:rPr lang="en-GB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   commercial reality and etc.</a:t>
            </a:r>
          </a:p>
          <a:p>
            <a:pPr>
              <a:lnSpc>
                <a:spcPct val="150000"/>
              </a:lnSpc>
            </a:pPr>
            <a:r>
              <a:rPr lang="en-GB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     High </a:t>
            </a:r>
            <a:r>
              <a:rPr lang="en-GB" spc="-60" dirty="0">
                <a:latin typeface="Arial" panose="020B0604020202020204" pitchFamily="34" charset="0"/>
                <a:cs typeface="Arial" panose="020B0604020202020204" pitchFamily="34" charset="0"/>
              </a:rPr>
              <a:t>Value Manufacturing (HVM) </a:t>
            </a:r>
            <a:r>
              <a:rPr lang="en-GB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Catapult has 7 centre and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369m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base.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905936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Innovate UK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government-funded body that works closely with UK businesses to promote, invest in and support technology-enabled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226222\Desktop\Pict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8894"/>
          <a:stretch/>
        </p:blipFill>
        <p:spPr bwMode="auto">
          <a:xfrm>
            <a:off x="0" y="3003226"/>
            <a:ext cx="4104456" cy="29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903" y="6512979"/>
            <a:ext cx="375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(Coutts, k. &amp; Rowthorn, R. , 2013)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448" y="2633894"/>
            <a:ext cx="401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Balance of trades in goods ( %GDP):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0688"/>
            <a:ext cx="392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Projection of future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s226222\Desktop\_48292407_national_output466x266 (1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 bwMode="auto">
          <a:xfrm>
            <a:off x="4086149" y="3116100"/>
            <a:ext cx="5039545" cy="27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456" y="2633894"/>
            <a:ext cx="50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national output: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531321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ONS/Cambridge Econometrics MDM-E3 Model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489</Words>
  <Application>Microsoft Office PowerPoint</Application>
  <PresentationFormat>On-screen Show (4:3)</PresentationFormat>
  <Paragraphs>58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Worksheet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Sabaei, Davood</dc:creator>
  <cp:lastModifiedBy>Sabaei, Davood</cp:lastModifiedBy>
  <cp:revision>114</cp:revision>
  <dcterms:created xsi:type="dcterms:W3CDTF">2015-02-05T10:31:41Z</dcterms:created>
  <dcterms:modified xsi:type="dcterms:W3CDTF">2015-03-13T21:43:29Z</dcterms:modified>
</cp:coreProperties>
</file>